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256" r:id="rId2"/>
    <p:sldId id="366" r:id="rId3"/>
    <p:sldId id="362" r:id="rId4"/>
    <p:sldId id="361" r:id="rId5"/>
    <p:sldId id="358" r:id="rId6"/>
    <p:sldId id="359" r:id="rId7"/>
    <p:sldId id="360" r:id="rId8"/>
    <p:sldId id="335" r:id="rId9"/>
    <p:sldId id="345" r:id="rId10"/>
    <p:sldId id="357" r:id="rId11"/>
    <p:sldId id="298" r:id="rId12"/>
    <p:sldId id="364" r:id="rId13"/>
    <p:sldId id="367" r:id="rId14"/>
    <p:sldId id="341" r:id="rId15"/>
    <p:sldId id="368" r:id="rId16"/>
    <p:sldId id="334" r:id="rId17"/>
    <p:sldId id="379" r:id="rId18"/>
    <p:sldId id="339" r:id="rId19"/>
    <p:sldId id="365" r:id="rId20"/>
    <p:sldId id="342" r:id="rId21"/>
    <p:sldId id="369" r:id="rId22"/>
    <p:sldId id="349" r:id="rId23"/>
    <p:sldId id="350" r:id="rId24"/>
    <p:sldId id="363" r:id="rId25"/>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808"/>
    <a:srgbClr val="323232"/>
    <a:srgbClr val="F9F9F9"/>
    <a:srgbClr val="3154A5"/>
    <a:srgbClr val="CCECFF"/>
    <a:srgbClr val="5286E9"/>
    <a:srgbClr val="0000CC"/>
    <a:srgbClr val="000066"/>
    <a:srgbClr val="33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94424" autoAdjust="0"/>
  </p:normalViewPr>
  <p:slideViewPr>
    <p:cSldViewPr>
      <p:cViewPr varScale="1">
        <p:scale>
          <a:sx n="96" d="100"/>
          <a:sy n="96" d="100"/>
        </p:scale>
        <p:origin x="2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2956"/>
          </a:xfrm>
          <a:prstGeom prst="rect">
            <a:avLst/>
          </a:prstGeom>
        </p:spPr>
        <p:txBody>
          <a:bodyPr vert="horz" lIns="94303" tIns="47151" rIns="94303" bIns="4715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5" y="0"/>
            <a:ext cx="3076363" cy="512956"/>
          </a:xfrm>
          <a:prstGeom prst="rect">
            <a:avLst/>
          </a:prstGeom>
        </p:spPr>
        <p:txBody>
          <a:bodyPr vert="horz" lIns="94303" tIns="47151" rIns="94303" bIns="47151" rtlCol="0"/>
          <a:lstStyle>
            <a:lvl1pPr algn="r">
              <a:defRPr sz="1200"/>
            </a:lvl1pPr>
          </a:lstStyle>
          <a:p>
            <a:fld id="{C186A8E6-3E7B-47C8-95C4-77A299325EA2}" type="datetimeFigureOut">
              <a:rPr kumimoji="1" lang="ja-JP" altLang="en-US" smtClean="0"/>
              <a:t>2018/5/15</a:t>
            </a:fld>
            <a:endParaRPr kumimoji="1" lang="ja-JP" altLang="en-US"/>
          </a:p>
        </p:txBody>
      </p:sp>
      <p:sp>
        <p:nvSpPr>
          <p:cNvPr id="4" name="フッター プレースホルダー 3"/>
          <p:cNvSpPr>
            <a:spLocks noGrp="1"/>
          </p:cNvSpPr>
          <p:nvPr>
            <p:ph type="ftr" sz="quarter" idx="2"/>
          </p:nvPr>
        </p:nvSpPr>
        <p:spPr>
          <a:xfrm>
            <a:off x="0" y="9721660"/>
            <a:ext cx="3076363" cy="512956"/>
          </a:xfrm>
          <a:prstGeom prst="rect">
            <a:avLst/>
          </a:prstGeom>
        </p:spPr>
        <p:txBody>
          <a:bodyPr vert="horz" lIns="94303" tIns="47151" rIns="94303" bIns="4715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5" y="9721660"/>
            <a:ext cx="3076363" cy="512956"/>
          </a:xfrm>
          <a:prstGeom prst="rect">
            <a:avLst/>
          </a:prstGeom>
        </p:spPr>
        <p:txBody>
          <a:bodyPr vert="horz" lIns="94303" tIns="47151" rIns="94303" bIns="47151"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2956"/>
          </a:xfrm>
          <a:prstGeom prst="rect">
            <a:avLst/>
          </a:prstGeom>
          <a:noFill/>
          <a:ln w="9525">
            <a:noFill/>
            <a:miter lim="800000"/>
            <a:headEnd/>
            <a:tailEnd/>
          </a:ln>
          <a:effectLst/>
        </p:spPr>
        <p:txBody>
          <a:bodyPr vert="horz" wrap="square" lIns="94726" tIns="47361" rIns="94726" bIns="47361"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4021296" y="0"/>
            <a:ext cx="3076363" cy="512956"/>
          </a:xfrm>
          <a:prstGeom prst="rect">
            <a:avLst/>
          </a:prstGeom>
          <a:noFill/>
          <a:ln w="9525">
            <a:noFill/>
            <a:miter lim="800000"/>
            <a:headEnd/>
            <a:tailEnd/>
          </a:ln>
          <a:effectLst/>
        </p:spPr>
        <p:txBody>
          <a:bodyPr vert="horz" wrap="square" lIns="94726" tIns="47361" rIns="94726" bIns="47361"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09931" y="4861649"/>
            <a:ext cx="5679440" cy="4605168"/>
          </a:xfrm>
          <a:prstGeom prst="rect">
            <a:avLst/>
          </a:prstGeom>
          <a:noFill/>
          <a:ln w="9525">
            <a:noFill/>
            <a:miter lim="800000"/>
            <a:headEnd/>
            <a:tailEnd/>
          </a:ln>
          <a:effectLst/>
        </p:spPr>
        <p:txBody>
          <a:bodyPr vert="horz" wrap="square" lIns="94726" tIns="47361" rIns="94726" bIns="4736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720023"/>
            <a:ext cx="3076363" cy="512956"/>
          </a:xfrm>
          <a:prstGeom prst="rect">
            <a:avLst/>
          </a:prstGeom>
          <a:noFill/>
          <a:ln w="9525">
            <a:noFill/>
            <a:miter lim="800000"/>
            <a:headEnd/>
            <a:tailEnd/>
          </a:ln>
          <a:effectLst/>
        </p:spPr>
        <p:txBody>
          <a:bodyPr vert="horz" wrap="square" lIns="94726" tIns="47361" rIns="94726" bIns="47361"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4021296" y="9720023"/>
            <a:ext cx="3076363" cy="512956"/>
          </a:xfrm>
          <a:prstGeom prst="rect">
            <a:avLst/>
          </a:prstGeom>
          <a:noFill/>
          <a:ln w="9525">
            <a:noFill/>
            <a:miter lim="800000"/>
            <a:headEnd/>
            <a:tailEnd/>
          </a:ln>
          <a:effectLst/>
        </p:spPr>
        <p:txBody>
          <a:bodyPr vert="horz" wrap="square" lIns="94726" tIns="47361" rIns="94726" bIns="47361"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69392" indent="-294660">
              <a:spcBef>
                <a:spcPct val="30000"/>
              </a:spcBef>
              <a:defRPr kumimoji="1" sz="1200">
                <a:solidFill>
                  <a:schemeClr val="tx1"/>
                </a:solidFill>
                <a:latin typeface="Arial" charset="0"/>
                <a:ea typeface="ＭＳ Ｐ明朝" charset="-128"/>
              </a:defRPr>
            </a:lvl2pPr>
            <a:lvl3pPr marL="1183554" indent="-235729">
              <a:spcBef>
                <a:spcPct val="30000"/>
              </a:spcBef>
              <a:defRPr kumimoji="1" sz="1200">
                <a:solidFill>
                  <a:schemeClr val="tx1"/>
                </a:solidFill>
                <a:latin typeface="Arial" charset="0"/>
                <a:ea typeface="ＭＳ Ｐ明朝" charset="-128"/>
              </a:defRPr>
            </a:lvl3pPr>
            <a:lvl4pPr marL="1656646" indent="-235729">
              <a:spcBef>
                <a:spcPct val="30000"/>
              </a:spcBef>
              <a:defRPr kumimoji="1" sz="1200">
                <a:solidFill>
                  <a:schemeClr val="tx1"/>
                </a:solidFill>
                <a:latin typeface="Arial" charset="0"/>
                <a:ea typeface="ＭＳ Ｐ明朝" charset="-128"/>
              </a:defRPr>
            </a:lvl4pPr>
            <a:lvl5pPr marL="2129742" indent="-235729">
              <a:spcBef>
                <a:spcPct val="30000"/>
              </a:spcBef>
              <a:defRPr kumimoji="1" sz="1200">
                <a:solidFill>
                  <a:schemeClr val="tx1"/>
                </a:solidFill>
                <a:latin typeface="Arial" charset="0"/>
                <a:ea typeface="ＭＳ Ｐ明朝" charset="-128"/>
              </a:defRPr>
            </a:lvl5pPr>
            <a:lvl6pPr marL="2601200" indent="-235729" eaLnBrk="0" fontAlgn="base" hangingPunct="0">
              <a:spcBef>
                <a:spcPct val="30000"/>
              </a:spcBef>
              <a:spcAft>
                <a:spcPct val="0"/>
              </a:spcAft>
              <a:defRPr kumimoji="1" sz="1200">
                <a:solidFill>
                  <a:schemeClr val="tx1"/>
                </a:solidFill>
                <a:latin typeface="Arial" charset="0"/>
                <a:ea typeface="ＭＳ Ｐ明朝" charset="-128"/>
              </a:defRPr>
            </a:lvl6pPr>
            <a:lvl7pPr marL="3072656" indent="-235729" eaLnBrk="0" fontAlgn="base" hangingPunct="0">
              <a:spcBef>
                <a:spcPct val="30000"/>
              </a:spcBef>
              <a:spcAft>
                <a:spcPct val="0"/>
              </a:spcAft>
              <a:defRPr kumimoji="1" sz="1200">
                <a:solidFill>
                  <a:schemeClr val="tx1"/>
                </a:solidFill>
                <a:latin typeface="Arial" charset="0"/>
                <a:ea typeface="ＭＳ Ｐ明朝" charset="-128"/>
              </a:defRPr>
            </a:lvl7pPr>
            <a:lvl8pPr marL="3544112" indent="-235729" eaLnBrk="0" fontAlgn="base" hangingPunct="0">
              <a:spcBef>
                <a:spcPct val="30000"/>
              </a:spcBef>
              <a:spcAft>
                <a:spcPct val="0"/>
              </a:spcAft>
              <a:defRPr kumimoji="1" sz="1200">
                <a:solidFill>
                  <a:schemeClr val="tx1"/>
                </a:solidFill>
                <a:latin typeface="Arial" charset="0"/>
                <a:ea typeface="ＭＳ Ｐ明朝" charset="-128"/>
              </a:defRPr>
            </a:lvl8pPr>
            <a:lvl9pPr marL="4015572" indent="-235729"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A158DC8-321B-9545-8C22-786D87300914}" type="slidenum">
              <a:rPr lang="en-US" altLang="ja-JP" smtClean="0"/>
              <a:pPr>
                <a:defRPr/>
              </a:pPr>
              <a:t>4</a:t>
            </a:fld>
            <a:endParaRPr lang="en-US" altLang="ja-JP"/>
          </a:p>
        </p:txBody>
      </p:sp>
    </p:spTree>
    <p:extLst>
      <p:ext uri="{BB962C8B-B14F-4D97-AF65-F5344CB8AC3E}">
        <p14:creationId xmlns:p14="http://schemas.microsoft.com/office/powerpoint/2010/main" val="59023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A158DC8-321B-9545-8C22-786D87300914}" type="slidenum">
              <a:rPr lang="en-US" altLang="ja-JP" smtClean="0"/>
              <a:pPr>
                <a:defRPr/>
              </a:pPr>
              <a:t>9</a:t>
            </a:fld>
            <a:endParaRPr lang="en-US" altLang="ja-JP"/>
          </a:p>
        </p:txBody>
      </p:sp>
    </p:spTree>
    <p:extLst>
      <p:ext uri="{BB962C8B-B14F-4D97-AF65-F5344CB8AC3E}">
        <p14:creationId xmlns:p14="http://schemas.microsoft.com/office/powerpoint/2010/main" val="155805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smtClean="0"/>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3.png"/><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3.png"/><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16.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3.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18.wmf"/><Relationship Id="rId4" Type="http://schemas.openxmlformats.org/officeDocument/2006/relationships/oleObject" Target="../embeddings/oleObject19.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11.w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3.png"/><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21.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3.png"/><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3.png"/><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32.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5.wmf"/><Relationship Id="rId5" Type="http://schemas.openxmlformats.org/officeDocument/2006/relationships/oleObject" Target="../embeddings/oleObject33.bin"/><Relationship Id="rId4" Type="http://schemas.openxmlformats.org/officeDocument/2006/relationships/image" Target="../media/image24.wmf"/><Relationship Id="rId9"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png"/><Relationship Id="rId4" Type="http://schemas.openxmlformats.org/officeDocument/2006/relationships/image" Target="../media/image4.wmf"/><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5.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7.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9.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512" y="1340768"/>
            <a:ext cx="7135936" cy="2088232"/>
          </a:xfrm>
        </p:spPr>
        <p:txBody>
          <a:bodyPr/>
          <a:lstStyle/>
          <a:p>
            <a:pPr eaLnBrk="1" hangingPunct="1"/>
            <a:r>
              <a:rPr lang="en-US" altLang="ja-JP" sz="4000" dirty="0" smtClean="0"/>
              <a:t>YESS</a:t>
            </a:r>
            <a:r>
              <a:rPr lang="ja-JP" altLang="en-US" sz="4000" dirty="0" smtClean="0"/>
              <a:t>運用マニュアル</a:t>
            </a:r>
            <a:r>
              <a:rPr lang="en-US" altLang="ja-JP" sz="4000" dirty="0" smtClean="0"/>
              <a:t/>
            </a:r>
            <a:br>
              <a:rPr lang="en-US" altLang="ja-JP" sz="4000" dirty="0" smtClean="0"/>
            </a:br>
            <a:r>
              <a:rPr lang="en-US" altLang="ja-JP" sz="4000" dirty="0" smtClean="0"/>
              <a:t>RIJYEC</a:t>
            </a:r>
            <a:endParaRPr lang="ja-JP" altLang="en-US" sz="4000" dirty="0"/>
          </a:p>
        </p:txBody>
      </p:sp>
      <p:sp>
        <p:nvSpPr>
          <p:cNvPr id="3" name="テキスト ボックス 2"/>
          <p:cNvSpPr txBox="1"/>
          <p:nvPr/>
        </p:nvSpPr>
        <p:spPr bwMode="auto">
          <a:xfrm>
            <a:off x="2123728" y="5445224"/>
            <a:ext cx="5191720" cy="584775"/>
          </a:xfrm>
          <a:prstGeom prst="rect">
            <a:avLst/>
          </a:prstGeom>
          <a:noFill/>
          <a:ln w="38100" cmpd="dbl">
            <a:noFill/>
            <a:miter lim="800000"/>
            <a:headEnd/>
            <a:tailEnd/>
          </a:ln>
        </p:spPr>
        <p:txBody>
          <a:bodyPr wrap="square" rtlCol="0">
            <a:spAutoFit/>
          </a:bodyPr>
          <a:lstStyle/>
          <a:p>
            <a:pPr algn="r"/>
            <a:r>
              <a:rPr lang="en-US" altLang="ja-JP" sz="1600" dirty="0" smtClean="0"/>
              <a:t>RIJYEC YESS</a:t>
            </a:r>
            <a:r>
              <a:rPr lang="ja-JP" altLang="en-US" sz="1600" dirty="0" smtClean="0"/>
              <a:t>策定委員会</a:t>
            </a:r>
            <a:endParaRPr lang="en-US" altLang="ja-JP" sz="1600" dirty="0" smtClean="0"/>
          </a:p>
          <a:p>
            <a:pPr algn="r"/>
            <a:r>
              <a:rPr lang="ja-JP" altLang="en-US" sz="1600" dirty="0"/>
              <a:t>研修</a:t>
            </a:r>
            <a:r>
              <a:rPr lang="ja-JP" altLang="en-US" sz="1600" dirty="0" smtClean="0"/>
              <a:t>委員　本間啓介</a:t>
            </a:r>
            <a:endParaRPr lang="en-US" altLang="ja-JP" sz="1600" dirty="0" smtClean="0"/>
          </a:p>
        </p:txBody>
      </p:sp>
      <p:sp>
        <p:nvSpPr>
          <p:cNvPr id="2" name="テキスト ボックス 1"/>
          <p:cNvSpPr txBox="1"/>
          <p:nvPr/>
        </p:nvSpPr>
        <p:spPr bwMode="auto">
          <a:xfrm>
            <a:off x="395536" y="1801187"/>
            <a:ext cx="4176464" cy="369332"/>
          </a:xfrm>
          <a:prstGeom prst="rect">
            <a:avLst/>
          </a:prstGeom>
          <a:noFill/>
          <a:ln w="38100" cmpd="dbl">
            <a:noFill/>
            <a:miter lim="800000"/>
            <a:headEnd/>
            <a:tailEnd/>
          </a:ln>
        </p:spPr>
        <p:txBody>
          <a:bodyPr wrap="square" rtlCol="0">
            <a:spAutoFit/>
          </a:bodyPr>
          <a:lstStyle/>
          <a:p>
            <a:r>
              <a:rPr kumimoji="1" lang="en-US" altLang="ja-JP" dirty="0" smtClean="0"/>
              <a:t>Youth Exchange Support System</a:t>
            </a:r>
            <a:endParaRPr kumimoji="1" lang="ja-JP" altLang="en-US"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567082"/>
            <a:ext cx="3482037" cy="987158"/>
          </a:xfrm>
          <a:prstGeom prst="rect">
            <a:avLst/>
          </a:prstGeom>
          <a:noFill/>
        </p:spPr>
      </p:pic>
      <p:sp>
        <p:nvSpPr>
          <p:cNvPr id="6" name="正方形/長方形 5"/>
          <p:cNvSpPr/>
          <p:nvPr/>
        </p:nvSpPr>
        <p:spPr>
          <a:xfrm>
            <a:off x="3563888" y="6385798"/>
            <a:ext cx="3842783" cy="369332"/>
          </a:xfrm>
          <a:prstGeom prst="rect">
            <a:avLst/>
          </a:prstGeom>
        </p:spPr>
        <p:txBody>
          <a:bodyPr wrap="none">
            <a:spAutoFit/>
          </a:bodyPr>
          <a:lstStyle/>
          <a:p>
            <a:pPr algn="ctr"/>
            <a:r>
              <a:rPr lang="en-US" altLang="ja-JP" dirty="0"/>
              <a:t>©2017 RIJYEC. All rights reserved. </a:t>
            </a:r>
            <a:endParaRPr lang="ja-JP" altLang="en-US" dirty="0"/>
          </a:p>
        </p:txBody>
      </p:sp>
      <p:sp>
        <p:nvSpPr>
          <p:cNvPr id="7" name="テキスト ボックス 6"/>
          <p:cNvSpPr txBox="1"/>
          <p:nvPr/>
        </p:nvSpPr>
        <p:spPr bwMode="auto">
          <a:xfrm>
            <a:off x="395536" y="4221088"/>
            <a:ext cx="1512168" cy="292388"/>
          </a:xfrm>
          <a:prstGeom prst="rect">
            <a:avLst/>
          </a:prstGeom>
          <a:solidFill>
            <a:srgbClr val="5286E9"/>
          </a:solidFill>
          <a:ln w="38100" cmpd="dbl">
            <a:noFill/>
            <a:miter lim="800000"/>
            <a:headEnd/>
            <a:tailEnd/>
          </a:ln>
        </p:spPr>
        <p:txBody>
          <a:bodyPr wrap="square" rtlCol="0">
            <a:spAutoFit/>
          </a:bodyPr>
          <a:lstStyle/>
          <a:p>
            <a:r>
              <a:rPr kumimoji="1" lang="en-US" altLang="ja-JP" sz="1300" dirty="0" smtClean="0">
                <a:solidFill>
                  <a:schemeClr val="bg1"/>
                </a:solidFill>
              </a:rPr>
              <a:t>RIJYEC</a:t>
            </a:r>
            <a:r>
              <a:rPr kumimoji="1" lang="ja-JP" altLang="en-US" sz="1300" dirty="0" smtClean="0">
                <a:solidFill>
                  <a:schemeClr val="bg1"/>
                </a:solidFill>
              </a:rPr>
              <a:t>　</a:t>
            </a:r>
            <a:r>
              <a:rPr kumimoji="1" lang="en-US" altLang="ja-JP" sz="1300" dirty="0" smtClean="0">
                <a:solidFill>
                  <a:schemeClr val="bg1"/>
                </a:solidFill>
              </a:rPr>
              <a:t>JAPAN</a:t>
            </a:r>
            <a:endParaRPr kumimoji="1" lang="ja-JP" altLang="en-US" sz="1300" dirty="0" smtClean="0">
              <a:solidFill>
                <a:schemeClr val="bg1"/>
              </a:solidFill>
            </a:endParaRPr>
          </a:p>
        </p:txBody>
      </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981250632"/>
              </p:ext>
            </p:extLst>
          </p:nvPr>
        </p:nvGraphicFramePr>
        <p:xfrm>
          <a:off x="425720" y="1844825"/>
          <a:ext cx="2058048" cy="1823806"/>
        </p:xfrm>
        <a:graphic>
          <a:graphicData uri="http://schemas.openxmlformats.org/presentationml/2006/ole">
            <mc:AlternateContent xmlns:mc="http://schemas.openxmlformats.org/markup-compatibility/2006">
              <mc:Choice xmlns:v="urn:schemas-microsoft-com:vml" Requires="v">
                <p:oleObj spid="_x0000_s41014" name="Image" r:id="rId3" imgW="7364880" imgH="6526800" progId="Photoshop.Image.13">
                  <p:embed/>
                </p:oleObj>
              </mc:Choice>
              <mc:Fallback>
                <p:oleObj name="Image" r:id="rId3" imgW="7364880" imgH="6526800" progId="Photoshop.Image.13">
                  <p:embed/>
                  <p:pic>
                    <p:nvPicPr>
                      <p:cNvPr id="0" name=""/>
                      <p:cNvPicPr/>
                      <p:nvPr/>
                    </p:nvPicPr>
                    <p:blipFill>
                      <a:blip r:embed="rId4"/>
                      <a:stretch>
                        <a:fillRect/>
                      </a:stretch>
                    </p:blipFill>
                    <p:spPr>
                      <a:xfrm>
                        <a:off x="425720" y="1844825"/>
                        <a:ext cx="2058048" cy="1823806"/>
                      </a:xfrm>
                      <a:prstGeom prst="rect">
                        <a:avLst/>
                      </a:prstGeom>
                      <a:noFill/>
                      <a:ln w="12700">
                        <a:solidFill>
                          <a:schemeClr val="tx1"/>
                        </a:solidFill>
                      </a:ln>
                    </p:spPr>
                  </p:pic>
                </p:oleObj>
              </mc:Fallback>
            </mc:AlternateContent>
          </a:graphicData>
        </a:graphic>
      </p:graphicFrame>
      <p:sp>
        <p:nvSpPr>
          <p:cNvPr id="2" name="タイトル 1"/>
          <p:cNvSpPr>
            <a:spLocks noGrp="1"/>
          </p:cNvSpPr>
          <p:nvPr>
            <p:ph type="title"/>
          </p:nvPr>
        </p:nvSpPr>
        <p:spPr/>
        <p:txBody>
          <a:bodyPr/>
          <a:lstStyle/>
          <a:p>
            <a:r>
              <a:rPr lang="ja-JP" altLang="en-US" sz="3200" dirty="0" smtClean="0"/>
              <a:t>学生情報編集の画面の説明</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flipV="1">
            <a:off x="1257554" y="3212976"/>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256242" y="3893703"/>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smtClean="0"/>
              <a:t>編集ボタン</a:t>
            </a:r>
          </a:p>
        </p:txBody>
      </p:sp>
      <p:graphicFrame>
        <p:nvGraphicFramePr>
          <p:cNvPr id="6" name="表 5"/>
          <p:cNvGraphicFramePr>
            <a:graphicFrameLocks noGrp="1"/>
          </p:cNvGraphicFramePr>
          <p:nvPr>
            <p:extLst>
              <p:ext uri="{D42A27DB-BD31-4B8C-83A1-F6EECF244321}">
                <p14:modId xmlns:p14="http://schemas.microsoft.com/office/powerpoint/2010/main" val="3630585940"/>
              </p:ext>
            </p:extLst>
          </p:nvPr>
        </p:nvGraphicFramePr>
        <p:xfrm>
          <a:off x="2699792" y="1982348"/>
          <a:ext cx="6096000" cy="4445000"/>
        </p:xfrm>
        <a:graphic>
          <a:graphicData uri="http://schemas.openxmlformats.org/drawingml/2006/table">
            <a:tbl>
              <a:tblPr firstRow="1" bandRow="1">
                <a:tableStyleId>{5FD0F851-EC5A-4D38-B0AD-8093EC10F338}</a:tableStyleId>
              </a:tblPr>
              <a:tblGrid>
                <a:gridCol w="1368152"/>
                <a:gridCol w="1368152"/>
                <a:gridCol w="3359696"/>
              </a:tblGrid>
              <a:tr h="370840">
                <a:tc>
                  <a:txBody>
                    <a:bodyPr/>
                    <a:lstStyle/>
                    <a:p>
                      <a:r>
                        <a:rPr kumimoji="1" lang="ja-JP" altLang="en-US" b="0" dirty="0" smtClean="0"/>
                        <a:t>項目</a:t>
                      </a:r>
                      <a:endParaRPr kumimoji="1" lang="ja-JP" altLang="en-US" b="0" dirty="0"/>
                    </a:p>
                  </a:txBody>
                  <a:tcPr/>
                </a:tc>
                <a:tc>
                  <a:txBody>
                    <a:bodyPr/>
                    <a:lstStyle/>
                    <a:p>
                      <a:endParaRPr kumimoji="1" lang="ja-JP" altLang="en-US" b="0"/>
                    </a:p>
                  </a:txBody>
                  <a:tcPr/>
                </a:tc>
                <a:tc>
                  <a:txBody>
                    <a:bodyPr/>
                    <a:lstStyle/>
                    <a:p>
                      <a:endParaRPr kumimoji="1" lang="ja-JP" altLang="en-US" b="0"/>
                    </a:p>
                  </a:txBody>
                  <a:tcPr/>
                </a:tc>
              </a:tr>
              <a:tr h="370840">
                <a:tc rowSpan="4">
                  <a:txBody>
                    <a:bodyPr/>
                    <a:lstStyle/>
                    <a:p>
                      <a:r>
                        <a:rPr kumimoji="1" lang="ja-JP" altLang="en-US" sz="1800" b="1" dirty="0" smtClean="0"/>
                        <a:t>管理日</a:t>
                      </a:r>
                      <a:endParaRPr kumimoji="1" lang="en-US" altLang="ja-JP" sz="1800" b="1" dirty="0" smtClean="0"/>
                    </a:p>
                    <a:p>
                      <a:r>
                        <a:rPr kumimoji="1" lang="ja-JP" altLang="en-US" sz="1100" dirty="0" smtClean="0"/>
                        <a:t>日づけに関する部分は、システム上非常に大事です。</a:t>
                      </a:r>
                      <a:endParaRPr kumimoji="1" lang="en-US" altLang="ja-JP" sz="1100" dirty="0" smtClean="0"/>
                    </a:p>
                    <a:p>
                      <a:r>
                        <a:rPr kumimoji="1" lang="ja-JP" altLang="en-US" sz="1100" dirty="0" smtClean="0"/>
                        <a:t>必ず決まった時期に入力をお願いします</a:t>
                      </a:r>
                      <a:endParaRPr kumimoji="1" lang="ja-JP" altLang="en-US" sz="1100" b="0" dirty="0"/>
                    </a:p>
                  </a:txBody>
                  <a:tcPr/>
                </a:tc>
                <a:tc>
                  <a:txBody>
                    <a:bodyPr/>
                    <a:lstStyle/>
                    <a:p>
                      <a:r>
                        <a:rPr lang="ja-JP" altLang="en-US" sz="1400" dirty="0" smtClean="0"/>
                        <a:t>交換年度</a:t>
                      </a:r>
                      <a:endParaRPr kumimoji="1" lang="ja-JP" altLang="en-US" sz="1400" b="0" dirty="0"/>
                    </a:p>
                  </a:txBody>
                  <a:tcPr/>
                </a:tc>
                <a:tc>
                  <a:txBody>
                    <a:bodyPr/>
                    <a:lstStyle/>
                    <a:p>
                      <a:r>
                        <a:rPr lang="ja-JP" altLang="en-US" sz="1400" dirty="0" smtClean="0"/>
                        <a:t>交換年度は非常に大事ですので正確に入力してください。</a:t>
                      </a:r>
                      <a:endParaRPr kumimoji="1" lang="ja-JP" altLang="en-US" sz="1400" b="0" dirty="0"/>
                    </a:p>
                  </a:txBody>
                  <a:tcPr/>
                </a:tc>
              </a:tr>
              <a:tr h="370840">
                <a:tc vMerge="1">
                  <a:txBody>
                    <a:bodyPr/>
                    <a:lstStyle/>
                    <a:p>
                      <a:endParaRPr kumimoji="1" lang="ja-JP" altLang="en-US" b="0" dirty="0"/>
                    </a:p>
                  </a:txBody>
                  <a:tcPr/>
                </a:tc>
                <a:tc>
                  <a:txBody>
                    <a:bodyPr/>
                    <a:lstStyle/>
                    <a:p>
                      <a:r>
                        <a:rPr kumimoji="1" lang="ja-JP" altLang="en-US" sz="1400" dirty="0" smtClean="0"/>
                        <a:t>渡航日</a:t>
                      </a:r>
                      <a:endParaRPr kumimoji="1" lang="ja-JP" altLang="en-US" sz="1400" b="0" dirty="0"/>
                    </a:p>
                  </a:txBody>
                  <a:tcPr/>
                </a:tc>
                <a:tc>
                  <a:txBody>
                    <a:bodyPr/>
                    <a:lstStyle/>
                    <a:p>
                      <a:r>
                        <a:rPr kumimoji="1" lang="ja-JP" altLang="en-US" sz="1400" dirty="0" smtClean="0"/>
                        <a:t>渡航する日がわかった時点ですみやかに入力します。</a:t>
                      </a:r>
                      <a:endParaRPr kumimoji="1" lang="ja-JP" altLang="en-US" sz="1400" b="0" dirty="0"/>
                    </a:p>
                  </a:txBody>
                  <a:tcPr/>
                </a:tc>
              </a:tr>
              <a:tr h="255516">
                <a:tc vMerge="1">
                  <a:txBody>
                    <a:bodyPr/>
                    <a:lstStyle/>
                    <a:p>
                      <a:endParaRPr kumimoji="1" lang="ja-JP" altLang="en-US" b="0" dirty="0"/>
                    </a:p>
                  </a:txBody>
                  <a:tcPr/>
                </a:tc>
                <a:tc>
                  <a:txBody>
                    <a:bodyPr/>
                    <a:lstStyle/>
                    <a:p>
                      <a:r>
                        <a:rPr lang="ja-JP" altLang="en-US" sz="1400" dirty="0" smtClean="0"/>
                        <a:t>帰国予定日</a:t>
                      </a:r>
                      <a:endParaRPr kumimoji="1" lang="ja-JP" altLang="en-US"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帰国する日がわかった時点でメモとして入力します。</a:t>
                      </a:r>
                    </a:p>
                  </a:txBody>
                  <a:tcPr/>
                </a:tc>
              </a:tr>
              <a:tr h="370840">
                <a:tc vMerge="1">
                  <a:txBody>
                    <a:bodyPr/>
                    <a:lstStyle/>
                    <a:p>
                      <a:endParaRPr kumimoji="1" lang="ja-JP" altLang="en-US" b="0" dirty="0"/>
                    </a:p>
                  </a:txBody>
                  <a:tcPr/>
                </a:tc>
                <a:tc>
                  <a:txBody>
                    <a:bodyPr/>
                    <a:lstStyle/>
                    <a:p>
                      <a:r>
                        <a:rPr kumimoji="1" lang="ja-JP" altLang="en-US" sz="1400" dirty="0" smtClean="0"/>
                        <a:t>帰国日</a:t>
                      </a:r>
                      <a:endParaRPr kumimoji="1" lang="ja-JP" altLang="en-US" sz="1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帰国（帰国直前）してから、帰国後処理として入力します。</a:t>
                      </a:r>
                    </a:p>
                  </a:txBody>
                  <a:tcPr/>
                </a:tc>
              </a:tr>
              <a:tr h="370840">
                <a:tc>
                  <a:txBody>
                    <a:bodyPr/>
                    <a:lstStyle/>
                    <a:p>
                      <a:r>
                        <a:rPr kumimoji="1" lang="ja-JP" altLang="en-US" b="0" dirty="0" smtClean="0"/>
                        <a:t>責任者</a:t>
                      </a:r>
                      <a:endParaRPr kumimoji="1" lang="ja-JP" altLang="en-US" b="0" dirty="0"/>
                    </a:p>
                  </a:txBody>
                  <a:tcPr/>
                </a:tc>
                <a:tc>
                  <a:txBody>
                    <a:bodyPr/>
                    <a:lstStyle/>
                    <a:p>
                      <a:r>
                        <a:rPr kumimoji="1" lang="ja-JP" altLang="en-US" sz="1400" b="0" dirty="0" smtClean="0"/>
                        <a:t>地区委員担当</a:t>
                      </a:r>
                      <a:endParaRPr kumimoji="1" lang="ja-JP" altLang="en-US" sz="1400" b="0" dirty="0"/>
                    </a:p>
                  </a:txBody>
                  <a:tcPr/>
                </a:tc>
                <a:tc>
                  <a:txBody>
                    <a:bodyPr/>
                    <a:lstStyle/>
                    <a:p>
                      <a:r>
                        <a:rPr kumimoji="1" lang="ja-JP" altLang="en-US" sz="1400" b="0" dirty="0" smtClean="0"/>
                        <a:t>担当地区委員を割当できます。</a:t>
                      </a:r>
                      <a:endParaRPr kumimoji="1" lang="ja-JP" altLang="en-US" sz="1400" b="0" dirty="0"/>
                    </a:p>
                  </a:txBody>
                  <a:tcPr/>
                </a:tc>
              </a:tr>
              <a:tr h="370840">
                <a:tc>
                  <a:txBody>
                    <a:bodyPr/>
                    <a:lstStyle/>
                    <a:p>
                      <a:r>
                        <a:rPr kumimoji="1" lang="ja-JP" altLang="en-US" b="0" dirty="0" smtClean="0"/>
                        <a:t>保険関係</a:t>
                      </a:r>
                      <a:endParaRPr kumimoji="1" lang="ja-JP" altLang="en-US" b="0" dirty="0"/>
                    </a:p>
                  </a:txBody>
                  <a:tcPr/>
                </a:tc>
                <a:tc>
                  <a:txBody>
                    <a:bodyPr/>
                    <a:lstStyle/>
                    <a:p>
                      <a:r>
                        <a:rPr kumimoji="1" lang="en-US" altLang="ja-JP" sz="1400" b="0" dirty="0" smtClean="0"/>
                        <a:t>RIJEC</a:t>
                      </a:r>
                      <a:r>
                        <a:rPr kumimoji="1" lang="ja-JP" altLang="en-US" sz="1400" b="0" dirty="0" smtClean="0"/>
                        <a:t>保険</a:t>
                      </a:r>
                      <a:endParaRPr kumimoji="1" lang="ja-JP" altLang="en-US" sz="1400" b="0" dirty="0"/>
                    </a:p>
                  </a:txBody>
                  <a:tcPr/>
                </a:tc>
                <a:tc>
                  <a:txBody>
                    <a:bodyPr/>
                    <a:lstStyle/>
                    <a:p>
                      <a:r>
                        <a:rPr kumimoji="1" lang="ja-JP" altLang="en-US" sz="1400" b="0" dirty="0" smtClean="0"/>
                        <a:t>保険</a:t>
                      </a:r>
                      <a:r>
                        <a:rPr kumimoji="1" lang="en-US" altLang="ja-JP" sz="1400" b="0" dirty="0" smtClean="0"/>
                        <a:t>ID</a:t>
                      </a:r>
                      <a:r>
                        <a:rPr kumimoji="1" lang="ja-JP" altLang="en-US" sz="1400" b="0" dirty="0" smtClean="0"/>
                        <a:t>や保険受取人を</a:t>
                      </a:r>
                      <a:r>
                        <a:rPr kumimoji="1" lang="en-US" altLang="ja-JP" sz="1400" b="0" dirty="0" smtClean="0"/>
                        <a:t>RIJYEC</a:t>
                      </a:r>
                      <a:r>
                        <a:rPr kumimoji="1" lang="ja-JP" altLang="en-US" sz="1400" b="0" dirty="0" smtClean="0"/>
                        <a:t>事務局で入力します。</a:t>
                      </a:r>
                      <a:endParaRPr kumimoji="1" lang="ja-JP" altLang="en-US" sz="1400" b="0" dirty="0"/>
                    </a:p>
                  </a:txBody>
                  <a:tcPr/>
                </a:tc>
              </a:tr>
              <a:tr h="370840">
                <a:tc>
                  <a:txBody>
                    <a:bodyPr/>
                    <a:lstStyle/>
                    <a:p>
                      <a:r>
                        <a:rPr kumimoji="1" lang="ja-JP" altLang="en-US" b="0" dirty="0" smtClean="0"/>
                        <a:t>ログイン</a:t>
                      </a:r>
                      <a:r>
                        <a:rPr kumimoji="1" lang="en-US" altLang="ja-JP" b="0" dirty="0" smtClean="0"/>
                        <a:t>ID</a:t>
                      </a:r>
                      <a:endParaRPr kumimoji="1" lang="ja-JP" altLang="en-US" b="0" dirty="0"/>
                    </a:p>
                  </a:txBody>
                  <a:tcPr/>
                </a:tc>
                <a:tc>
                  <a:txBody>
                    <a:bodyPr/>
                    <a:lstStyle/>
                    <a:p>
                      <a:r>
                        <a:rPr kumimoji="1" lang="ja-JP" altLang="en-US" sz="1400" b="0" dirty="0" smtClean="0"/>
                        <a:t>重複不可</a:t>
                      </a:r>
                      <a:endParaRPr kumimoji="1" lang="ja-JP" altLang="en-US" sz="1400" b="0" dirty="0"/>
                    </a:p>
                  </a:txBody>
                  <a:tcPr/>
                </a:tc>
                <a:tc>
                  <a:txBody>
                    <a:bodyPr/>
                    <a:lstStyle/>
                    <a:p>
                      <a:r>
                        <a:rPr kumimoji="1" lang="ja-JP" altLang="en-US" sz="1400" b="0" dirty="0" smtClean="0"/>
                        <a:t>メールアドレスや携帯番号など</a:t>
                      </a:r>
                      <a:endParaRPr kumimoji="1" lang="ja-JP" altLang="en-US" sz="1400" b="0" dirty="0"/>
                    </a:p>
                  </a:txBody>
                  <a:tcPr/>
                </a:tc>
              </a:tr>
              <a:tr h="370840">
                <a:tc>
                  <a:txBody>
                    <a:bodyPr/>
                    <a:lstStyle/>
                    <a:p>
                      <a:r>
                        <a:rPr kumimoji="1" lang="ja-JP" altLang="en-US" b="0" dirty="0" smtClean="0"/>
                        <a:t>パスワード</a:t>
                      </a:r>
                      <a:endParaRPr kumimoji="1" lang="ja-JP" altLang="en-US" b="0" dirty="0"/>
                    </a:p>
                  </a:txBody>
                  <a:tcPr/>
                </a:tc>
                <a:tc>
                  <a:txBody>
                    <a:bodyPr/>
                    <a:lstStyle/>
                    <a:p>
                      <a:r>
                        <a:rPr kumimoji="1" lang="en-US" altLang="ja-JP" sz="1400" b="0" dirty="0" smtClean="0"/>
                        <a:t>8</a:t>
                      </a:r>
                      <a:r>
                        <a:rPr kumimoji="1" lang="ja-JP" altLang="en-US" sz="1400" b="0" dirty="0" smtClean="0"/>
                        <a:t>文字以上</a:t>
                      </a:r>
                      <a:endParaRPr kumimoji="1" lang="ja-JP" altLang="en-US" sz="1400" b="0" dirty="0"/>
                    </a:p>
                  </a:txBody>
                  <a:tcPr/>
                </a:tc>
                <a:tc>
                  <a:txBody>
                    <a:bodyPr/>
                    <a:lstStyle/>
                    <a:p>
                      <a:r>
                        <a:rPr kumimoji="1" lang="ja-JP" altLang="en-US" sz="1400" b="0" dirty="0" smtClean="0"/>
                        <a:t>他人に悟られないようなもの</a:t>
                      </a:r>
                      <a:endParaRPr kumimoji="1" lang="ja-JP" altLang="en-US" sz="1400" b="0" dirty="0"/>
                    </a:p>
                  </a:txBody>
                  <a:tcPr/>
                </a:tc>
              </a:tr>
              <a:tr h="370840">
                <a:tc>
                  <a:txBody>
                    <a:bodyPr/>
                    <a:lstStyle/>
                    <a:p>
                      <a:endParaRPr kumimoji="1" lang="ja-JP" altLang="en-US" b="0" dirty="0"/>
                    </a:p>
                  </a:txBody>
                  <a:tcPr/>
                </a:tc>
                <a:tc>
                  <a:txBody>
                    <a:bodyPr/>
                    <a:lstStyle/>
                    <a:p>
                      <a:endParaRPr kumimoji="1" lang="ja-JP" altLang="en-US" b="0" dirty="0"/>
                    </a:p>
                  </a:txBody>
                  <a:tcPr/>
                </a:tc>
                <a:tc>
                  <a:txBody>
                    <a:bodyPr/>
                    <a:lstStyle/>
                    <a:p>
                      <a:endParaRPr kumimoji="1" lang="ja-JP" altLang="en-US" b="0" dirty="0"/>
                    </a:p>
                  </a:txBody>
                  <a:tcPr/>
                </a:tc>
              </a:tr>
            </a:tbl>
          </a:graphicData>
        </a:graphic>
      </p:graphicFrame>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10</a:t>
            </a:fld>
            <a:endParaRPr lang="en-US" altLang="ja-JP" dirty="0"/>
          </a:p>
        </p:txBody>
      </p:sp>
    </p:spTree>
    <p:extLst>
      <p:ext uri="{BB962C8B-B14F-4D97-AF65-F5344CB8AC3E}">
        <p14:creationId xmlns:p14="http://schemas.microsoft.com/office/powerpoint/2010/main" val="101605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2238"/>
            <a:ext cx="9145016" cy="1295400"/>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10</a:t>
            </a:r>
            <a:r>
              <a:rPr kumimoji="1" lang="ja-JP" altLang="en-US" sz="2800" dirty="0" smtClean="0"/>
              <a:t>月</a:t>
            </a:r>
            <a:r>
              <a:rPr kumimoji="1" lang="en-US" altLang="ja-JP" sz="2800" dirty="0" smtClean="0"/>
              <a:t>-</a:t>
            </a:r>
            <a:r>
              <a:rPr kumimoji="1" lang="ja-JP" altLang="en-US" sz="2800" dirty="0" smtClean="0"/>
              <a:t>１２月　</a:t>
            </a:r>
            <a:r>
              <a:rPr kumimoji="1" lang="en-US" altLang="ja-JP" sz="2800" dirty="0" smtClean="0"/>
              <a:t>OBS</a:t>
            </a:r>
            <a:r>
              <a:rPr kumimoji="1" lang="ja-JP" altLang="en-US" sz="2800" dirty="0" smtClean="0"/>
              <a:t>詳細情報（学生本人）</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830997"/>
          </a:xfrm>
          <a:prstGeom prst="rect">
            <a:avLst/>
          </a:prstGeom>
          <a:noFill/>
          <a:ln w="38100" cmpd="dbl">
            <a:noFill/>
            <a:miter lim="800000"/>
            <a:headEnd/>
            <a:tailEnd/>
          </a:ln>
        </p:spPr>
        <p:txBody>
          <a:bodyPr wrap="square" rtlCol="0">
            <a:spAutoFit/>
          </a:bodyPr>
          <a:lstStyle/>
          <a:p>
            <a:r>
              <a:rPr lang="ja-JP" altLang="en-US" sz="2400" dirty="0" smtClean="0"/>
              <a:t>応募の時に下記の申し込みフォームで応募します。</a:t>
            </a:r>
            <a:endParaRPr lang="en-US" altLang="ja-JP" sz="2400" dirty="0" smtClean="0"/>
          </a:p>
          <a:p>
            <a:r>
              <a:rPr kumimoji="1" lang="en-US" altLang="ja-JP" sz="2400" dirty="0"/>
              <a:t>	</a:t>
            </a:r>
            <a:r>
              <a:rPr kumimoji="1" lang="en-US" altLang="ja-JP" sz="2400" dirty="0" smtClean="0"/>
              <a:t>URL</a:t>
            </a:r>
            <a:r>
              <a:rPr kumimoji="1" lang="ja-JP" altLang="en-US" sz="2400" dirty="0" smtClean="0"/>
              <a:t>　　</a:t>
            </a:r>
            <a:r>
              <a:rPr kumimoji="1" lang="en-US" altLang="ja-JP" sz="2400" dirty="0" smtClean="0"/>
              <a:t>https:</a:t>
            </a:r>
            <a:r>
              <a:rPr lang="en-US" altLang="ja-JP" sz="2400" dirty="0" smtClean="0"/>
              <a:t>//rijyec.org/excs/index.php?d=</a:t>
            </a:r>
            <a:r>
              <a:rPr lang="ja-JP" altLang="en-US" sz="2400" dirty="0" smtClean="0"/>
              <a:t>（地区番号）</a:t>
            </a:r>
            <a:endParaRPr kumimoji="1" lang="ja-JP" altLang="en-US" sz="2400" dirty="0" smtClean="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8584"/>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658546943"/>
              </p:ext>
            </p:extLst>
          </p:nvPr>
        </p:nvGraphicFramePr>
        <p:xfrm>
          <a:off x="179512" y="2780928"/>
          <a:ext cx="4180425" cy="3760326"/>
        </p:xfrm>
        <a:graphic>
          <a:graphicData uri="http://schemas.openxmlformats.org/presentationml/2006/ole">
            <mc:AlternateContent xmlns:mc="http://schemas.openxmlformats.org/markup-compatibility/2006">
              <mc:Choice xmlns:v="urn:schemas-microsoft-com:vml" Requires="v">
                <p:oleObj spid="_x0000_s17567"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780928"/>
                        <a:ext cx="4180425" cy="3760326"/>
                      </a:xfrm>
                      <a:prstGeom prst="rect">
                        <a:avLst/>
                      </a:prstGeom>
                      <a:ln w="12700">
                        <a:solidFill>
                          <a:schemeClr val="tx1">
                            <a:lumMod val="50000"/>
                            <a:lumOff val="50000"/>
                          </a:schemeClr>
                        </a:solidFill>
                      </a:ln>
                    </p:spPr>
                  </p:pic>
                </p:oleObj>
              </mc:Fallback>
            </mc:AlternateContent>
          </a:graphicData>
        </a:graphic>
      </p:graphicFrame>
      <p:sp>
        <p:nvSpPr>
          <p:cNvPr id="5" name="テキスト ボックス 4"/>
          <p:cNvSpPr txBox="1"/>
          <p:nvPr/>
        </p:nvSpPr>
        <p:spPr bwMode="auto">
          <a:xfrm>
            <a:off x="899592" y="2393249"/>
            <a:ext cx="5040560" cy="307777"/>
          </a:xfrm>
          <a:prstGeom prst="rect">
            <a:avLst/>
          </a:prstGeom>
          <a:noFill/>
          <a:ln w="12700" cmpd="sng">
            <a:noFill/>
            <a:miter lim="800000"/>
            <a:headEnd/>
            <a:tailEnd/>
          </a:ln>
        </p:spPr>
        <p:txBody>
          <a:bodyPr wrap="square" rtlCol="0">
            <a:spAutoFit/>
          </a:bodyPr>
          <a:lstStyle/>
          <a:p>
            <a:r>
              <a:rPr lang="ja-JP" altLang="en-US" sz="1400" dirty="0" smtClean="0"/>
              <a:t>応募</a:t>
            </a:r>
            <a:r>
              <a:rPr lang="ja-JP" altLang="en-US" sz="1400" dirty="0"/>
              <a:t>要項</a:t>
            </a:r>
            <a:r>
              <a:rPr lang="ja-JP" altLang="en-US" sz="1400" dirty="0" smtClean="0"/>
              <a:t>に上記の</a:t>
            </a:r>
            <a:r>
              <a:rPr lang="en-US" altLang="ja-JP" sz="1400" dirty="0" smtClean="0"/>
              <a:t>URL</a:t>
            </a:r>
            <a:r>
              <a:rPr lang="ja-JP" altLang="en-US" sz="1400" dirty="0" smtClean="0"/>
              <a:t>（地区番号を入れて）募集を行います。</a:t>
            </a:r>
            <a:endParaRPr lang="en-US" altLang="ja-JP" sz="1400" dirty="0" smtClean="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157993457"/>
              </p:ext>
            </p:extLst>
          </p:nvPr>
        </p:nvGraphicFramePr>
        <p:xfrm>
          <a:off x="5652120" y="2780928"/>
          <a:ext cx="2920149" cy="2950512"/>
        </p:xfrm>
        <a:graphic>
          <a:graphicData uri="http://schemas.openxmlformats.org/presentationml/2006/ole">
            <mc:AlternateContent xmlns:mc="http://schemas.openxmlformats.org/markup-compatibility/2006">
              <mc:Choice xmlns:v="urn:schemas-microsoft-com:vml" Requires="v">
                <p:oleObj spid="_x0000_s17568"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52120" y="2780928"/>
                        <a:ext cx="2920149" cy="2950512"/>
                      </a:xfrm>
                      <a:prstGeom prst="rect">
                        <a:avLst/>
                      </a:prstGeom>
                      <a:ln>
                        <a:solidFill>
                          <a:schemeClr val="tx1"/>
                        </a:solidFill>
                      </a:ln>
                    </p:spPr>
                  </p:pic>
                </p:oleObj>
              </mc:Fallback>
            </mc:AlternateContent>
          </a:graphicData>
        </a:graphic>
      </p:graphicFrame>
      <p:sp>
        <p:nvSpPr>
          <p:cNvPr id="11" name="右矢印 10"/>
          <p:cNvSpPr/>
          <p:nvPr/>
        </p:nvSpPr>
        <p:spPr>
          <a:xfrm>
            <a:off x="4819304" y="300327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445732" y="3720756"/>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仮登録されます</a:t>
            </a:r>
          </a:p>
        </p:txBody>
      </p:sp>
      <p:sp>
        <p:nvSpPr>
          <p:cNvPr id="13" name="テキスト ボックス 12"/>
          <p:cNvSpPr txBox="1"/>
          <p:nvPr/>
        </p:nvSpPr>
        <p:spPr bwMode="auto">
          <a:xfrm>
            <a:off x="5364088" y="5762644"/>
            <a:ext cx="2881300"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a:t>
            </a:r>
            <a:r>
              <a:rPr lang="ja-JP" altLang="en-US" sz="1300" dirty="0" smtClean="0"/>
              <a:t>ると、こちらの数字が（</a:t>
            </a:r>
            <a:r>
              <a:rPr lang="en-US" altLang="ja-JP" sz="1300" dirty="0" smtClean="0"/>
              <a:t>0</a:t>
            </a:r>
            <a:r>
              <a:rPr lang="ja-JP" altLang="en-US" sz="1300" dirty="0" smtClean="0"/>
              <a:t>件）ではなく申し込まれた数になります。</a:t>
            </a:r>
            <a:endParaRPr lang="en-US" altLang="ja-JP" sz="1300" dirty="0" smtClean="0"/>
          </a:p>
          <a:p>
            <a:r>
              <a:rPr lang="ja-JP" altLang="en-US" sz="1300" dirty="0" smtClean="0"/>
              <a:t>そ</a:t>
            </a:r>
            <a:r>
              <a:rPr lang="ja-JP" altLang="en-US" sz="1300" dirty="0"/>
              <a:t>う</a:t>
            </a:r>
            <a:r>
              <a:rPr kumimoji="1" lang="ja-JP" altLang="en-US" sz="1300" dirty="0" smtClean="0"/>
              <a:t>しましたら、このボタンを</a:t>
            </a:r>
            <a:r>
              <a:rPr lang="ja-JP" altLang="en-US" sz="1300" dirty="0" smtClean="0"/>
              <a:t>押して次の画面で「本登録」ボタンを押します。</a:t>
            </a:r>
            <a:endParaRPr kumimoji="1" lang="ja-JP" altLang="en-US" sz="1300" dirty="0" smtClean="0"/>
          </a:p>
        </p:txBody>
      </p:sp>
      <p:cxnSp>
        <p:nvCxnSpPr>
          <p:cNvPr id="15" name="直線矢印コネクタ 14"/>
          <p:cNvCxnSpPr/>
          <p:nvPr/>
        </p:nvCxnSpPr>
        <p:spPr>
          <a:xfrm flipH="1" flipV="1">
            <a:off x="7596336" y="5439942"/>
            <a:ext cx="72008" cy="2914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11</a:t>
            </a:fld>
            <a:endParaRPr lang="en-US" altLang="ja-JP" dirty="0"/>
          </a:p>
        </p:txBody>
      </p:sp>
    </p:spTree>
    <p:extLst>
      <p:ext uri="{BB962C8B-B14F-4D97-AF65-F5344CB8AC3E}">
        <p14:creationId xmlns:p14="http://schemas.microsoft.com/office/powerpoint/2010/main" val="126409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614333072"/>
              </p:ext>
            </p:extLst>
          </p:nvPr>
        </p:nvGraphicFramePr>
        <p:xfrm>
          <a:off x="659904" y="4360770"/>
          <a:ext cx="6096000" cy="1711325"/>
        </p:xfrm>
        <a:graphic>
          <a:graphicData uri="http://schemas.openxmlformats.org/presentationml/2006/ole">
            <mc:AlternateContent xmlns:mc="http://schemas.openxmlformats.org/markup-compatibility/2006">
              <mc:Choice xmlns:v="urn:schemas-microsoft-com:vml" Requires="v">
                <p:oleObj spid="_x0000_s47178" name="Image" r:id="rId3" imgW="13790160" imgH="3872880" progId="Photoshop.Image.13">
                  <p:embed/>
                </p:oleObj>
              </mc:Choice>
              <mc:Fallback>
                <p:oleObj name="Image" r:id="rId3" imgW="13790160" imgH="3872880" progId="Photoshop.Image.13">
                  <p:embed/>
                  <p:pic>
                    <p:nvPicPr>
                      <p:cNvPr id="0" name=""/>
                      <p:cNvPicPr/>
                      <p:nvPr/>
                    </p:nvPicPr>
                    <p:blipFill>
                      <a:blip r:embed="rId4"/>
                      <a:stretch>
                        <a:fillRect/>
                      </a:stretch>
                    </p:blipFill>
                    <p:spPr>
                      <a:xfrm>
                        <a:off x="659904" y="4360770"/>
                        <a:ext cx="6096000" cy="1711325"/>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179512" y="900720"/>
            <a:ext cx="9145016" cy="51691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10</a:t>
            </a:r>
            <a:r>
              <a:rPr kumimoji="1" lang="ja-JP" altLang="en-US" sz="2800" dirty="0" smtClean="0"/>
              <a:t>月</a:t>
            </a:r>
            <a:r>
              <a:rPr kumimoji="1" lang="en-US" altLang="ja-JP" sz="2800" dirty="0" smtClean="0"/>
              <a:t>-</a:t>
            </a:r>
            <a:r>
              <a:rPr kumimoji="1" lang="ja-JP" altLang="en-US" sz="2800" dirty="0" smtClean="0"/>
              <a:t>１２月　</a:t>
            </a:r>
            <a:r>
              <a:rPr kumimoji="1" lang="en-US" altLang="ja-JP" sz="2800" dirty="0" smtClean="0"/>
              <a:t>OBS</a:t>
            </a:r>
            <a:r>
              <a:rPr kumimoji="1" lang="ja-JP" altLang="en-US" sz="2800" dirty="0" smtClean="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smtClean="0"/>
              <a:t>申込フォームから</a:t>
            </a:r>
            <a:r>
              <a:rPr lang="ja-JP" altLang="en-US" sz="2400" dirty="0"/>
              <a:t>応募</a:t>
            </a:r>
            <a:r>
              <a:rPr lang="ja-JP" altLang="en-US" sz="2400" dirty="0" smtClean="0"/>
              <a:t>してきますが、本登録が必要です。</a:t>
            </a:r>
            <a:endParaRPr lang="en-US" altLang="ja-JP" sz="2400" dirty="0" smtClean="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smtClean="0"/>
              <a:t>本登録のタイミングは地区によって違いますが、随時もしくは合否が決まってからと思います。</a:t>
            </a:r>
            <a:endParaRPr lang="en-US" altLang="ja-JP" sz="1400" dirty="0" smtClean="0"/>
          </a:p>
        </p:txBody>
      </p:sp>
      <p:sp>
        <p:nvSpPr>
          <p:cNvPr id="11" name="右矢印 10"/>
          <p:cNvSpPr/>
          <p:nvPr/>
        </p:nvSpPr>
        <p:spPr>
          <a:xfrm rot="5400000">
            <a:off x="3955181" y="3836739"/>
            <a:ext cx="246764"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67544" y="2883326"/>
            <a:ext cx="1782452"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申込フォームから登録があるとこのボタンが表示されます</a:t>
            </a:r>
          </a:p>
        </p:txBody>
      </p:sp>
      <p:sp>
        <p:nvSpPr>
          <p:cNvPr id="13" name="テキスト ボックス 12"/>
          <p:cNvSpPr txBox="1"/>
          <p:nvPr/>
        </p:nvSpPr>
        <p:spPr bwMode="auto">
          <a:xfrm>
            <a:off x="3923928" y="5774918"/>
            <a:ext cx="3782164" cy="692497"/>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交換</a:t>
            </a:r>
            <a:r>
              <a:rPr lang="ja-JP" altLang="en-US" sz="1300" dirty="0"/>
              <a:t>年度</a:t>
            </a:r>
            <a:r>
              <a:rPr lang="ja-JP" altLang="en-US" sz="1300" dirty="0" smtClean="0"/>
              <a:t>を選んでから本登録ボタンを押します。</a:t>
            </a:r>
            <a:endParaRPr lang="en-US" altLang="ja-JP" sz="1300" dirty="0" smtClean="0"/>
          </a:p>
          <a:p>
            <a:r>
              <a:rPr kumimoji="1" lang="ja-JP" altLang="en-US" sz="1300" dirty="0" smtClean="0"/>
              <a:t>交換年度は、渡航する日の年度になります、通常は次年度の場合が多いです。</a:t>
            </a:r>
          </a:p>
        </p:txBody>
      </p:sp>
      <p:cxnSp>
        <p:nvCxnSpPr>
          <p:cNvPr id="15" name="直線矢印コネクタ 14"/>
          <p:cNvCxnSpPr/>
          <p:nvPr/>
        </p:nvCxnSpPr>
        <p:spPr>
          <a:xfrm>
            <a:off x="2286000" y="3373856"/>
            <a:ext cx="485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71800" y="2337509"/>
            <a:ext cx="4568079" cy="1592880"/>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31718650"/>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47179" name="Image" r:id="rId6" imgW="13333320" imgH="4647600" progId="Photoshop.Image.13">
                    <p:embed/>
                  </p:oleObj>
                </mc:Choice>
                <mc:Fallback>
                  <p:oleObj name="Image" r:id="rId6" imgW="13333320" imgH="4647600" progId="Photoshop.Image.13">
                    <p:embed/>
                    <p:pic>
                      <p:nvPicPr>
                        <p:cNvPr id="0" name=""/>
                        <p:cNvPicPr/>
                        <p:nvPr/>
                      </p:nvPicPr>
                      <p:blipFill>
                        <a:blip r:embed="rId7"/>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03848" y="3192254"/>
              <a:ext cx="864096" cy="76944"/>
            </a:xfrm>
            <a:prstGeom prst="rect">
              <a:avLst/>
            </a:prstGeom>
            <a:solidFill>
              <a:srgbClr val="D40808"/>
            </a:solidFill>
            <a:ln w="12700" cmpd="sng">
              <a:noFill/>
              <a:miter lim="800000"/>
              <a:headEnd/>
              <a:tailEnd/>
            </a:ln>
          </p:spPr>
          <p:txBody>
            <a:bodyPr wrap="square" lIns="0" tIns="0" rIns="0" bIns="0" rtlCol="0">
              <a:spAutoFit/>
            </a:bodyPr>
            <a:lstStyle/>
            <a:p>
              <a:r>
                <a:rPr lang="ja-JP" altLang="en-US" sz="500" dirty="0">
                  <a:solidFill>
                    <a:schemeClr val="bg1"/>
                  </a:solidFill>
                </a:rPr>
                <a:t>交換学生申込（登録）有り（</a:t>
              </a:r>
              <a:r>
                <a:rPr lang="en-US" altLang="ja-JP" sz="500" dirty="0">
                  <a:solidFill>
                    <a:schemeClr val="bg1"/>
                  </a:solidFill>
                </a:rPr>
                <a:t>1</a:t>
              </a:r>
              <a:r>
                <a:rPr lang="ja-JP" altLang="en-US" sz="500" dirty="0">
                  <a:solidFill>
                    <a:schemeClr val="bg1"/>
                  </a:solidFill>
                </a:rPr>
                <a:t>件</a:t>
              </a:r>
              <a:r>
                <a:rPr lang="ja-JP" altLang="en-US" sz="500" dirty="0" smtClean="0">
                  <a:solidFill>
                    <a:schemeClr val="bg1"/>
                  </a:solidFill>
                </a:rPr>
                <a:t>）</a:t>
              </a:r>
              <a:endParaRPr lang="en-US" altLang="ja-JP" sz="500" dirty="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12</a:t>
            </a:fld>
            <a:endParaRPr lang="en-US" altLang="ja-JP" dirty="0"/>
          </a:p>
        </p:txBody>
      </p:sp>
    </p:spTree>
    <p:extLst>
      <p:ext uri="{BB962C8B-B14F-4D97-AF65-F5344CB8AC3E}">
        <p14:creationId xmlns:p14="http://schemas.microsoft.com/office/powerpoint/2010/main" val="425377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13</a:t>
            </a:fld>
            <a:endParaRPr lang="en-US" altLang="ja-JP" dirty="0"/>
          </a:p>
        </p:txBody>
      </p:sp>
      <p:sp>
        <p:nvSpPr>
          <p:cNvPr id="5" name="タイトル 1"/>
          <p:cNvSpPr>
            <a:spLocks noGrp="1"/>
          </p:cNvSpPr>
          <p:nvPr>
            <p:ph type="title"/>
          </p:nvPr>
        </p:nvSpPr>
        <p:spPr>
          <a:xfrm>
            <a:off x="457200" y="548680"/>
            <a:ext cx="7543800" cy="652934"/>
          </a:xfrm>
        </p:spPr>
        <p:txBody>
          <a:bodyPr/>
          <a:lstStyle/>
          <a:p>
            <a:r>
              <a:rPr lang="ja-JP" altLang="en-US" sz="2800" dirty="0" smtClean="0"/>
              <a:t>登録した学生を削除したい場合</a:t>
            </a:r>
            <a:endParaRPr kumimoji="1" lang="ja-JP" altLang="en-US" sz="2800" dirty="0"/>
          </a:p>
        </p:txBody>
      </p:sp>
      <p:sp>
        <p:nvSpPr>
          <p:cNvPr id="6" name="スライド番号プレースホルダー 3"/>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13</a:t>
            </a:fld>
            <a:endParaRPr lang="en-US" altLang="ja-JP" dirty="0"/>
          </a:p>
        </p:txBody>
      </p:sp>
      <p:cxnSp>
        <p:nvCxnSpPr>
          <p:cNvPr id="7" name="直線コネクタ 6"/>
          <p:cNvCxnSpPr/>
          <p:nvPr/>
        </p:nvCxnSpPr>
        <p:spPr>
          <a:xfrm>
            <a:off x="179512"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オブジェクト 7"/>
          <p:cNvGraphicFramePr>
            <a:graphicFrameLocks noChangeAspect="1"/>
          </p:cNvGraphicFramePr>
          <p:nvPr>
            <p:extLst>
              <p:ext uri="{D42A27DB-BD31-4B8C-83A1-F6EECF244321}">
                <p14:modId xmlns:p14="http://schemas.microsoft.com/office/powerpoint/2010/main" val="564509616"/>
              </p:ext>
            </p:extLst>
          </p:nvPr>
        </p:nvGraphicFramePr>
        <p:xfrm>
          <a:off x="3378940" y="1407815"/>
          <a:ext cx="4577436" cy="4898928"/>
        </p:xfrm>
        <a:graphic>
          <a:graphicData uri="http://schemas.openxmlformats.org/presentationml/2006/ole">
            <mc:AlternateContent xmlns:mc="http://schemas.openxmlformats.org/markup-compatibility/2006">
              <mc:Choice xmlns:v="urn:schemas-microsoft-com:vml" Requires="v">
                <p:oleObj spid="_x0000_s49170" name="Image" r:id="rId3" imgW="13053960" imgH="13968000" progId="Photoshop.Image.13">
                  <p:embed/>
                </p:oleObj>
              </mc:Choice>
              <mc:Fallback>
                <p:oleObj name="Image" r:id="rId3" imgW="13053960" imgH="13968000" progId="Photoshop.Image.13">
                  <p:embed/>
                  <p:pic>
                    <p:nvPicPr>
                      <p:cNvPr id="0" name=""/>
                      <p:cNvPicPr/>
                      <p:nvPr/>
                    </p:nvPicPr>
                    <p:blipFill>
                      <a:blip r:embed="rId4"/>
                      <a:stretch>
                        <a:fillRect/>
                      </a:stretch>
                    </p:blipFill>
                    <p:spPr>
                      <a:xfrm>
                        <a:off x="3378940" y="1407815"/>
                        <a:ext cx="4577436" cy="4898928"/>
                      </a:xfrm>
                      <a:prstGeom prst="rect">
                        <a:avLst/>
                      </a:prstGeom>
                      <a:ln>
                        <a:solidFill>
                          <a:schemeClr val="tx1"/>
                        </a:solidFill>
                      </a:ln>
                    </p:spPr>
                  </p:pic>
                </p:oleObj>
              </mc:Fallback>
            </mc:AlternateContent>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512168" cy="568128"/>
          </a:xfrm>
          <a:prstGeom prst="rect">
            <a:avLst/>
          </a:prstGeom>
        </p:spPr>
      </p:pic>
      <p:cxnSp>
        <p:nvCxnSpPr>
          <p:cNvPr id="10" name="直線コネクタ 9"/>
          <p:cNvCxnSpPr/>
          <p:nvPr/>
        </p:nvCxnSpPr>
        <p:spPr>
          <a:xfrm>
            <a:off x="3378940" y="3717032"/>
            <a:ext cx="4220046" cy="0"/>
          </a:xfrm>
          <a:prstGeom prst="line">
            <a:avLst/>
          </a:prstGeom>
          <a:ln w="19050" cmpd="dbl">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868144" y="4890254"/>
            <a:ext cx="199392" cy="3389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6035375" y="4149080"/>
            <a:ext cx="265142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ja-JP" altLang="en-US" sz="1300" dirty="0" smtClean="0"/>
              <a:t>こちらで、消去できます。</a:t>
            </a:r>
            <a:endParaRPr lang="en-US" altLang="ja-JP" sz="1300" dirty="0" smtClean="0"/>
          </a:p>
          <a:p>
            <a:r>
              <a:rPr kumimoji="1" lang="ja-JP" altLang="en-US" sz="1300" dirty="0"/>
              <a:t>データ</a:t>
            </a:r>
            <a:r>
              <a:rPr kumimoji="1" lang="ja-JP" altLang="en-US" sz="1300" dirty="0" smtClean="0"/>
              <a:t>は残りますが表向き別の扱いになりないものとして動作します。</a:t>
            </a:r>
          </a:p>
        </p:txBody>
      </p:sp>
      <p:sp>
        <p:nvSpPr>
          <p:cNvPr id="13" name="テキスト ボックス 12"/>
          <p:cNvSpPr txBox="1"/>
          <p:nvPr/>
        </p:nvSpPr>
        <p:spPr bwMode="auto">
          <a:xfrm>
            <a:off x="481474" y="1425745"/>
            <a:ext cx="2746648"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システム上削除はできませんが、表向きないようにすることはできます。</a:t>
            </a:r>
            <a:endParaRPr kumimoji="1" lang="en-US" altLang="ja-JP" sz="1300" dirty="0" smtClean="0"/>
          </a:p>
          <a:p>
            <a:endParaRPr lang="en-US" altLang="ja-JP" sz="1300" dirty="0"/>
          </a:p>
          <a:p>
            <a:r>
              <a:rPr kumimoji="1" lang="ja-JP" altLang="en-US" sz="1300" dirty="0" smtClean="0"/>
              <a:t>それは、消去を行います。</a:t>
            </a: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25974968"/>
              </p:ext>
            </p:extLst>
          </p:nvPr>
        </p:nvGraphicFramePr>
        <p:xfrm>
          <a:off x="481474" y="2590521"/>
          <a:ext cx="2058048" cy="1823806"/>
        </p:xfrm>
        <a:graphic>
          <a:graphicData uri="http://schemas.openxmlformats.org/presentationml/2006/ole">
            <mc:AlternateContent xmlns:mc="http://schemas.openxmlformats.org/markup-compatibility/2006">
              <mc:Choice xmlns:v="urn:schemas-microsoft-com:vml" Requires="v">
                <p:oleObj spid="_x0000_s49171" name="Image" r:id="rId6" imgW="7364880" imgH="6526800" progId="Photoshop.Image.13">
                  <p:embed/>
                </p:oleObj>
              </mc:Choice>
              <mc:Fallback>
                <p:oleObj name="Image" r:id="rId6" imgW="7364880" imgH="6526800" progId="Photoshop.Image.13">
                  <p:embed/>
                  <p:pic>
                    <p:nvPicPr>
                      <p:cNvPr id="0" name=""/>
                      <p:cNvPicPr/>
                      <p:nvPr/>
                    </p:nvPicPr>
                    <p:blipFill>
                      <a:blip r:embed="rId7"/>
                      <a:stretch>
                        <a:fillRect/>
                      </a:stretch>
                    </p:blipFill>
                    <p:spPr>
                      <a:xfrm>
                        <a:off x="481474" y="2590521"/>
                        <a:ext cx="2058048" cy="1823806"/>
                      </a:xfrm>
                      <a:prstGeom prst="rect">
                        <a:avLst/>
                      </a:prstGeom>
                      <a:noFill/>
                      <a:ln w="12700">
                        <a:solidFill>
                          <a:schemeClr val="tx1"/>
                        </a:solidFill>
                      </a:ln>
                    </p:spPr>
                  </p:pic>
                </p:oleObj>
              </mc:Fallback>
            </mc:AlternateContent>
          </a:graphicData>
        </a:graphic>
      </p:graphicFrame>
      <p:cxnSp>
        <p:nvCxnSpPr>
          <p:cNvPr id="15" name="直線矢印コネクタ 14"/>
          <p:cNvCxnSpPr/>
          <p:nvPr/>
        </p:nvCxnSpPr>
        <p:spPr>
          <a:xfrm flipV="1">
            <a:off x="1313308" y="3958672"/>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474344" y="4639399"/>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smtClean="0"/>
              <a:t>編集ボタン</a:t>
            </a:r>
          </a:p>
        </p:txBody>
      </p:sp>
      <p:sp>
        <p:nvSpPr>
          <p:cNvPr id="2" name="右矢印 1"/>
          <p:cNvSpPr/>
          <p:nvPr/>
        </p:nvSpPr>
        <p:spPr>
          <a:xfrm>
            <a:off x="2771800" y="3068960"/>
            <a:ext cx="360040" cy="792088"/>
          </a:xfrm>
          <a:prstGeom prst="rightArrow">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440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7" y="159429"/>
            <a:ext cx="8796887" cy="1295400"/>
          </a:xfrm>
        </p:spPr>
        <p:txBody>
          <a:bodyPr/>
          <a:lstStyle/>
          <a:p>
            <a:r>
              <a:rPr lang="en-US" altLang="ja-JP" sz="3200" dirty="0" smtClean="0"/>
              <a:t>12</a:t>
            </a:r>
            <a:r>
              <a:rPr lang="ja-JP" altLang="en-US" sz="3200" dirty="0" smtClean="0"/>
              <a:t>月</a:t>
            </a:r>
            <a:r>
              <a:rPr lang="en-US" altLang="ja-JP" sz="3200" dirty="0" smtClean="0"/>
              <a:t>-2</a:t>
            </a:r>
            <a:r>
              <a:rPr lang="ja-JP" altLang="en-US" sz="3200" dirty="0" smtClean="0"/>
              <a:t>月　</a:t>
            </a:r>
            <a:r>
              <a:rPr lang="en-US" altLang="ja-JP" sz="3200" dirty="0" smtClean="0"/>
              <a:t>OBS</a:t>
            </a:r>
            <a:r>
              <a:rPr lang="ja-JP" altLang="en-US" sz="3200" dirty="0" smtClean="0"/>
              <a:t>クラブ</a:t>
            </a:r>
            <a:r>
              <a:rPr lang="ja-JP" altLang="en-US" sz="3200" dirty="0"/>
              <a:t>登録</a:t>
            </a:r>
            <a:r>
              <a:rPr lang="ja-JP" altLang="en-US" sz="3200" dirty="0" smtClean="0">
                <a:latin typeface="+mn-ea"/>
                <a:ea typeface="+mn-ea"/>
              </a:rPr>
              <a:t>（地区</a:t>
            </a:r>
            <a:r>
              <a:rPr lang="ja-JP" altLang="en-US" sz="3200" dirty="0">
                <a:latin typeface="+mn-ea"/>
                <a:ea typeface="+mn-ea"/>
              </a:rPr>
              <a:t>委員会</a:t>
            </a:r>
            <a:r>
              <a:rPr lang="ja-JP" altLang="en-US" sz="3200" dirty="0" smtClean="0">
                <a:latin typeface="+mn-ea"/>
                <a:ea typeface="+mn-ea"/>
              </a:rPr>
              <a:t>）</a:t>
            </a:r>
            <a:endParaRPr lang="ja-JP" altLang="en-US" sz="4000" dirty="0">
              <a:latin typeface="+mn-ea"/>
              <a:ea typeface="+mn-ea"/>
            </a:endParaRP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26" name="直線コネクタ 2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264381" y="1624627"/>
            <a:ext cx="7691995" cy="461665"/>
          </a:xfrm>
          <a:prstGeom prst="rect">
            <a:avLst/>
          </a:prstGeom>
          <a:noFill/>
          <a:ln w="38100" cmpd="dbl">
            <a:noFill/>
            <a:miter lim="800000"/>
            <a:headEnd/>
            <a:tailEnd/>
          </a:ln>
        </p:spPr>
        <p:txBody>
          <a:bodyPr wrap="square" rtlCol="0">
            <a:spAutoFit/>
          </a:bodyPr>
          <a:lstStyle/>
          <a:p>
            <a:r>
              <a:rPr lang="ja-JP" altLang="en-US" sz="2400" kern="0" dirty="0" smtClean="0"/>
              <a:t>学生データにクラブを登録する。（マッチング）</a:t>
            </a:r>
            <a:endParaRPr lang="en-US" altLang="ja-JP" sz="2400" kern="0" dirty="0"/>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1306209194"/>
              </p:ext>
            </p:extLst>
          </p:nvPr>
        </p:nvGraphicFramePr>
        <p:xfrm>
          <a:off x="673671" y="2996952"/>
          <a:ext cx="2606458" cy="1800200"/>
        </p:xfrm>
        <a:graphic>
          <a:graphicData uri="http://schemas.openxmlformats.org/presentationml/2006/ole">
            <mc:AlternateContent xmlns:mc="http://schemas.openxmlformats.org/markup-compatibility/2006">
              <mc:Choice xmlns:v="urn:schemas-microsoft-com:vml" Requires="v">
                <p:oleObj spid="_x0000_s23754" name="Image" r:id="rId4" imgW="6856920" imgH="4736160" progId="Photoshop.Image.13">
                  <p:embed/>
                </p:oleObj>
              </mc:Choice>
              <mc:Fallback>
                <p:oleObj name="Image" r:id="rId4" imgW="6856920" imgH="4736160" progId="Photoshop.Image.13">
                  <p:embed/>
                  <p:pic>
                    <p:nvPicPr>
                      <p:cNvPr id="0" name=""/>
                      <p:cNvPicPr/>
                      <p:nvPr/>
                    </p:nvPicPr>
                    <p:blipFill>
                      <a:blip r:embed="rId5"/>
                      <a:stretch>
                        <a:fillRect/>
                      </a:stretch>
                    </p:blipFill>
                    <p:spPr>
                      <a:xfrm>
                        <a:off x="673671" y="2996952"/>
                        <a:ext cx="2606458" cy="1800200"/>
                      </a:xfrm>
                      <a:prstGeom prst="rect">
                        <a:avLst/>
                      </a:prstGeom>
                      <a:ln>
                        <a:solidFill>
                          <a:schemeClr val="tx1"/>
                        </a:solidFill>
                      </a:ln>
                    </p:spPr>
                  </p:pic>
                </p:oleObj>
              </mc:Fallback>
            </mc:AlternateContent>
          </a:graphicData>
        </a:graphic>
      </p:graphicFrame>
      <p:cxnSp>
        <p:nvCxnSpPr>
          <p:cNvPr id="33" name="直線矢印コネクタ 32"/>
          <p:cNvCxnSpPr/>
          <p:nvPr/>
        </p:nvCxnSpPr>
        <p:spPr>
          <a:xfrm flipH="1" flipV="1">
            <a:off x="2460119" y="3527478"/>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2286431" y="4110476"/>
            <a:ext cx="1613848"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「クラブ情報」を</a:t>
            </a:r>
            <a:r>
              <a:rPr kumimoji="1" lang="ja-JP" altLang="en-US" sz="1300" dirty="0" smtClean="0"/>
              <a:t>クリックする。</a:t>
            </a:r>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454935367"/>
              </p:ext>
            </p:extLst>
          </p:nvPr>
        </p:nvGraphicFramePr>
        <p:xfrm>
          <a:off x="4860032" y="3541769"/>
          <a:ext cx="3240360" cy="2623535"/>
        </p:xfrm>
        <a:graphic>
          <a:graphicData uri="http://schemas.openxmlformats.org/presentationml/2006/ole">
            <mc:AlternateContent xmlns:mc="http://schemas.openxmlformats.org/markup-compatibility/2006">
              <mc:Choice xmlns:v="urn:schemas-microsoft-com:vml" Requires="v">
                <p:oleObj spid="_x0000_s23755"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860032" y="3541769"/>
                        <a:ext cx="3240360" cy="2623535"/>
                      </a:xfrm>
                      <a:prstGeom prst="rect">
                        <a:avLst/>
                      </a:prstGeom>
                      <a:ln>
                        <a:solidFill>
                          <a:schemeClr val="tx1"/>
                        </a:solidFill>
                      </a:ln>
                    </p:spPr>
                  </p:pic>
                </p:oleObj>
              </mc:Fallback>
            </mc:AlternateContent>
          </a:graphicData>
        </a:graphic>
      </p:graphicFrame>
      <p:cxnSp>
        <p:nvCxnSpPr>
          <p:cNvPr id="36" name="直線矢印コネクタ 35"/>
          <p:cNvCxnSpPr/>
          <p:nvPr/>
        </p:nvCxnSpPr>
        <p:spPr>
          <a:xfrm flipH="1">
            <a:off x="5393760" y="4853536"/>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bwMode="auto">
          <a:xfrm>
            <a:off x="6355088" y="5646293"/>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a:t>
            </a:r>
            <a:r>
              <a:rPr lang="ja-JP" altLang="en-US" sz="1300" dirty="0" smtClean="0"/>
              <a:t>を選択して「クラブ登録を」押す。</a:t>
            </a:r>
            <a:endParaRPr kumimoji="1" lang="ja-JP" altLang="en-US" sz="1300" dirty="0" smtClean="0"/>
          </a:p>
        </p:txBody>
      </p:sp>
      <p:cxnSp>
        <p:nvCxnSpPr>
          <p:cNvPr id="38" name="直線矢印コネクタ 37"/>
          <p:cNvCxnSpPr>
            <a:stCxn id="37" idx="0"/>
          </p:cNvCxnSpPr>
          <p:nvPr/>
        </p:nvCxnSpPr>
        <p:spPr>
          <a:xfrm flipV="1">
            <a:off x="7219184" y="5452125"/>
            <a:ext cx="256440" cy="194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bwMode="auto">
          <a:xfrm>
            <a:off x="395536" y="2150278"/>
            <a:ext cx="6492385" cy="523220"/>
          </a:xfrm>
          <a:prstGeom prst="rect">
            <a:avLst/>
          </a:prstGeom>
          <a:noFill/>
          <a:ln w="12700" cmpd="sng">
            <a:solidFill>
              <a:schemeClr val="tx1"/>
            </a:solidFill>
            <a:miter lim="800000"/>
            <a:headEnd/>
            <a:tailEnd/>
          </a:ln>
        </p:spPr>
        <p:txBody>
          <a:bodyPr wrap="square" rtlCol="0">
            <a:spAutoFit/>
          </a:bodyPr>
          <a:lstStyle/>
          <a:p>
            <a:r>
              <a:rPr lang="ja-JP" altLang="en-US" sz="1400" dirty="0" smtClean="0"/>
              <a:t>学生とクラブを結びつけることができるのは地区委員会だけです。</a:t>
            </a:r>
            <a:endParaRPr lang="en-US" altLang="ja-JP" sz="1400" dirty="0" smtClean="0"/>
          </a:p>
          <a:p>
            <a:r>
              <a:rPr kumimoji="1" lang="ja-JP" altLang="en-US" sz="1400" dirty="0" smtClean="0"/>
              <a:t>この</a:t>
            </a:r>
            <a:r>
              <a:rPr kumimoji="1" lang="ja-JP" altLang="en-US" sz="1400" dirty="0"/>
              <a:t>作業</a:t>
            </a:r>
            <a:r>
              <a:rPr kumimoji="1" lang="ja-JP" altLang="en-US" sz="1400" dirty="0" smtClean="0"/>
              <a:t>をすることでクラブに作業を分担していただくことができるようになります。</a:t>
            </a:r>
          </a:p>
        </p:txBody>
      </p:sp>
      <p:sp>
        <p:nvSpPr>
          <p:cNvPr id="42" name="右矢印 41"/>
          <p:cNvSpPr/>
          <p:nvPr/>
        </p:nvSpPr>
        <p:spPr>
          <a:xfrm rot="401819">
            <a:off x="4044706" y="3450992"/>
            <a:ext cx="432048" cy="648072"/>
          </a:xfrm>
          <a:prstGeom prst="rightArrow">
            <a:avLst/>
          </a:prstGeom>
          <a:solidFill>
            <a:schemeClr val="bg1"/>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auto">
          <a:xfrm>
            <a:off x="5663238" y="4161039"/>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smtClean="0"/>
              <a:t>3</a:t>
            </a:r>
            <a:r>
              <a:rPr lang="ja-JP" altLang="en-US" sz="1300" dirty="0" smtClean="0"/>
              <a:t>文字以上入力すると候補が出ます。</a:t>
            </a:r>
            <a:endParaRPr lang="en-US" altLang="ja-JP" sz="1300" dirty="0" smtClean="0"/>
          </a:p>
          <a:p>
            <a:r>
              <a:rPr kumimoji="1" lang="en-US" altLang="ja-JP" sz="1300" dirty="0"/>
              <a:t>3</a:t>
            </a:r>
            <a:r>
              <a:rPr kumimoji="1" lang="ja-JP" altLang="en-US" sz="1300" dirty="0" smtClean="0"/>
              <a:t>文字以下の場合はスペースを入れると候補が出ます。</a:t>
            </a:r>
          </a:p>
        </p:txBody>
      </p:sp>
    </p:spTree>
    <p:extLst>
      <p:ext uri="{BB962C8B-B14F-4D97-AF65-F5344CB8AC3E}">
        <p14:creationId xmlns:p14="http://schemas.microsoft.com/office/powerpoint/2010/main" val="3733166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15</a:t>
            </a:fld>
            <a:endParaRPr lang="en-US" altLang="ja-JP" dirty="0"/>
          </a:p>
        </p:txBody>
      </p:sp>
      <p:sp>
        <p:nvSpPr>
          <p:cNvPr id="5" name="タイトル 1"/>
          <p:cNvSpPr>
            <a:spLocks noGrp="1"/>
          </p:cNvSpPr>
          <p:nvPr>
            <p:ph type="title"/>
          </p:nvPr>
        </p:nvSpPr>
        <p:spPr>
          <a:xfrm>
            <a:off x="283488" y="159429"/>
            <a:ext cx="8001000" cy="1295400"/>
          </a:xfrm>
        </p:spPr>
        <p:txBody>
          <a:bodyPr/>
          <a:lstStyle/>
          <a:p>
            <a:r>
              <a:rPr lang="ja-JP" altLang="en-US" sz="2800" dirty="0" smtClean="0"/>
              <a:t>スポンサークラブにログイン情報を渡す</a:t>
            </a:r>
            <a:endParaRPr lang="ja-JP" altLang="en-US" sz="2800" dirty="0"/>
          </a:p>
        </p:txBody>
      </p:sp>
      <p:cxnSp>
        <p:nvCxnSpPr>
          <p:cNvPr id="6" name="直線コネクタ 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0592"/>
            <a:ext cx="1512168" cy="568128"/>
          </a:xfrm>
          <a:prstGeom prst="rect">
            <a:avLst/>
          </a:prstGeom>
        </p:spPr>
      </p:pic>
      <p:sp>
        <p:nvSpPr>
          <p:cNvPr id="8" name="スライド番号プレースホルダー 2"/>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15</a:t>
            </a:fld>
            <a:endParaRPr lang="en-US" altLang="ja-JP" dirty="0"/>
          </a:p>
        </p:txBody>
      </p:sp>
      <p:sp>
        <p:nvSpPr>
          <p:cNvPr id="9" name="テキスト ボックス 8"/>
          <p:cNvSpPr txBox="1"/>
          <p:nvPr/>
        </p:nvSpPr>
        <p:spPr bwMode="auto">
          <a:xfrm>
            <a:off x="827604" y="1772816"/>
            <a:ext cx="6336684" cy="1938992"/>
          </a:xfrm>
          <a:prstGeom prst="rect">
            <a:avLst/>
          </a:prstGeom>
          <a:noFill/>
          <a:ln w="12700" cmpd="sng">
            <a:solidFill>
              <a:schemeClr val="tx1"/>
            </a:solidFill>
            <a:miter lim="800000"/>
            <a:headEnd/>
            <a:tailEnd/>
          </a:ln>
        </p:spPr>
        <p:txBody>
          <a:bodyPr wrap="square" rtlCol="0">
            <a:spAutoFit/>
          </a:bodyPr>
          <a:lstStyle/>
          <a:p>
            <a:r>
              <a:rPr lang="ja-JP" altLang="en-US" sz="2000" dirty="0"/>
              <a:t>ログイン情報</a:t>
            </a:r>
            <a:endParaRPr lang="en-US" altLang="ja-JP" sz="2000" dirty="0"/>
          </a:p>
          <a:p>
            <a:r>
              <a:rPr lang="en-US" altLang="ja-JP" sz="2000" dirty="0"/>
              <a:t>URL</a:t>
            </a:r>
            <a:r>
              <a:rPr lang="ja-JP" altLang="en-US" sz="2000" dirty="0"/>
              <a:t>　　</a:t>
            </a:r>
            <a:r>
              <a:rPr lang="en-US" altLang="ja-JP" sz="2000" dirty="0"/>
              <a:t>https://yess.rijyec.org/mp/rijyec/mypage.php</a:t>
            </a:r>
          </a:p>
          <a:p>
            <a:r>
              <a:rPr lang="ja-JP" altLang="en-US" sz="2000" dirty="0"/>
              <a:t>ログイン</a:t>
            </a:r>
            <a:r>
              <a:rPr lang="en-US" altLang="ja-JP" sz="2000" dirty="0"/>
              <a:t>ID</a:t>
            </a:r>
            <a:r>
              <a:rPr lang="ja-JP" altLang="en-US" sz="2000" dirty="0"/>
              <a:t>：国際ロータリークラブ</a:t>
            </a:r>
            <a:r>
              <a:rPr lang="en-US" altLang="ja-JP" sz="2000" dirty="0"/>
              <a:t>ID</a:t>
            </a:r>
            <a:r>
              <a:rPr lang="ja-JP" altLang="en-US" sz="2000" dirty="0"/>
              <a:t>番号</a:t>
            </a:r>
            <a:endParaRPr lang="en-US" altLang="ja-JP" sz="2000" dirty="0"/>
          </a:p>
          <a:p>
            <a:r>
              <a:rPr lang="ja-JP" altLang="en-US" sz="2000" dirty="0"/>
              <a:t>パスワード：国際ロータリークラブ</a:t>
            </a:r>
            <a:r>
              <a:rPr lang="en-US" altLang="ja-JP" sz="2000" dirty="0"/>
              <a:t>ID</a:t>
            </a:r>
            <a:r>
              <a:rPr lang="ja-JP" altLang="en-US" sz="2000" dirty="0"/>
              <a:t>番号</a:t>
            </a:r>
          </a:p>
          <a:p>
            <a:endParaRPr lang="en-US" altLang="ja-JP" sz="2000" dirty="0"/>
          </a:p>
          <a:p>
            <a:r>
              <a:rPr kumimoji="1" lang="ja-JP" altLang="en-US" sz="2000" dirty="0" smtClean="0"/>
              <a:t>パスワードは各クラブで変更をしてください。</a:t>
            </a:r>
          </a:p>
        </p:txBody>
      </p:sp>
      <p:sp>
        <p:nvSpPr>
          <p:cNvPr id="10" name="テキスト ボックス 9"/>
          <p:cNvSpPr txBox="1"/>
          <p:nvPr/>
        </p:nvSpPr>
        <p:spPr bwMode="auto">
          <a:xfrm>
            <a:off x="827604" y="4111912"/>
            <a:ext cx="5904636" cy="1477328"/>
          </a:xfrm>
          <a:prstGeom prst="rect">
            <a:avLst/>
          </a:prstGeom>
          <a:noFill/>
          <a:ln w="12700" cmpd="sng">
            <a:noFill/>
            <a:miter lim="800000"/>
            <a:headEnd/>
            <a:tailEnd/>
          </a:ln>
        </p:spPr>
        <p:txBody>
          <a:bodyPr wrap="square" rtlCol="0">
            <a:spAutoFit/>
          </a:bodyPr>
          <a:lstStyle/>
          <a:p>
            <a:r>
              <a:rPr kumimoji="1" lang="ja-JP" altLang="en-US" b="1" u="sng" dirty="0" smtClean="0"/>
              <a:t>スポンサークラブにお願いすること。</a:t>
            </a:r>
            <a:endParaRPr kumimoji="1" lang="en-US" altLang="ja-JP" b="1" u="sng" dirty="0" smtClean="0"/>
          </a:p>
          <a:p>
            <a:endParaRPr kumimoji="1" lang="en-US" altLang="ja-JP" dirty="0" smtClean="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１</a:t>
            </a:r>
            <a:r>
              <a:rPr lang="ja-JP" altLang="en-US" dirty="0" smtClean="0">
                <a:latin typeface="ＭＳ Ｐ明朝" panose="02020600040205080304" pitchFamily="18" charset="-128"/>
                <a:ea typeface="ＭＳ Ｐ明朝" panose="02020600040205080304" pitchFamily="18" charset="-128"/>
              </a:rPr>
              <a:t>．クラブの住所など基本情報</a:t>
            </a:r>
            <a:r>
              <a:rPr lang="ja-JP" altLang="en-US" smtClean="0">
                <a:latin typeface="ＭＳ Ｐ明朝" panose="02020600040205080304" pitchFamily="18" charset="-128"/>
                <a:ea typeface="ＭＳ Ｐ明朝" panose="02020600040205080304" pitchFamily="18" charset="-128"/>
              </a:rPr>
              <a:t>の入力</a:t>
            </a:r>
            <a:endParaRPr lang="en-US" altLang="ja-JP" dirty="0" smtClean="0">
              <a:latin typeface="ＭＳ Ｐ明朝" panose="02020600040205080304" pitchFamily="18" charset="-128"/>
              <a:ea typeface="ＭＳ Ｐ明朝" panose="02020600040205080304" pitchFamily="18" charset="-128"/>
            </a:endParaRPr>
          </a:p>
          <a:p>
            <a:r>
              <a:rPr kumimoji="1" lang="ja-JP" altLang="en-US" dirty="0" smtClean="0">
                <a:latin typeface="ＭＳ Ｐ明朝" panose="02020600040205080304" pitchFamily="18" charset="-128"/>
                <a:ea typeface="ＭＳ Ｐ明朝" panose="02020600040205080304" pitchFamily="18" charset="-128"/>
              </a:rPr>
              <a:t>２．会長、幹事、担当委員長、カウンセラーの情報を入力</a:t>
            </a:r>
            <a:endParaRPr kumimoji="1" lang="en-US" altLang="ja-JP" dirty="0" smtClean="0">
              <a:latin typeface="ＭＳ Ｐ明朝" panose="02020600040205080304" pitchFamily="18" charset="-128"/>
              <a:ea typeface="ＭＳ Ｐ明朝" panose="02020600040205080304" pitchFamily="18" charset="-128"/>
            </a:endParaRPr>
          </a:p>
          <a:p>
            <a:endParaRPr kumimoji="1" lang="ja-JP" altLang="en-US" dirty="0" smtClean="0"/>
          </a:p>
        </p:txBody>
      </p:sp>
    </p:spTree>
    <p:extLst>
      <p:ext uri="{BB962C8B-B14F-4D97-AF65-F5344CB8AC3E}">
        <p14:creationId xmlns:p14="http://schemas.microsoft.com/office/powerpoint/2010/main" val="30797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16</a:t>
            </a:fld>
            <a:endParaRPr lang="en-US" altLang="ja-JP"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523336327"/>
              </p:ext>
            </p:extLst>
          </p:nvPr>
        </p:nvGraphicFramePr>
        <p:xfrm>
          <a:off x="755576" y="1859293"/>
          <a:ext cx="5472608" cy="2059353"/>
        </p:xfrm>
        <a:graphic>
          <a:graphicData uri="http://schemas.openxmlformats.org/presentationml/2006/ole">
            <mc:AlternateContent xmlns:mc="http://schemas.openxmlformats.org/markup-compatibility/2006">
              <mc:Choice xmlns:v="urn:schemas-microsoft-com:vml" Requires="v">
                <p:oleObj spid="_x0000_s18600" r:id="rId4" imgW="15999840" imgH="6018840" progId="">
                  <p:embed/>
                </p:oleObj>
              </mc:Choice>
              <mc:Fallback>
                <p:oleObj r:id="rId4" imgW="15999840" imgH="6018840" progId="">
                  <p:embed/>
                  <p:pic>
                    <p:nvPicPr>
                      <p:cNvPr id="0" name=""/>
                      <p:cNvPicPr/>
                      <p:nvPr/>
                    </p:nvPicPr>
                    <p:blipFill>
                      <a:blip r:embed="rId5"/>
                      <a:stretch>
                        <a:fillRect/>
                      </a:stretch>
                    </p:blipFill>
                    <p:spPr>
                      <a:xfrm>
                        <a:off x="755576" y="1859293"/>
                        <a:ext cx="5472608" cy="2059353"/>
                      </a:xfrm>
                      <a:prstGeom prst="rect">
                        <a:avLst/>
                      </a:prstGeom>
                      <a:ln>
                        <a:solidFill>
                          <a:schemeClr val="tx1">
                            <a:lumMod val="65000"/>
                            <a:lumOff val="35000"/>
                          </a:schemeClr>
                        </a:solidFill>
                      </a:ln>
                    </p:spPr>
                  </p:pic>
                </p:oleObj>
              </mc:Fallback>
            </mc:AlternateContent>
          </a:graphicData>
        </a:graphic>
      </p:graphicFrame>
      <p:sp>
        <p:nvSpPr>
          <p:cNvPr id="17" name="タイトル 1"/>
          <p:cNvSpPr txBox="1">
            <a:spLocks/>
          </p:cNvSpPr>
          <p:nvPr/>
        </p:nvSpPr>
        <p:spPr bwMode="auto">
          <a:xfrm>
            <a:off x="283488" y="845915"/>
            <a:ext cx="8001000" cy="6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dirty="0"/>
              <a:t>12</a:t>
            </a:r>
            <a:r>
              <a:rPr lang="ja-JP" altLang="en-US" sz="2800" dirty="0"/>
              <a:t>月</a:t>
            </a:r>
            <a:r>
              <a:rPr lang="en-US" altLang="ja-JP" sz="2800" dirty="0"/>
              <a:t>-2</a:t>
            </a:r>
            <a:r>
              <a:rPr lang="ja-JP" altLang="en-US" sz="2800" dirty="0"/>
              <a:t>月　</a:t>
            </a:r>
            <a:r>
              <a:rPr lang="ja-JP" altLang="en-US" sz="2800" kern="0" dirty="0" smtClean="0"/>
              <a:t>スポンサークラブに入力を依頼</a:t>
            </a:r>
            <a:endParaRPr lang="ja-JP" altLang="en-US" sz="2800" kern="0" dirty="0"/>
          </a:p>
        </p:txBody>
      </p:sp>
      <p:cxnSp>
        <p:nvCxnSpPr>
          <p:cNvPr id="21" name="直線コネクタ 20"/>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6435275" y="2404675"/>
            <a:ext cx="2251525" cy="954107"/>
          </a:xfrm>
          <a:prstGeom prst="rect">
            <a:avLst/>
          </a:prstGeom>
          <a:solidFill>
            <a:schemeClr val="bg1"/>
          </a:solidFill>
          <a:ln w="9525" cmpd="sng">
            <a:solidFill>
              <a:schemeClr val="tx1"/>
            </a:solidFill>
            <a:miter lim="800000"/>
            <a:headEnd/>
            <a:tailEnd/>
          </a:ln>
        </p:spPr>
        <p:txBody>
          <a:bodyPr wrap="square" rtlCol="0">
            <a:spAutoFit/>
          </a:bodyPr>
          <a:lstStyle/>
          <a:p>
            <a:r>
              <a:rPr kumimoji="1" lang="ja-JP" altLang="en-US" sz="1400" dirty="0" smtClean="0"/>
              <a:t>クラブの情報をこちらのボタンで編集できます。</a:t>
            </a:r>
            <a:endParaRPr kumimoji="1" lang="en-US" altLang="ja-JP" sz="1400" dirty="0" smtClean="0"/>
          </a:p>
          <a:p>
            <a:r>
              <a:rPr lang="ja-JP" altLang="en-US" sz="1400" dirty="0"/>
              <a:t>クラブ</a:t>
            </a:r>
            <a:r>
              <a:rPr lang="ja-JP" altLang="en-US" sz="1400" dirty="0" smtClean="0"/>
              <a:t>の住所や電話番号を編集しましょう。</a:t>
            </a:r>
            <a:endParaRPr kumimoji="1" lang="ja-JP" altLang="en-US" sz="1400" dirty="0" smtClean="0"/>
          </a:p>
        </p:txBody>
      </p:sp>
      <p:cxnSp>
        <p:nvCxnSpPr>
          <p:cNvPr id="23" name="直線矢印コネクタ 22"/>
          <p:cNvCxnSpPr/>
          <p:nvPr/>
        </p:nvCxnSpPr>
        <p:spPr>
          <a:xfrm flipH="1" flipV="1">
            <a:off x="6156176" y="2219333"/>
            <a:ext cx="295615" cy="18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1043608" y="3011421"/>
            <a:ext cx="576064" cy="288032"/>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2463517990"/>
              </p:ext>
            </p:extLst>
          </p:nvPr>
        </p:nvGraphicFramePr>
        <p:xfrm>
          <a:off x="1756995" y="3587508"/>
          <a:ext cx="5056684" cy="2418890"/>
        </p:xfrm>
        <a:graphic>
          <a:graphicData uri="http://schemas.openxmlformats.org/presentationml/2006/ole">
            <mc:AlternateContent xmlns:mc="http://schemas.openxmlformats.org/markup-compatibility/2006">
              <mc:Choice xmlns:v="urn:schemas-microsoft-com:vml" Requires="v">
                <p:oleObj spid="_x0000_s18601" r:id="rId6" imgW="11733120" imgH="5612400" progId="">
                  <p:embed/>
                </p:oleObj>
              </mc:Choice>
              <mc:Fallback>
                <p:oleObj r:id="rId6" imgW="11733120" imgH="5612400" progId="">
                  <p:embed/>
                  <p:pic>
                    <p:nvPicPr>
                      <p:cNvPr id="0" name=""/>
                      <p:cNvPicPr/>
                      <p:nvPr/>
                    </p:nvPicPr>
                    <p:blipFill>
                      <a:blip r:embed="rId7"/>
                      <a:stretch>
                        <a:fillRect/>
                      </a:stretch>
                    </p:blipFill>
                    <p:spPr>
                      <a:xfrm>
                        <a:off x="1756995" y="3587508"/>
                        <a:ext cx="5056684" cy="2418890"/>
                      </a:xfrm>
                      <a:prstGeom prst="rect">
                        <a:avLst/>
                      </a:prstGeom>
                      <a:ln>
                        <a:solidFill>
                          <a:schemeClr val="tx1">
                            <a:lumMod val="65000"/>
                            <a:lumOff val="35000"/>
                          </a:schemeClr>
                        </a:solidFill>
                      </a:ln>
                    </p:spPr>
                  </p:pic>
                </p:oleObj>
              </mc:Fallback>
            </mc:AlternateContent>
          </a:graphicData>
        </a:graphic>
      </p:graphicFrame>
      <p:sp>
        <p:nvSpPr>
          <p:cNvPr id="26" name="下矢印 25"/>
          <p:cNvSpPr/>
          <p:nvPr/>
        </p:nvSpPr>
        <p:spPr>
          <a:xfrm rot="19449662">
            <a:off x="1357402" y="3342648"/>
            <a:ext cx="745935" cy="329209"/>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7" name="直線矢印コネクタ 26"/>
          <p:cNvCxnSpPr/>
          <p:nvPr/>
        </p:nvCxnSpPr>
        <p:spPr>
          <a:xfrm flipV="1">
            <a:off x="3491880" y="3961937"/>
            <a:ext cx="353347" cy="413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bwMode="auto">
          <a:xfrm>
            <a:off x="2023120" y="4375138"/>
            <a:ext cx="1728192" cy="738664"/>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400" dirty="0"/>
              <a:t>会長、幹事、担当委員長、カウンセラーの情報を</a:t>
            </a:r>
            <a:r>
              <a:rPr lang="ja-JP" altLang="en-US" sz="1400" dirty="0" smtClean="0"/>
              <a:t>入力</a:t>
            </a:r>
            <a:endParaRPr lang="en-US" altLang="ja-JP" sz="1400"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1692018280"/>
              </p:ext>
            </p:extLst>
          </p:nvPr>
        </p:nvGraphicFramePr>
        <p:xfrm>
          <a:off x="4283968" y="4149080"/>
          <a:ext cx="4335646" cy="2363245"/>
        </p:xfrm>
        <a:graphic>
          <a:graphicData uri="http://schemas.openxmlformats.org/presentationml/2006/ole">
            <mc:AlternateContent xmlns:mc="http://schemas.openxmlformats.org/markup-compatibility/2006">
              <mc:Choice xmlns:v="urn:schemas-microsoft-com:vml" Requires="v">
                <p:oleObj spid="_x0000_s18602" r:id="rId8" imgW="12114000" imgH="6603120" progId="">
                  <p:embed/>
                </p:oleObj>
              </mc:Choice>
              <mc:Fallback>
                <p:oleObj r:id="rId8" imgW="12114000" imgH="6603120" progId="">
                  <p:embed/>
                  <p:pic>
                    <p:nvPicPr>
                      <p:cNvPr id="0" name=""/>
                      <p:cNvPicPr/>
                      <p:nvPr/>
                    </p:nvPicPr>
                    <p:blipFill>
                      <a:blip r:embed="rId9"/>
                      <a:stretch>
                        <a:fillRect/>
                      </a:stretch>
                    </p:blipFill>
                    <p:spPr>
                      <a:xfrm>
                        <a:off x="4283968" y="4149080"/>
                        <a:ext cx="4335646" cy="2363245"/>
                      </a:xfrm>
                      <a:prstGeom prst="rect">
                        <a:avLst/>
                      </a:prstGeom>
                      <a:ln>
                        <a:solidFill>
                          <a:schemeClr val="tx1"/>
                        </a:solidFill>
                      </a:ln>
                    </p:spPr>
                  </p:pic>
                </p:oleObj>
              </mc:Fallback>
            </mc:AlternateContent>
          </a:graphicData>
        </a:graphic>
      </p:graphicFrame>
      <p:sp>
        <p:nvSpPr>
          <p:cNvPr id="30" name="下矢印 29"/>
          <p:cNvSpPr/>
          <p:nvPr/>
        </p:nvSpPr>
        <p:spPr>
          <a:xfrm rot="19056763">
            <a:off x="4019769" y="4137506"/>
            <a:ext cx="796017" cy="315568"/>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94345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611560" y="1965390"/>
            <a:ext cx="7691413" cy="523220"/>
          </a:xfrm>
          <a:prstGeom prst="rect">
            <a:avLst/>
          </a:prstGeom>
          <a:noFill/>
          <a:ln w="12700" cmpd="sng">
            <a:noFill/>
            <a:miter lim="800000"/>
            <a:headEnd/>
            <a:tailEnd/>
          </a:ln>
        </p:spPr>
        <p:txBody>
          <a:bodyPr wrap="square" rtlCol="0">
            <a:spAutoFit/>
          </a:bodyPr>
          <a:lstStyle/>
          <a:p>
            <a:r>
              <a:rPr lang="en-US" altLang="ja-JP" sz="1400" dirty="0">
                <a:solidFill>
                  <a:srgbClr val="FF0000"/>
                </a:solidFill>
                <a:latin typeface="+mn-ea"/>
                <a:ea typeface="+mn-ea"/>
              </a:rPr>
              <a:t>※</a:t>
            </a:r>
            <a:r>
              <a:rPr lang="ja-JP" altLang="en-US" sz="1400" dirty="0" smtClean="0">
                <a:solidFill>
                  <a:srgbClr val="FF0000"/>
                </a:solidFill>
                <a:latin typeface="+mn-ea"/>
                <a:ea typeface="+mn-ea"/>
              </a:rPr>
              <a:t>受入</a:t>
            </a:r>
            <a:r>
              <a:rPr lang="ja-JP" altLang="en-US" sz="1400" dirty="0">
                <a:solidFill>
                  <a:srgbClr val="FF0000"/>
                </a:solidFill>
                <a:latin typeface="+mn-ea"/>
                <a:ea typeface="+mn-ea"/>
              </a:rPr>
              <a:t>が決まったら、受入学生</a:t>
            </a:r>
            <a:r>
              <a:rPr lang="ja-JP" altLang="en-US" sz="1400" dirty="0" smtClean="0">
                <a:solidFill>
                  <a:srgbClr val="FF0000"/>
                </a:solidFill>
                <a:latin typeface="+mn-ea"/>
                <a:ea typeface="+mn-ea"/>
              </a:rPr>
              <a:t>に登録</a:t>
            </a:r>
            <a:r>
              <a:rPr lang="ja-JP" altLang="en-US" sz="1400" dirty="0">
                <a:solidFill>
                  <a:srgbClr val="FF0000"/>
                </a:solidFill>
                <a:latin typeface="+mn-ea"/>
                <a:ea typeface="+mn-ea"/>
              </a:rPr>
              <a:t>していただくようにメールする必要があります</a:t>
            </a:r>
            <a:r>
              <a:rPr lang="ja-JP" altLang="en-US" sz="1400" dirty="0" smtClean="0">
                <a:solidFill>
                  <a:srgbClr val="FF0000"/>
                </a:solidFill>
                <a:latin typeface="+mn-ea"/>
                <a:ea typeface="+mn-ea"/>
              </a:rPr>
              <a:t>。</a:t>
            </a:r>
            <a:endParaRPr lang="en-US" altLang="ja-JP" sz="1400" dirty="0" smtClean="0">
              <a:solidFill>
                <a:srgbClr val="FF0000"/>
              </a:solidFill>
              <a:latin typeface="+mn-ea"/>
              <a:ea typeface="+mn-ea"/>
            </a:endParaRPr>
          </a:p>
          <a:p>
            <a:r>
              <a:rPr lang="en-US" altLang="ja-JP" sz="1400" dirty="0" smtClean="0">
                <a:solidFill>
                  <a:srgbClr val="FF0000"/>
                </a:solidFill>
                <a:latin typeface="+mn-ea"/>
                <a:ea typeface="+mn-ea"/>
              </a:rPr>
              <a:t>※</a:t>
            </a:r>
            <a:r>
              <a:rPr lang="ja-JP" altLang="en-US" sz="1400" dirty="0" smtClean="0">
                <a:solidFill>
                  <a:srgbClr val="FF0000"/>
                </a:solidFill>
                <a:latin typeface="+mn-ea"/>
                <a:ea typeface="+mn-ea"/>
              </a:rPr>
              <a:t>以下がメールの例です。（説明書はありませんが、</a:t>
            </a:r>
            <a:r>
              <a:rPr lang="en-US" altLang="ja-JP" sz="1400" dirty="0" smtClean="0">
                <a:solidFill>
                  <a:srgbClr val="FF0000"/>
                </a:solidFill>
                <a:latin typeface="+mn-ea"/>
                <a:ea typeface="+mn-ea"/>
              </a:rPr>
              <a:t>IBS</a:t>
            </a:r>
            <a:r>
              <a:rPr lang="ja-JP" altLang="en-US" sz="1400" dirty="0" smtClean="0">
                <a:solidFill>
                  <a:srgbClr val="FF0000"/>
                </a:solidFill>
                <a:latin typeface="+mn-ea"/>
                <a:ea typeface="+mn-ea"/>
              </a:rPr>
              <a:t>の入力はうまくいっています。</a:t>
            </a:r>
            <a:r>
              <a:rPr lang="ja-JP" altLang="en-US" sz="1400" dirty="0">
                <a:solidFill>
                  <a:srgbClr val="FF0000"/>
                </a:solidFill>
                <a:latin typeface="+mn-ea"/>
                <a:ea typeface="+mn-ea"/>
              </a:rPr>
              <a:t>）</a:t>
            </a:r>
            <a:endParaRPr lang="en-US" altLang="ja-JP" sz="1400" dirty="0" smtClean="0">
              <a:solidFill>
                <a:srgbClr val="FF0000"/>
              </a:solidFill>
              <a:latin typeface="+mn-ea"/>
              <a:ea typeface="+mn-ea"/>
            </a:endParaRPr>
          </a:p>
        </p:txBody>
      </p:sp>
      <p:sp>
        <p:nvSpPr>
          <p:cNvPr id="17" name="タイトル 1"/>
          <p:cNvSpPr>
            <a:spLocks noGrp="1"/>
          </p:cNvSpPr>
          <p:nvPr>
            <p:ph type="title"/>
          </p:nvPr>
        </p:nvSpPr>
        <p:spPr>
          <a:xfrm>
            <a:off x="179512" y="833010"/>
            <a:ext cx="7821488" cy="58462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-4</a:t>
            </a:r>
            <a:r>
              <a:rPr kumimoji="1" lang="ja-JP" altLang="en-US" sz="2800" dirty="0" smtClean="0"/>
              <a:t>月　</a:t>
            </a:r>
            <a:r>
              <a:rPr lang="en-US" altLang="ja-JP" sz="2800" dirty="0" smtClean="0"/>
              <a:t>I</a:t>
            </a:r>
            <a:r>
              <a:rPr kumimoji="1" lang="en-US" altLang="ja-JP" sz="2800" dirty="0" smtClean="0"/>
              <a:t>BS</a:t>
            </a:r>
            <a:r>
              <a:rPr lang="ja-JP" altLang="en-US" sz="2800" dirty="0" smtClean="0"/>
              <a:t>に</a:t>
            </a:r>
            <a:r>
              <a:rPr lang="ja-JP" altLang="en-US" sz="2800" dirty="0"/>
              <a:t>入力を依頼</a:t>
            </a:r>
            <a:r>
              <a:rPr kumimoji="1" lang="ja-JP" altLang="en-US" sz="2800" dirty="0" smtClean="0"/>
              <a:t>（地区委員会）</a:t>
            </a:r>
            <a:endParaRPr kumimoji="1" lang="ja-JP" altLang="en-US" sz="2800" dirty="0"/>
          </a:p>
        </p:txBody>
      </p:sp>
      <p:sp>
        <p:nvSpPr>
          <p:cNvPr id="18" name="テキスト ボックス 17"/>
          <p:cNvSpPr txBox="1"/>
          <p:nvPr/>
        </p:nvSpPr>
        <p:spPr bwMode="auto">
          <a:xfrm>
            <a:off x="611560" y="1515949"/>
            <a:ext cx="7704856" cy="430887"/>
          </a:xfrm>
          <a:prstGeom prst="rect">
            <a:avLst/>
          </a:prstGeom>
          <a:noFill/>
          <a:ln w="38100" cmpd="dbl">
            <a:noFill/>
            <a:miter lim="800000"/>
            <a:headEnd/>
            <a:tailEnd/>
          </a:ln>
        </p:spPr>
        <p:txBody>
          <a:bodyPr wrap="square" rtlCol="0">
            <a:spAutoFit/>
          </a:bodyPr>
          <a:lstStyle/>
          <a:p>
            <a:r>
              <a:rPr lang="ja-JP" altLang="en-US" sz="2200" dirty="0" smtClean="0"/>
              <a:t>交換決定時に学生情報フォームに入力してもらうメールを送る。</a:t>
            </a:r>
            <a:endParaRPr lang="en-US" altLang="ja-JP" sz="2200" dirty="0" smtClean="0"/>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17</a:t>
            </a:fld>
            <a:endParaRPr lang="en-US" altLang="ja-JP" dirty="0"/>
          </a:p>
        </p:txBody>
      </p:sp>
      <p:sp>
        <p:nvSpPr>
          <p:cNvPr id="3" name="テキスト ボックス 2"/>
          <p:cNvSpPr txBox="1"/>
          <p:nvPr/>
        </p:nvSpPr>
        <p:spPr bwMode="auto">
          <a:xfrm>
            <a:off x="635596" y="2564904"/>
            <a:ext cx="7704856" cy="3754874"/>
          </a:xfrm>
          <a:prstGeom prst="rect">
            <a:avLst/>
          </a:prstGeom>
          <a:noFill/>
          <a:ln w="12700" cmpd="sng">
            <a:solidFill>
              <a:schemeClr val="tx1"/>
            </a:solidFill>
            <a:miter lim="800000"/>
            <a:headEnd/>
            <a:tailEnd/>
          </a:ln>
        </p:spPr>
        <p:txBody>
          <a:bodyPr wrap="square" rtlCol="0">
            <a:spAutoFit/>
          </a:bodyPr>
          <a:lstStyle/>
          <a:p>
            <a:r>
              <a:rPr lang="en-US" altLang="ja-JP" sz="1400" dirty="0"/>
              <a:t>Welcome to </a:t>
            </a:r>
            <a:r>
              <a:rPr lang="en-US" altLang="ja-JP" sz="1400" dirty="0" smtClean="0"/>
              <a:t>D</a:t>
            </a:r>
            <a:r>
              <a:rPr lang="ja-JP" altLang="en-US" sz="1400" dirty="0">
                <a:solidFill>
                  <a:srgbClr val="FF0000"/>
                </a:solidFill>
              </a:rPr>
              <a:t>地区番号</a:t>
            </a:r>
            <a:r>
              <a:rPr lang="en-US" altLang="ja-JP" sz="1400" dirty="0" smtClean="0"/>
              <a:t>. </a:t>
            </a:r>
            <a:r>
              <a:rPr lang="en-US" altLang="ja-JP" sz="1400" dirty="0"/>
              <a:t>Now, we assigned you to </a:t>
            </a:r>
            <a:r>
              <a:rPr lang="ja-JP" altLang="en-US" sz="1400" dirty="0" smtClean="0">
                <a:solidFill>
                  <a:srgbClr val="FF0000"/>
                </a:solidFill>
              </a:rPr>
              <a:t>クラブ名</a:t>
            </a:r>
            <a:r>
              <a:rPr lang="en-US" altLang="ja-JP" sz="1400" dirty="0" smtClean="0"/>
              <a:t>RC</a:t>
            </a:r>
            <a:r>
              <a:rPr lang="en-US" altLang="ja-JP" sz="1400" dirty="0"/>
              <a:t>.  We are doing our paper work for your visa.</a:t>
            </a:r>
            <a:br>
              <a:rPr lang="en-US" altLang="ja-JP" sz="1400" dirty="0"/>
            </a:br>
            <a:r>
              <a:rPr lang="en-US" altLang="ja-JP" sz="1400" dirty="0"/>
              <a:t/>
            </a:r>
            <a:br>
              <a:rPr lang="en-US" altLang="ja-JP" sz="1400" dirty="0"/>
            </a:br>
            <a:r>
              <a:rPr lang="en-US" altLang="ja-JP" sz="1400" dirty="0"/>
              <a:t>From this year, </a:t>
            </a:r>
            <a:r>
              <a:rPr lang="en-US" altLang="ja-JP" sz="1400" dirty="0" smtClean="0"/>
              <a:t>D</a:t>
            </a:r>
            <a:r>
              <a:rPr lang="ja-JP" altLang="en-US" sz="1400" dirty="0">
                <a:solidFill>
                  <a:srgbClr val="FF0000"/>
                </a:solidFill>
              </a:rPr>
              <a:t>地区</a:t>
            </a:r>
            <a:r>
              <a:rPr lang="ja-JP" altLang="en-US" sz="1400" dirty="0" smtClean="0">
                <a:solidFill>
                  <a:srgbClr val="FF0000"/>
                </a:solidFill>
              </a:rPr>
              <a:t>番号　</a:t>
            </a:r>
            <a:r>
              <a:rPr lang="en-US" altLang="ja-JP" sz="1400" dirty="0" smtClean="0"/>
              <a:t>is </a:t>
            </a:r>
            <a:r>
              <a:rPr lang="en-US" altLang="ja-JP" sz="1400" dirty="0"/>
              <a:t>starting to use a database on our website to share  a part of student information. The main reason is for all our students safety.</a:t>
            </a:r>
            <a:br>
              <a:rPr lang="en-US" altLang="ja-JP" sz="1400" dirty="0"/>
            </a:br>
            <a:r>
              <a:rPr lang="en-US" altLang="ja-JP" sz="1400" dirty="0"/>
              <a:t/>
            </a:r>
            <a:br>
              <a:rPr lang="en-US" altLang="ja-JP" sz="1400" dirty="0"/>
            </a:br>
            <a:r>
              <a:rPr lang="en-US" altLang="ja-JP" sz="1400" dirty="0"/>
              <a:t>For your safety and for use in case of emergency during your stay, it is essential that you key in the required information in the form on the site.</a:t>
            </a:r>
            <a:br>
              <a:rPr lang="en-US" altLang="ja-JP" sz="1400" dirty="0"/>
            </a:br>
            <a:r>
              <a:rPr lang="en-US" altLang="ja-JP" sz="1400" dirty="0"/>
              <a:t/>
            </a:r>
            <a:br>
              <a:rPr lang="en-US" altLang="ja-JP" sz="1400" dirty="0"/>
            </a:br>
            <a:r>
              <a:rPr lang="en-US" altLang="ja-JP" sz="1400" dirty="0"/>
              <a:t>Please read the directions on each page carefully before completing the application in a week.  This information will only be used for the Rotary Youth Exchange program.</a:t>
            </a:r>
            <a:br>
              <a:rPr lang="en-US" altLang="ja-JP" sz="1400" dirty="0"/>
            </a:br>
            <a:r>
              <a:rPr lang="en-US" altLang="ja-JP" sz="1400" dirty="0"/>
              <a:t/>
            </a:r>
            <a:br>
              <a:rPr lang="en-US" altLang="ja-JP" sz="1400" dirty="0"/>
            </a:br>
            <a:r>
              <a:rPr lang="en-US" altLang="ja-JP" sz="1400" dirty="0"/>
              <a:t>Link : https://rijyec.org/excs/?d=</a:t>
            </a:r>
            <a:r>
              <a:rPr lang="ja-JP" altLang="en-US" sz="1400" dirty="0">
                <a:solidFill>
                  <a:srgbClr val="FF0000"/>
                </a:solidFill>
              </a:rPr>
              <a:t>地区</a:t>
            </a:r>
            <a:r>
              <a:rPr lang="ja-JP" altLang="en-US" sz="1400" dirty="0" smtClean="0">
                <a:solidFill>
                  <a:srgbClr val="FF0000"/>
                </a:solidFill>
              </a:rPr>
              <a:t>番号</a:t>
            </a:r>
            <a:r>
              <a:rPr lang="en-US" altLang="ja-JP" sz="1400" dirty="0"/>
              <a:t/>
            </a:r>
            <a:br>
              <a:rPr lang="en-US" altLang="ja-JP" sz="1400" dirty="0"/>
            </a:br>
            <a:r>
              <a:rPr lang="en-US" altLang="ja-JP" sz="1400" dirty="0"/>
              <a:t/>
            </a:r>
            <a:br>
              <a:rPr lang="en-US" altLang="ja-JP" sz="1400" dirty="0"/>
            </a:br>
            <a:r>
              <a:rPr lang="en-US" altLang="ja-JP" sz="1400" dirty="0"/>
              <a:t>Thank you for your help.</a:t>
            </a:r>
            <a:br>
              <a:rPr lang="en-US" altLang="ja-JP" sz="1400" dirty="0"/>
            </a:br>
            <a:r>
              <a:rPr lang="en-US" altLang="ja-JP" sz="1400" dirty="0"/>
              <a:t/>
            </a:r>
            <a:br>
              <a:rPr lang="en-US" altLang="ja-JP" sz="1400" dirty="0"/>
            </a:br>
            <a:r>
              <a:rPr lang="en-US" altLang="ja-JP" sz="1400" dirty="0"/>
              <a:t>Kind Regards,</a:t>
            </a:r>
            <a:endParaRPr kumimoji="1" lang="ja-JP" altLang="en-US" sz="1300" dirty="0" smtClean="0"/>
          </a:p>
        </p:txBody>
      </p:sp>
    </p:spTree>
    <p:extLst>
      <p:ext uri="{BB962C8B-B14F-4D97-AF65-F5344CB8AC3E}">
        <p14:creationId xmlns:p14="http://schemas.microsoft.com/office/powerpoint/2010/main" val="215467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267836066"/>
              </p:ext>
            </p:extLst>
          </p:nvPr>
        </p:nvGraphicFramePr>
        <p:xfrm>
          <a:off x="179512" y="2564904"/>
          <a:ext cx="4180425" cy="3760326"/>
        </p:xfrm>
        <a:graphic>
          <a:graphicData uri="http://schemas.openxmlformats.org/presentationml/2006/ole">
            <mc:AlternateContent xmlns:mc="http://schemas.openxmlformats.org/markup-compatibility/2006">
              <mc:Choice xmlns:v="urn:schemas-microsoft-com:vml" Requires="v">
                <p:oleObj spid="_x0000_s21650"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564904"/>
                        <a:ext cx="4180425" cy="3760326"/>
                      </a:xfrm>
                      <a:prstGeom prst="rect">
                        <a:avLst/>
                      </a:prstGeom>
                      <a:ln w="12700">
                        <a:solidFill>
                          <a:schemeClr val="tx1">
                            <a:lumMod val="50000"/>
                            <a:lumOff val="50000"/>
                          </a:schemeClr>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08096203"/>
              </p:ext>
            </p:extLst>
          </p:nvPr>
        </p:nvGraphicFramePr>
        <p:xfrm>
          <a:off x="5684299" y="2564904"/>
          <a:ext cx="2920149" cy="2950512"/>
        </p:xfrm>
        <a:graphic>
          <a:graphicData uri="http://schemas.openxmlformats.org/presentationml/2006/ole">
            <mc:AlternateContent xmlns:mc="http://schemas.openxmlformats.org/markup-compatibility/2006">
              <mc:Choice xmlns:v="urn:schemas-microsoft-com:vml" Requires="v">
                <p:oleObj spid="_x0000_s21651"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84299" y="2564904"/>
                        <a:ext cx="2920149" cy="2950512"/>
                      </a:xfrm>
                      <a:prstGeom prst="rect">
                        <a:avLst/>
                      </a:prstGeom>
                      <a:solidFill>
                        <a:schemeClr val="bg1"/>
                      </a:solidFill>
                      <a:ln>
                        <a:solidFill>
                          <a:schemeClr val="tx1"/>
                        </a:solidFill>
                      </a:ln>
                    </p:spPr>
                  </p:pic>
                </p:oleObj>
              </mc:Fallback>
            </mc:AlternateContent>
          </a:graphicData>
        </a:graphic>
      </p:graphicFrame>
      <p:sp>
        <p:nvSpPr>
          <p:cNvPr id="11" name="右矢印 10"/>
          <p:cNvSpPr/>
          <p:nvPr/>
        </p:nvSpPr>
        <p:spPr>
          <a:xfrm>
            <a:off x="4819304" y="278724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355976" y="3504732"/>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仮登録されます</a:t>
            </a:r>
          </a:p>
        </p:txBody>
      </p:sp>
      <p:sp>
        <p:nvSpPr>
          <p:cNvPr id="13" name="テキスト ボックス 12"/>
          <p:cNvSpPr txBox="1"/>
          <p:nvPr/>
        </p:nvSpPr>
        <p:spPr bwMode="auto">
          <a:xfrm>
            <a:off x="4816042" y="5355029"/>
            <a:ext cx="3384376" cy="892552"/>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smtClean="0"/>
              <a:t>仮登録され</a:t>
            </a:r>
            <a:r>
              <a:rPr lang="ja-JP" altLang="en-US" sz="1300" dirty="0" smtClean="0"/>
              <a:t>ると、こちらの数字が（</a:t>
            </a:r>
            <a:r>
              <a:rPr lang="en-US" altLang="ja-JP" sz="1300" dirty="0" smtClean="0"/>
              <a:t>0</a:t>
            </a:r>
            <a:r>
              <a:rPr lang="ja-JP" altLang="en-US" sz="1300" dirty="0" smtClean="0"/>
              <a:t>件）ではなく登録された数になります。</a:t>
            </a:r>
            <a:endParaRPr lang="en-US" altLang="ja-JP" sz="1300" dirty="0" smtClean="0"/>
          </a:p>
          <a:p>
            <a:r>
              <a:rPr lang="ja-JP" altLang="en-US" sz="1300" dirty="0" smtClean="0"/>
              <a:t>そ</a:t>
            </a:r>
            <a:r>
              <a:rPr lang="ja-JP" altLang="en-US" sz="1300" dirty="0"/>
              <a:t>う</a:t>
            </a:r>
            <a:r>
              <a:rPr kumimoji="1" lang="ja-JP" altLang="en-US" sz="1300" dirty="0" smtClean="0"/>
              <a:t>しましたら、このボタンを</a:t>
            </a:r>
            <a:r>
              <a:rPr lang="ja-JP" altLang="en-US" sz="1300" dirty="0" smtClean="0"/>
              <a:t>押して次の画面で「本登録」ボタンを押します。</a:t>
            </a:r>
            <a:endParaRPr kumimoji="1" lang="ja-JP" altLang="en-US" sz="1300" dirty="0" smtClean="0"/>
          </a:p>
        </p:txBody>
      </p:sp>
      <p:cxnSp>
        <p:nvCxnSpPr>
          <p:cNvPr id="15" name="直線矢印コネクタ 14"/>
          <p:cNvCxnSpPr/>
          <p:nvPr/>
        </p:nvCxnSpPr>
        <p:spPr>
          <a:xfrm flipH="1" flipV="1">
            <a:off x="7596336" y="5223918"/>
            <a:ext cx="144016" cy="208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タイトル 1"/>
          <p:cNvSpPr>
            <a:spLocks noGrp="1"/>
          </p:cNvSpPr>
          <p:nvPr>
            <p:ph type="title"/>
          </p:nvPr>
        </p:nvSpPr>
        <p:spPr>
          <a:xfrm>
            <a:off x="179512" y="833010"/>
            <a:ext cx="7821488" cy="584627"/>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-4</a:t>
            </a:r>
            <a:r>
              <a:rPr kumimoji="1" lang="ja-JP" altLang="en-US" sz="2800" dirty="0" smtClean="0"/>
              <a:t>月　</a:t>
            </a:r>
            <a:r>
              <a:rPr lang="en-US" altLang="ja-JP" sz="2800" dirty="0" smtClean="0"/>
              <a:t>I</a:t>
            </a:r>
            <a:r>
              <a:rPr kumimoji="1" lang="en-US" altLang="ja-JP" sz="2800" dirty="0" smtClean="0"/>
              <a:t>BS</a:t>
            </a:r>
            <a:r>
              <a:rPr lang="ja-JP" altLang="en-US" sz="2800" dirty="0" smtClean="0"/>
              <a:t>からフォーム登録</a:t>
            </a:r>
            <a:r>
              <a:rPr kumimoji="1" lang="ja-JP" altLang="en-US" sz="2800" dirty="0" smtClean="0"/>
              <a:t>（学生本人・地区）</a:t>
            </a:r>
            <a:endParaRPr kumimoji="1" lang="ja-JP" altLang="en-US" sz="2800" dirty="0"/>
          </a:p>
        </p:txBody>
      </p:sp>
      <p:sp>
        <p:nvSpPr>
          <p:cNvPr id="18" name="テキスト ボックス 17"/>
          <p:cNvSpPr txBox="1"/>
          <p:nvPr/>
        </p:nvSpPr>
        <p:spPr bwMode="auto">
          <a:xfrm>
            <a:off x="251520" y="1515949"/>
            <a:ext cx="8352928" cy="800219"/>
          </a:xfrm>
          <a:prstGeom prst="rect">
            <a:avLst/>
          </a:prstGeom>
          <a:noFill/>
          <a:ln w="38100" cmpd="dbl">
            <a:noFill/>
            <a:miter lim="800000"/>
            <a:headEnd/>
            <a:tailEnd/>
          </a:ln>
        </p:spPr>
        <p:txBody>
          <a:bodyPr wrap="square" rtlCol="0">
            <a:spAutoFit/>
          </a:bodyPr>
          <a:lstStyle/>
          <a:p>
            <a:r>
              <a:rPr lang="en-US" altLang="ja-JP" sz="2200" dirty="0" smtClean="0"/>
              <a:t>IB</a:t>
            </a:r>
            <a:r>
              <a:rPr lang="ja-JP" altLang="en-US" sz="2200" dirty="0" smtClean="0"/>
              <a:t>学生情報フォームから仮登録されますので本登録します。</a:t>
            </a:r>
            <a:endParaRPr lang="en-US" altLang="ja-JP" sz="2200" dirty="0" smtClean="0"/>
          </a:p>
          <a:p>
            <a:r>
              <a:rPr kumimoji="1" lang="en-US" altLang="ja-JP" sz="2400" dirty="0"/>
              <a:t>	</a:t>
            </a:r>
            <a:r>
              <a:rPr lang="en-US" altLang="ja-JP" sz="2400" dirty="0"/>
              <a:t>URL</a:t>
            </a:r>
            <a:r>
              <a:rPr lang="ja-JP" altLang="en-US" sz="2400" dirty="0"/>
              <a:t>　　</a:t>
            </a:r>
            <a:r>
              <a:rPr lang="en-US" altLang="ja-JP" sz="2400" dirty="0"/>
              <a:t>https://</a:t>
            </a:r>
            <a:r>
              <a:rPr lang="en-US" altLang="ja-JP" sz="2400" dirty="0" smtClean="0"/>
              <a:t>rijyec.org/excs/?d=</a:t>
            </a:r>
            <a:r>
              <a:rPr lang="ja-JP" altLang="en-US" sz="2400" dirty="0" smtClean="0">
                <a:solidFill>
                  <a:srgbClr val="FF0000"/>
                </a:solidFill>
              </a:rPr>
              <a:t>地区番号</a:t>
            </a:r>
            <a:endParaRPr lang="ja-JP" altLang="en-US" sz="2400"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18</a:t>
            </a:fld>
            <a:endParaRPr lang="en-US" altLang="ja-JP" dirty="0"/>
          </a:p>
        </p:txBody>
      </p:sp>
    </p:spTree>
    <p:extLst>
      <p:ext uri="{BB962C8B-B14F-4D97-AF65-F5344CB8AC3E}">
        <p14:creationId xmlns:p14="http://schemas.microsoft.com/office/powerpoint/2010/main" val="4025994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614333072"/>
              </p:ext>
            </p:extLst>
          </p:nvPr>
        </p:nvGraphicFramePr>
        <p:xfrm>
          <a:off x="659904" y="4360770"/>
          <a:ext cx="6096000" cy="1711325"/>
        </p:xfrm>
        <a:graphic>
          <a:graphicData uri="http://schemas.openxmlformats.org/presentationml/2006/ole">
            <mc:AlternateContent xmlns:mc="http://schemas.openxmlformats.org/markup-compatibility/2006">
              <mc:Choice xmlns:v="urn:schemas-microsoft-com:vml" Requires="v">
                <p:oleObj spid="_x0000_s48196" name="Image" r:id="rId3" imgW="13790160" imgH="3872880" progId="Photoshop.Image.13">
                  <p:embed/>
                </p:oleObj>
              </mc:Choice>
              <mc:Fallback>
                <p:oleObj name="Image" r:id="rId3" imgW="13790160" imgH="3872880" progId="Photoshop.Image.13">
                  <p:embed/>
                  <p:pic>
                    <p:nvPicPr>
                      <p:cNvPr id="0" name=""/>
                      <p:cNvPicPr/>
                      <p:nvPr/>
                    </p:nvPicPr>
                    <p:blipFill>
                      <a:blip r:embed="rId4"/>
                      <a:stretch>
                        <a:fillRect/>
                      </a:stretch>
                    </p:blipFill>
                    <p:spPr>
                      <a:xfrm>
                        <a:off x="659904" y="4360770"/>
                        <a:ext cx="6096000" cy="1711325"/>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179512" y="122238"/>
            <a:ext cx="9145016" cy="1295400"/>
          </a:xfrm>
        </p:spPr>
        <p:txBody>
          <a:bodyPr/>
          <a:lstStyle/>
          <a:p>
            <a:r>
              <a:rPr kumimoji="1" lang="ja-JP" altLang="en-US" dirty="0" smtClean="0"/>
              <a:t>　</a:t>
            </a:r>
            <a:r>
              <a:rPr kumimoji="1" lang="en-US" altLang="ja-JP" dirty="0" smtClean="0"/>
              <a:t/>
            </a:r>
            <a:br>
              <a:rPr kumimoji="1" lang="en-US" altLang="ja-JP" dirty="0" smtClean="0"/>
            </a:br>
            <a:r>
              <a:rPr kumimoji="1" lang="en-US" altLang="ja-JP" sz="2800" dirty="0" smtClean="0"/>
              <a:t>1</a:t>
            </a:r>
            <a:r>
              <a:rPr kumimoji="1" lang="ja-JP" altLang="en-US" sz="2800" dirty="0" smtClean="0"/>
              <a:t>月</a:t>
            </a:r>
            <a:r>
              <a:rPr kumimoji="1" lang="en-US" altLang="ja-JP" sz="2800" dirty="0" smtClean="0"/>
              <a:t>-</a:t>
            </a:r>
            <a:r>
              <a:rPr lang="ja-JP" altLang="en-US" sz="2800" dirty="0"/>
              <a:t>４</a:t>
            </a:r>
            <a:r>
              <a:rPr kumimoji="1" lang="ja-JP" altLang="en-US" sz="2800" dirty="0" smtClean="0"/>
              <a:t>月　</a:t>
            </a:r>
            <a:r>
              <a:rPr lang="en-US" altLang="ja-JP" sz="2800" dirty="0" smtClean="0"/>
              <a:t>I</a:t>
            </a:r>
            <a:r>
              <a:rPr kumimoji="1" lang="en-US" altLang="ja-JP" sz="2800" dirty="0" smtClean="0"/>
              <a:t>BS</a:t>
            </a:r>
            <a:r>
              <a:rPr kumimoji="1" lang="ja-JP" altLang="en-US" sz="2800" dirty="0" smtClean="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smtClean="0"/>
              <a:t>学生情報フォームから申込してきますが、本登録が必要です。</a:t>
            </a:r>
            <a:endParaRPr lang="en-US" altLang="ja-JP" sz="2400" dirty="0" smtClean="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smtClean="0"/>
              <a:t>本登録のタイミングは地区によって違いますが、随時もしくは合否が決まってからと思います。</a:t>
            </a:r>
            <a:endParaRPr lang="en-US" altLang="ja-JP" sz="1400" dirty="0" smtClean="0"/>
          </a:p>
        </p:txBody>
      </p:sp>
      <p:sp>
        <p:nvSpPr>
          <p:cNvPr id="11" name="右矢印 10"/>
          <p:cNvSpPr/>
          <p:nvPr/>
        </p:nvSpPr>
        <p:spPr>
          <a:xfrm rot="5400000">
            <a:off x="3955181" y="3836739"/>
            <a:ext cx="246764"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67544" y="2883326"/>
            <a:ext cx="1782452" cy="692497"/>
          </a:xfrm>
          <a:prstGeom prst="rect">
            <a:avLst/>
          </a:prstGeom>
          <a:noFill/>
          <a:ln w="12700" cmpd="sng">
            <a:solidFill>
              <a:schemeClr val="tx1"/>
            </a:solidFill>
            <a:miter lim="800000"/>
            <a:headEnd/>
            <a:tailEnd/>
          </a:ln>
        </p:spPr>
        <p:txBody>
          <a:bodyPr wrap="square" rtlCol="0">
            <a:spAutoFit/>
          </a:bodyPr>
          <a:lstStyle/>
          <a:p>
            <a:r>
              <a:rPr lang="ja-JP" altLang="en-US" sz="1300" dirty="0" smtClean="0"/>
              <a:t>学生</a:t>
            </a:r>
            <a:r>
              <a:rPr lang="ja-JP" altLang="en-US" sz="1300" dirty="0"/>
              <a:t>情報</a:t>
            </a:r>
            <a:r>
              <a:rPr kumimoji="1" lang="ja-JP" altLang="en-US" sz="1300" dirty="0" smtClean="0"/>
              <a:t>フォームから登録があるとこのボタンが表示されます。</a:t>
            </a:r>
          </a:p>
        </p:txBody>
      </p:sp>
      <p:sp>
        <p:nvSpPr>
          <p:cNvPr id="13" name="テキスト ボックス 12"/>
          <p:cNvSpPr txBox="1"/>
          <p:nvPr/>
        </p:nvSpPr>
        <p:spPr bwMode="auto">
          <a:xfrm>
            <a:off x="3275856" y="5884386"/>
            <a:ext cx="3782164" cy="692497"/>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smtClean="0"/>
              <a:t>交換</a:t>
            </a:r>
            <a:r>
              <a:rPr lang="ja-JP" altLang="en-US" sz="1300" dirty="0"/>
              <a:t>年度</a:t>
            </a:r>
            <a:r>
              <a:rPr lang="ja-JP" altLang="en-US" sz="1300" dirty="0" smtClean="0"/>
              <a:t>を選んでから本登録ボタンを押します。</a:t>
            </a:r>
            <a:endParaRPr lang="en-US" altLang="ja-JP" sz="1300" dirty="0" smtClean="0"/>
          </a:p>
          <a:p>
            <a:r>
              <a:rPr kumimoji="1" lang="ja-JP" altLang="en-US" sz="1300" dirty="0" smtClean="0"/>
              <a:t>交換年度は、渡航する日の年度になります、通常は次年度の場合が多いです。</a:t>
            </a:r>
          </a:p>
        </p:txBody>
      </p:sp>
      <p:cxnSp>
        <p:nvCxnSpPr>
          <p:cNvPr id="15" name="直線矢印コネクタ 14"/>
          <p:cNvCxnSpPr/>
          <p:nvPr/>
        </p:nvCxnSpPr>
        <p:spPr>
          <a:xfrm>
            <a:off x="2286000" y="3373856"/>
            <a:ext cx="485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71800" y="2337509"/>
            <a:ext cx="4568079" cy="1592880"/>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31718650"/>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48197" name="Image" r:id="rId6" imgW="13333320" imgH="4647600" progId="Photoshop.Image.13">
                    <p:embed/>
                  </p:oleObj>
                </mc:Choice>
                <mc:Fallback>
                  <p:oleObj name="Image" r:id="rId6" imgW="13333320" imgH="4647600" progId="Photoshop.Image.13">
                    <p:embed/>
                    <p:pic>
                      <p:nvPicPr>
                        <p:cNvPr id="0" name=""/>
                        <p:cNvPicPr/>
                        <p:nvPr/>
                      </p:nvPicPr>
                      <p:blipFill>
                        <a:blip r:embed="rId7"/>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57346" y="3192254"/>
              <a:ext cx="810598" cy="76944"/>
            </a:xfrm>
            <a:prstGeom prst="rect">
              <a:avLst/>
            </a:prstGeom>
            <a:solidFill>
              <a:srgbClr val="D40808"/>
            </a:solidFill>
            <a:ln w="12700" cmpd="sng">
              <a:noFill/>
              <a:miter lim="800000"/>
              <a:headEnd/>
              <a:tailEnd/>
            </a:ln>
          </p:spPr>
          <p:txBody>
            <a:bodyPr wrap="square" lIns="0" tIns="0" rIns="0" bIns="0" rtlCol="0">
              <a:spAutoFit/>
            </a:bodyPr>
            <a:lstStyle/>
            <a:p>
              <a:r>
                <a:rPr kumimoji="1" lang="ja-JP" altLang="en-US" sz="500" dirty="0" smtClean="0">
                  <a:solidFill>
                    <a:schemeClr val="bg1"/>
                  </a:solidFill>
                </a:rPr>
                <a:t>交換学生申込み</a:t>
              </a:r>
              <a:r>
                <a:rPr lang="ja-JP" altLang="en-US" sz="500" dirty="0" smtClean="0">
                  <a:solidFill>
                    <a:schemeClr val="bg1"/>
                  </a:solidFill>
                </a:rPr>
                <a:t>有り（</a:t>
              </a:r>
              <a:r>
                <a:rPr lang="en-US" altLang="ja-JP" sz="500" dirty="0" smtClean="0">
                  <a:solidFill>
                    <a:schemeClr val="bg1"/>
                  </a:solidFill>
                </a:rPr>
                <a:t>1</a:t>
              </a:r>
              <a:r>
                <a:rPr lang="ja-JP" altLang="en-US" sz="500" dirty="0" smtClean="0">
                  <a:solidFill>
                    <a:schemeClr val="bg1"/>
                  </a:solidFill>
                </a:rPr>
                <a:t>件）</a:t>
              </a:r>
              <a:endParaRPr lang="en-US" altLang="ja-JP" sz="500" dirty="0" smtClean="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19</a:t>
            </a:fld>
            <a:endParaRPr lang="en-US" altLang="ja-JP" dirty="0"/>
          </a:p>
        </p:txBody>
      </p:sp>
    </p:spTree>
    <p:extLst>
      <p:ext uri="{BB962C8B-B14F-4D97-AF65-F5344CB8AC3E}">
        <p14:creationId xmlns:p14="http://schemas.microsoft.com/office/powerpoint/2010/main" val="268803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6553200" y="6248400"/>
            <a:ext cx="2133600" cy="457200"/>
          </a:xfrm>
        </p:spPr>
        <p:txBody>
          <a:bodyPr/>
          <a:lstStyle/>
          <a:p>
            <a:pPr>
              <a:defRPr/>
            </a:pPr>
            <a:fld id="{0331EEB5-871C-3C46-BA86-090CCFE8305C}" type="slidenum">
              <a:rPr lang="en-US" altLang="ja-JP" smtClean="0"/>
              <a:pPr>
                <a:defRPr/>
              </a:pPr>
              <a:t>2</a:t>
            </a:fld>
            <a:endParaRPr lang="en-US" altLang="ja-JP" dirty="0"/>
          </a:p>
        </p:txBody>
      </p:sp>
      <p:sp>
        <p:nvSpPr>
          <p:cNvPr id="6" name="Rectangle 2"/>
          <p:cNvSpPr>
            <a:spLocks noGrp="1" noChangeArrowheads="1"/>
          </p:cNvSpPr>
          <p:nvPr>
            <p:ph type="title"/>
          </p:nvPr>
        </p:nvSpPr>
        <p:spPr>
          <a:xfrm>
            <a:off x="679039" y="579292"/>
            <a:ext cx="7266602" cy="642000"/>
          </a:xfrm>
        </p:spPr>
        <p:txBody>
          <a:bodyPr/>
          <a:lstStyle/>
          <a:p>
            <a:r>
              <a:rPr lang="en-US" altLang="ja-JP" sz="4400" b="0" dirty="0" smtClean="0"/>
              <a:t>YESS</a:t>
            </a:r>
            <a:r>
              <a:rPr lang="ja-JP" altLang="en-US" sz="4400" b="0" dirty="0" smtClean="0"/>
              <a:t>２運用概要図</a:t>
            </a:r>
            <a:endParaRPr lang="ja-JP" altLang="en-US" sz="4400" b="0" dirty="0"/>
          </a:p>
        </p:txBody>
      </p:sp>
      <p:cxnSp>
        <p:nvCxnSpPr>
          <p:cNvPr id="7" name="直線コネクタ 6"/>
          <p:cNvCxnSpPr/>
          <p:nvPr/>
        </p:nvCxnSpPr>
        <p:spPr>
          <a:xfrm>
            <a:off x="323528" y="1340768"/>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1719" y="2853759"/>
            <a:ext cx="2238072" cy="523220"/>
          </a:xfrm>
          <a:prstGeom prst="rect">
            <a:avLst/>
          </a:prstGeom>
          <a:noFill/>
          <a:ln w="9525" cmpd="sng">
            <a:solidFill>
              <a:srgbClr val="000080"/>
            </a:solidFill>
            <a:miter lim="800000"/>
            <a:headEnd/>
            <a:tailEnd/>
          </a:ln>
        </p:spPr>
        <p:txBody>
          <a:bodyPr wrap="square" rtlCol="0">
            <a:spAutoFit/>
          </a:bodyPr>
          <a:lstStyle/>
          <a:p>
            <a:pPr algn="ctr"/>
            <a:r>
              <a:rPr kumimoji="1" lang="en-US" altLang="ja-JP" sz="2800" dirty="0" smtClean="0"/>
              <a:t>OUT</a:t>
            </a:r>
            <a:r>
              <a:rPr kumimoji="1" lang="ja-JP" altLang="en-US" sz="2800" dirty="0" err="1" smtClean="0"/>
              <a:t>、</a:t>
            </a:r>
            <a:r>
              <a:rPr kumimoji="1" lang="en-US" altLang="ja-JP" sz="2800" dirty="0" smtClean="0"/>
              <a:t>IN</a:t>
            </a:r>
            <a:r>
              <a:rPr kumimoji="1" lang="ja-JP" altLang="en-US" sz="2800" dirty="0" smtClean="0"/>
              <a:t>学生</a:t>
            </a:r>
          </a:p>
        </p:txBody>
      </p:sp>
      <p:sp>
        <p:nvSpPr>
          <p:cNvPr id="9" name="テキスト ボックス 8"/>
          <p:cNvSpPr txBox="1"/>
          <p:nvPr/>
        </p:nvSpPr>
        <p:spPr bwMode="auto">
          <a:xfrm>
            <a:off x="3205585" y="2417987"/>
            <a:ext cx="2122076" cy="46166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400" dirty="0" smtClean="0"/>
              <a:t>地区委員会</a:t>
            </a:r>
          </a:p>
        </p:txBody>
      </p:sp>
      <p:sp>
        <p:nvSpPr>
          <p:cNvPr id="10" name="雲形吹き出し 9"/>
          <p:cNvSpPr/>
          <p:nvPr/>
        </p:nvSpPr>
        <p:spPr>
          <a:xfrm>
            <a:off x="3089534" y="3752033"/>
            <a:ext cx="2325651" cy="1438104"/>
          </a:xfrm>
          <a:prstGeom prst="cloudCallout">
            <a:avLst>
              <a:gd name="adj1" fmla="val -38402"/>
              <a:gd name="adj2" fmla="val 7561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2">
                    <a:lumMod val="60000"/>
                    <a:lumOff val="40000"/>
                  </a:schemeClr>
                </a:solidFill>
              </a:rPr>
              <a:t>Ｙ</a:t>
            </a:r>
            <a:r>
              <a:rPr kumimoji="1" lang="en-US" altLang="ja-JP" sz="3600" dirty="0" smtClean="0">
                <a:solidFill>
                  <a:schemeClr val="tx2">
                    <a:lumMod val="60000"/>
                    <a:lumOff val="40000"/>
                  </a:schemeClr>
                </a:solidFill>
              </a:rPr>
              <a:t>ESS</a:t>
            </a:r>
            <a:endParaRPr kumimoji="1" lang="ja-JP" altLang="en-US" sz="3600" dirty="0">
              <a:solidFill>
                <a:schemeClr val="tx2">
                  <a:lumMod val="60000"/>
                  <a:lumOff val="40000"/>
                </a:schemeClr>
              </a:solidFill>
            </a:endParaRPr>
          </a:p>
        </p:txBody>
      </p:sp>
      <p:sp>
        <p:nvSpPr>
          <p:cNvPr id="11" name="テキスト ボックス 10"/>
          <p:cNvSpPr txBox="1"/>
          <p:nvPr/>
        </p:nvSpPr>
        <p:spPr bwMode="auto">
          <a:xfrm>
            <a:off x="679038" y="1678174"/>
            <a:ext cx="8072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2400" dirty="0" smtClean="0"/>
              <a:t>YESS</a:t>
            </a:r>
            <a:r>
              <a:rPr kumimoji="1" lang="ja-JP" altLang="en-US" sz="2400" dirty="0" smtClean="0"/>
              <a:t>２では、</a:t>
            </a:r>
            <a:r>
              <a:rPr kumimoji="1" lang="ja-JP" altLang="en-US" sz="2400" b="1" u="sng" dirty="0" smtClean="0"/>
              <a:t>９０％</a:t>
            </a:r>
            <a:r>
              <a:rPr kumimoji="1" lang="ja-JP" altLang="en-US" sz="2400" dirty="0" smtClean="0"/>
              <a:t>の入力作業を学生とクラブが行います。</a:t>
            </a:r>
          </a:p>
        </p:txBody>
      </p:sp>
      <p:sp>
        <p:nvSpPr>
          <p:cNvPr id="12" name="テキスト ボックス 11"/>
          <p:cNvSpPr txBox="1"/>
          <p:nvPr/>
        </p:nvSpPr>
        <p:spPr bwMode="auto">
          <a:xfrm>
            <a:off x="6084168" y="2744106"/>
            <a:ext cx="2574032" cy="830997"/>
          </a:xfrm>
          <a:prstGeom prst="rect">
            <a:avLst/>
          </a:prstGeom>
          <a:noFill/>
          <a:ln w="9525" cmpd="sng">
            <a:solidFill>
              <a:srgbClr val="000080"/>
            </a:solidFill>
            <a:miter lim="800000"/>
            <a:headEnd/>
            <a:tailEnd/>
          </a:ln>
        </p:spPr>
        <p:txBody>
          <a:bodyPr wrap="square" rtlCol="0">
            <a:spAutoFit/>
          </a:bodyPr>
          <a:lstStyle/>
          <a:p>
            <a:pPr algn="ctr"/>
            <a:r>
              <a:rPr kumimoji="1" lang="ja-JP" altLang="en-US" sz="2400" dirty="0" smtClean="0"/>
              <a:t>スポンサークラブ</a:t>
            </a:r>
            <a:endParaRPr kumimoji="1" lang="en-US" altLang="ja-JP" sz="2400" dirty="0" smtClean="0"/>
          </a:p>
          <a:p>
            <a:pPr algn="ctr"/>
            <a:r>
              <a:rPr lang="ja-JP" altLang="en-US" sz="2400" dirty="0" smtClean="0"/>
              <a:t>ホスト</a:t>
            </a:r>
            <a:r>
              <a:rPr lang="ja-JP" altLang="en-US" sz="2400" dirty="0"/>
              <a:t>クラブ</a:t>
            </a:r>
            <a:endParaRPr kumimoji="1" lang="ja-JP" altLang="en-US" sz="2400" dirty="0" smtClean="0"/>
          </a:p>
        </p:txBody>
      </p:sp>
      <p:sp>
        <p:nvSpPr>
          <p:cNvPr id="13" name="テキスト ボックス 12"/>
          <p:cNvSpPr txBox="1"/>
          <p:nvPr/>
        </p:nvSpPr>
        <p:spPr bwMode="auto">
          <a:xfrm>
            <a:off x="679038" y="3440902"/>
            <a:ext cx="2075156" cy="2031325"/>
          </a:xfrm>
          <a:prstGeom prst="rect">
            <a:avLst/>
          </a:prstGeom>
          <a:noFill/>
          <a:ln w="9525" cmpd="sng">
            <a:noFill/>
            <a:miter lim="800000"/>
            <a:headEnd/>
            <a:tailEnd/>
          </a:ln>
        </p:spPr>
        <p:txBody>
          <a:bodyPr wrap="square" rtlCol="0">
            <a:spAutoFit/>
          </a:bodyPr>
          <a:lstStyle/>
          <a:p>
            <a:r>
              <a:rPr kumimoji="1" lang="ja-JP" altLang="en-US" dirty="0" smtClean="0"/>
              <a:t>基本情報</a:t>
            </a:r>
            <a:endParaRPr kumimoji="1" lang="en-US" altLang="ja-JP" dirty="0" smtClean="0"/>
          </a:p>
          <a:p>
            <a:r>
              <a:rPr lang="ja-JP" altLang="en-US" dirty="0" smtClean="0"/>
              <a:t>名前</a:t>
            </a:r>
            <a:endParaRPr lang="en-US" altLang="ja-JP" dirty="0" smtClean="0"/>
          </a:p>
          <a:p>
            <a:r>
              <a:rPr kumimoji="1" lang="ja-JP" altLang="en-US" dirty="0" smtClean="0"/>
              <a:t>住所</a:t>
            </a:r>
            <a:endParaRPr kumimoji="1" lang="en-US" altLang="ja-JP" dirty="0" smtClean="0"/>
          </a:p>
          <a:p>
            <a:r>
              <a:rPr lang="ja-JP" altLang="en-US" dirty="0" smtClean="0"/>
              <a:t>電話番号</a:t>
            </a:r>
            <a:endParaRPr lang="en-US" altLang="ja-JP" dirty="0" smtClean="0"/>
          </a:p>
          <a:p>
            <a:r>
              <a:rPr kumimoji="1" lang="ja-JP" altLang="en-US" dirty="0" smtClean="0"/>
              <a:t>保護者情報</a:t>
            </a:r>
            <a:endParaRPr kumimoji="1" lang="en-US" altLang="ja-JP" dirty="0" smtClean="0"/>
          </a:p>
          <a:p>
            <a:r>
              <a:rPr lang="ja-JP" altLang="en-US" dirty="0" smtClean="0"/>
              <a:t>マンスリー</a:t>
            </a:r>
            <a:r>
              <a:rPr lang="ja-JP" altLang="en-US" dirty="0"/>
              <a:t>レポート</a:t>
            </a:r>
            <a:endParaRPr kumimoji="1" lang="en-US" altLang="ja-JP" dirty="0" smtClean="0"/>
          </a:p>
          <a:p>
            <a:r>
              <a:rPr lang="ja-JP" altLang="en-US" dirty="0" smtClean="0"/>
              <a:t>な</a:t>
            </a:r>
            <a:r>
              <a:rPr lang="ja-JP" altLang="en-US" dirty="0"/>
              <a:t>ど</a:t>
            </a:r>
            <a:endParaRPr kumimoji="1" lang="ja-JP" altLang="en-US" dirty="0" smtClean="0"/>
          </a:p>
        </p:txBody>
      </p:sp>
      <p:sp>
        <p:nvSpPr>
          <p:cNvPr id="14" name="テキスト ボックス 13"/>
          <p:cNvSpPr txBox="1"/>
          <p:nvPr/>
        </p:nvSpPr>
        <p:spPr bwMode="auto">
          <a:xfrm>
            <a:off x="6372200" y="3764325"/>
            <a:ext cx="2592288" cy="2031325"/>
          </a:xfrm>
          <a:prstGeom prst="rect">
            <a:avLst/>
          </a:prstGeom>
          <a:noFill/>
          <a:ln w="9525" cmpd="sng">
            <a:noFill/>
            <a:miter lim="800000"/>
            <a:headEnd/>
            <a:tailEnd/>
          </a:ln>
        </p:spPr>
        <p:txBody>
          <a:bodyPr wrap="square" rtlCol="0">
            <a:spAutoFit/>
          </a:bodyPr>
          <a:lstStyle/>
          <a:p>
            <a:r>
              <a:rPr kumimoji="1" lang="ja-JP" altLang="en-US" dirty="0" smtClean="0"/>
              <a:t>ホストファミリー</a:t>
            </a:r>
            <a:endParaRPr kumimoji="1" lang="en-US" altLang="ja-JP" dirty="0" smtClean="0"/>
          </a:p>
          <a:p>
            <a:r>
              <a:rPr lang="ja-JP" altLang="en-US" dirty="0" smtClean="0"/>
              <a:t>会長</a:t>
            </a:r>
            <a:endParaRPr lang="en-US" altLang="ja-JP" dirty="0" smtClean="0"/>
          </a:p>
          <a:p>
            <a:r>
              <a:rPr kumimoji="1" lang="ja-JP" altLang="en-US" dirty="0" smtClean="0"/>
              <a:t>幹事</a:t>
            </a:r>
            <a:endParaRPr lang="en-US" altLang="ja-JP" dirty="0"/>
          </a:p>
          <a:p>
            <a:r>
              <a:rPr kumimoji="1" lang="ja-JP" altLang="en-US" dirty="0" smtClean="0"/>
              <a:t>担当委員長</a:t>
            </a:r>
            <a:endParaRPr kumimoji="1" lang="en-US" altLang="ja-JP" dirty="0" smtClean="0"/>
          </a:p>
          <a:p>
            <a:r>
              <a:rPr lang="ja-JP" altLang="en-US" dirty="0" smtClean="0"/>
              <a:t>カウンセラー</a:t>
            </a:r>
            <a:endParaRPr lang="en-US" altLang="ja-JP" dirty="0" smtClean="0"/>
          </a:p>
          <a:p>
            <a:r>
              <a:rPr kumimoji="1" lang="ja-JP" altLang="en-US" dirty="0" smtClean="0"/>
              <a:t>受入高校情報</a:t>
            </a:r>
            <a:endParaRPr kumimoji="1" lang="en-US" altLang="ja-JP" dirty="0" smtClean="0"/>
          </a:p>
          <a:p>
            <a:r>
              <a:rPr kumimoji="1" lang="ja-JP" altLang="en-US" dirty="0" smtClean="0"/>
              <a:t>カウンセラーレポート</a:t>
            </a:r>
          </a:p>
        </p:txBody>
      </p:sp>
      <p:cxnSp>
        <p:nvCxnSpPr>
          <p:cNvPr id="15" name="直線コネクタ 14"/>
          <p:cNvCxnSpPr/>
          <p:nvPr/>
        </p:nvCxnSpPr>
        <p:spPr>
          <a:xfrm>
            <a:off x="2699791" y="3110639"/>
            <a:ext cx="3004215" cy="0"/>
          </a:xfrm>
          <a:prstGeom prst="line">
            <a:avLst/>
          </a:prstGeom>
          <a:ln w="66675" cmpd="dbl">
            <a:solidFill>
              <a:srgbClr val="FFFF0D"/>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3293967" y="2925973"/>
            <a:ext cx="2121218" cy="646331"/>
          </a:xfrm>
          <a:prstGeom prst="rect">
            <a:avLst/>
          </a:prstGeom>
          <a:noFill/>
          <a:ln w="9525" cmpd="sng">
            <a:noFill/>
            <a:miter lim="800000"/>
            <a:headEnd/>
            <a:tailEnd/>
          </a:ln>
        </p:spPr>
        <p:txBody>
          <a:bodyPr wrap="square" rtlCol="0">
            <a:spAutoFit/>
          </a:bodyPr>
          <a:lstStyle/>
          <a:p>
            <a:pPr algn="ctr"/>
            <a:r>
              <a:rPr lang="en-US" altLang="ja-JP" dirty="0" smtClean="0"/>
              <a:t>YES</a:t>
            </a:r>
            <a:r>
              <a:rPr lang="en-US" altLang="ja-JP" dirty="0"/>
              <a:t>S</a:t>
            </a:r>
            <a:r>
              <a:rPr kumimoji="1" lang="ja-JP" altLang="en-US" dirty="0" smtClean="0"/>
              <a:t>マッチング</a:t>
            </a:r>
            <a:endParaRPr kumimoji="1" lang="en-US" altLang="ja-JP" dirty="0" smtClean="0"/>
          </a:p>
          <a:p>
            <a:pPr algn="ctr"/>
            <a:r>
              <a:rPr lang="ja-JP" altLang="en-US" dirty="0" smtClean="0"/>
              <a:t>書類管理</a:t>
            </a:r>
            <a:endParaRPr kumimoji="1" lang="ja-JP" altLang="en-US" dirty="0" smtClean="0"/>
          </a:p>
        </p:txBody>
      </p:sp>
      <p:sp>
        <p:nvSpPr>
          <p:cNvPr id="17" name="テキスト ボックス 16"/>
          <p:cNvSpPr txBox="1"/>
          <p:nvPr/>
        </p:nvSpPr>
        <p:spPr bwMode="auto">
          <a:xfrm>
            <a:off x="2464517" y="5651956"/>
            <a:ext cx="2473987" cy="369332"/>
          </a:xfrm>
          <a:prstGeom prst="rect">
            <a:avLst/>
          </a:prstGeom>
          <a:noFill/>
          <a:ln w="9525" cmpd="sng">
            <a:solidFill>
              <a:srgbClr val="000080"/>
            </a:solidFill>
            <a:miter lim="800000"/>
            <a:headEnd/>
            <a:tailEnd/>
          </a:ln>
        </p:spPr>
        <p:txBody>
          <a:bodyPr wrap="square" rtlCol="0">
            <a:spAutoFit/>
          </a:bodyPr>
          <a:lstStyle/>
          <a:p>
            <a:pPr algn="ctr"/>
            <a:r>
              <a:rPr kumimoji="1" lang="en-US" altLang="ja-JP" dirty="0" smtClean="0"/>
              <a:t>RIJYEC</a:t>
            </a:r>
            <a:r>
              <a:rPr lang="ja-JP" altLang="en-US" dirty="0"/>
              <a:t>緊急</a:t>
            </a:r>
            <a:r>
              <a:rPr lang="ja-JP" altLang="en-US" dirty="0" smtClean="0"/>
              <a:t>時</a:t>
            </a:r>
            <a:r>
              <a:rPr lang="ja-JP" altLang="en-US" dirty="0"/>
              <a:t>対応</a:t>
            </a:r>
            <a:endParaRPr kumimoji="1" lang="ja-JP" altLang="en-US" dirty="0" smtClean="0"/>
          </a:p>
        </p:txBody>
      </p:sp>
      <p:sp>
        <p:nvSpPr>
          <p:cNvPr id="18" name="下矢印 17"/>
          <p:cNvSpPr/>
          <p:nvPr/>
        </p:nvSpPr>
        <p:spPr>
          <a:xfrm rot="18362091">
            <a:off x="2425575" y="3503385"/>
            <a:ext cx="376674" cy="436303"/>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3151039">
            <a:off x="5494153" y="3429928"/>
            <a:ext cx="463739" cy="427804"/>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790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8" y="159429"/>
            <a:ext cx="8001000" cy="1295400"/>
          </a:xfrm>
        </p:spPr>
        <p:txBody>
          <a:bodyPr/>
          <a:lstStyle/>
          <a:p>
            <a:r>
              <a:rPr lang="en-US" altLang="ja-JP" sz="3200" dirty="0" smtClean="0"/>
              <a:t>1</a:t>
            </a:r>
            <a:r>
              <a:rPr lang="ja-JP" altLang="en-US" sz="3200" dirty="0" smtClean="0"/>
              <a:t>月</a:t>
            </a:r>
            <a:r>
              <a:rPr lang="en-US" altLang="ja-JP" sz="3200" dirty="0" smtClean="0"/>
              <a:t>-4</a:t>
            </a:r>
            <a:r>
              <a:rPr lang="ja-JP" altLang="en-US" sz="3200" dirty="0" smtClean="0"/>
              <a:t>月　</a:t>
            </a:r>
            <a:r>
              <a:rPr lang="en-US" altLang="ja-JP" sz="3200" dirty="0" smtClean="0"/>
              <a:t>IB</a:t>
            </a:r>
            <a:r>
              <a:rPr lang="en-US" altLang="ja-JP" sz="3200" dirty="0"/>
              <a:t>S</a:t>
            </a:r>
            <a:r>
              <a:rPr lang="ja-JP" altLang="en-US" sz="3200" dirty="0" smtClean="0"/>
              <a:t>クラブ登録（地区委員会）</a:t>
            </a:r>
            <a:endParaRPr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20</a:t>
            </a:fld>
            <a:endParaRPr lang="en-US" altLang="ja-JP" dirty="0"/>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1858592115"/>
              </p:ext>
            </p:extLst>
          </p:nvPr>
        </p:nvGraphicFramePr>
        <p:xfrm>
          <a:off x="636720" y="3068960"/>
          <a:ext cx="2616056" cy="1844807"/>
        </p:xfrm>
        <a:graphic>
          <a:graphicData uri="http://schemas.openxmlformats.org/presentationml/2006/ole">
            <mc:AlternateContent xmlns:mc="http://schemas.openxmlformats.org/markup-compatibility/2006">
              <mc:Choice xmlns:v="urn:schemas-microsoft-com:vml" Requires="v">
                <p:oleObj spid="_x0000_s24815" name="Image" r:id="rId4" imgW="8050680" imgH="5676120" progId="Photoshop.Image.13">
                  <p:embed/>
                </p:oleObj>
              </mc:Choice>
              <mc:Fallback>
                <p:oleObj name="Image" r:id="rId4" imgW="8050680" imgH="5676120" progId="Photoshop.Image.13">
                  <p:embed/>
                  <p:pic>
                    <p:nvPicPr>
                      <p:cNvPr id="0" name=""/>
                      <p:cNvPicPr/>
                      <p:nvPr/>
                    </p:nvPicPr>
                    <p:blipFill>
                      <a:blip r:embed="rId5"/>
                      <a:stretch>
                        <a:fillRect/>
                      </a:stretch>
                    </p:blipFill>
                    <p:spPr>
                      <a:xfrm>
                        <a:off x="636720" y="3068960"/>
                        <a:ext cx="2616056" cy="1844807"/>
                      </a:xfrm>
                      <a:prstGeom prst="rect">
                        <a:avLst/>
                      </a:prstGeom>
                      <a:ln w="12700">
                        <a:solidFill>
                          <a:schemeClr val="tx1"/>
                        </a:solidFill>
                      </a:ln>
                    </p:spPr>
                  </p:pic>
                </p:oleObj>
              </mc:Fallback>
            </mc:AlternateContent>
          </a:graphicData>
        </a:graphic>
      </p:graphicFrame>
      <p:sp>
        <p:nvSpPr>
          <p:cNvPr id="33" name="テキスト ボックス 32"/>
          <p:cNvSpPr txBox="1"/>
          <p:nvPr/>
        </p:nvSpPr>
        <p:spPr bwMode="auto">
          <a:xfrm>
            <a:off x="294035" y="1788009"/>
            <a:ext cx="7704857" cy="461665"/>
          </a:xfrm>
          <a:prstGeom prst="rect">
            <a:avLst/>
          </a:prstGeom>
          <a:noFill/>
          <a:ln w="38100" cmpd="dbl">
            <a:noFill/>
            <a:miter lim="800000"/>
            <a:headEnd/>
            <a:tailEnd/>
          </a:ln>
        </p:spPr>
        <p:txBody>
          <a:bodyPr wrap="square" rtlCol="0">
            <a:spAutoFit/>
          </a:bodyPr>
          <a:lstStyle/>
          <a:p>
            <a:r>
              <a:rPr lang="ja-JP" altLang="en-US" sz="2400" kern="0" dirty="0" smtClean="0"/>
              <a:t>学生データにクラブを登録する。</a:t>
            </a:r>
            <a:endParaRPr lang="en-US" altLang="ja-JP" sz="2400" kern="0" dirty="0"/>
          </a:p>
        </p:txBody>
      </p:sp>
      <p:cxnSp>
        <p:nvCxnSpPr>
          <p:cNvPr id="34" name="直線矢印コネクタ 33"/>
          <p:cNvCxnSpPr/>
          <p:nvPr/>
        </p:nvCxnSpPr>
        <p:spPr>
          <a:xfrm flipH="1" flipV="1">
            <a:off x="2411760" y="3470723"/>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2238072" y="4053721"/>
            <a:ext cx="1541840"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smtClean="0"/>
              <a:t>「クラブ情報」を</a:t>
            </a:r>
            <a:r>
              <a:rPr kumimoji="1" lang="ja-JP" altLang="en-US" sz="1300" dirty="0" smtClean="0"/>
              <a:t>クリックする。</a:t>
            </a:r>
          </a:p>
        </p:txBody>
      </p:sp>
      <p:sp>
        <p:nvSpPr>
          <p:cNvPr id="36" name="右矢印 35"/>
          <p:cNvSpPr/>
          <p:nvPr/>
        </p:nvSpPr>
        <p:spPr>
          <a:xfrm rot="941533">
            <a:off x="3835161" y="334736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オブジェクト 36"/>
          <p:cNvGraphicFramePr>
            <a:graphicFrameLocks noChangeAspect="1"/>
          </p:cNvGraphicFramePr>
          <p:nvPr>
            <p:extLst>
              <p:ext uri="{D42A27DB-BD31-4B8C-83A1-F6EECF244321}">
                <p14:modId xmlns:p14="http://schemas.microsoft.com/office/powerpoint/2010/main" val="248779537"/>
              </p:ext>
            </p:extLst>
          </p:nvPr>
        </p:nvGraphicFramePr>
        <p:xfrm>
          <a:off x="4716017" y="3276468"/>
          <a:ext cx="3240360" cy="2623535"/>
        </p:xfrm>
        <a:graphic>
          <a:graphicData uri="http://schemas.openxmlformats.org/presentationml/2006/ole">
            <mc:AlternateContent xmlns:mc="http://schemas.openxmlformats.org/markup-compatibility/2006">
              <mc:Choice xmlns:v="urn:schemas-microsoft-com:vml" Requires="v">
                <p:oleObj spid="_x0000_s24816"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716017" y="3276468"/>
                        <a:ext cx="3240360" cy="2623535"/>
                      </a:xfrm>
                      <a:prstGeom prst="rect">
                        <a:avLst/>
                      </a:prstGeom>
                      <a:ln>
                        <a:solidFill>
                          <a:schemeClr val="tx1"/>
                        </a:solidFill>
                      </a:ln>
                    </p:spPr>
                  </p:pic>
                </p:oleObj>
              </mc:Fallback>
            </mc:AlternateContent>
          </a:graphicData>
        </a:graphic>
      </p:graphicFrame>
      <p:cxnSp>
        <p:nvCxnSpPr>
          <p:cNvPr id="38" name="直線矢印コネクタ 37"/>
          <p:cNvCxnSpPr/>
          <p:nvPr/>
        </p:nvCxnSpPr>
        <p:spPr>
          <a:xfrm flipH="1">
            <a:off x="5249745" y="4588235"/>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bwMode="auto">
          <a:xfrm>
            <a:off x="5464600" y="4095792"/>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smtClean="0"/>
              <a:t>3</a:t>
            </a:r>
            <a:r>
              <a:rPr lang="ja-JP" altLang="en-US" sz="1300" dirty="0" smtClean="0"/>
              <a:t>文字以上入力すると候補が出ます。</a:t>
            </a:r>
            <a:endParaRPr lang="en-US" altLang="ja-JP" sz="1300" dirty="0" smtClean="0"/>
          </a:p>
          <a:p>
            <a:r>
              <a:rPr kumimoji="1" lang="en-US" altLang="ja-JP" sz="1300" dirty="0"/>
              <a:t>3</a:t>
            </a:r>
            <a:r>
              <a:rPr kumimoji="1" lang="ja-JP" altLang="en-US" sz="1300" dirty="0" smtClean="0"/>
              <a:t>文字以下の場合はスペースを入れると候補が出ます。</a:t>
            </a:r>
          </a:p>
        </p:txBody>
      </p:sp>
      <p:sp>
        <p:nvSpPr>
          <p:cNvPr id="40" name="テキスト ボックス 39"/>
          <p:cNvSpPr txBox="1"/>
          <p:nvPr/>
        </p:nvSpPr>
        <p:spPr bwMode="auto">
          <a:xfrm>
            <a:off x="6410849" y="5488270"/>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a:t>
            </a:r>
            <a:r>
              <a:rPr lang="ja-JP" altLang="en-US" sz="1300" dirty="0" smtClean="0"/>
              <a:t>を選択して「クラブ登録を」押す。</a:t>
            </a:r>
            <a:endParaRPr kumimoji="1" lang="ja-JP" altLang="en-US" sz="1300" dirty="0" smtClean="0"/>
          </a:p>
        </p:txBody>
      </p:sp>
      <p:cxnSp>
        <p:nvCxnSpPr>
          <p:cNvPr id="41" name="直線矢印コネクタ 40"/>
          <p:cNvCxnSpPr>
            <a:stCxn id="40" idx="0"/>
          </p:cNvCxnSpPr>
          <p:nvPr/>
        </p:nvCxnSpPr>
        <p:spPr>
          <a:xfrm flipV="1">
            <a:off x="7274945" y="5301294"/>
            <a:ext cx="177746" cy="1869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bwMode="auto">
          <a:xfrm>
            <a:off x="369436" y="2268161"/>
            <a:ext cx="7952270" cy="584775"/>
          </a:xfrm>
          <a:prstGeom prst="rect">
            <a:avLst/>
          </a:prstGeom>
          <a:noFill/>
          <a:ln w="12700" cmpd="sng">
            <a:solidFill>
              <a:schemeClr val="tx1"/>
            </a:solidFill>
            <a:miter lim="800000"/>
            <a:headEnd/>
            <a:tailEnd/>
          </a:ln>
        </p:spPr>
        <p:txBody>
          <a:bodyPr wrap="square" rtlCol="0">
            <a:spAutoFit/>
          </a:bodyPr>
          <a:lstStyle/>
          <a:p>
            <a:r>
              <a:rPr lang="ja-JP" altLang="en-US" sz="1600" dirty="0" smtClean="0"/>
              <a:t>学生とクラブを結びつけることができるのは地区委員会だけです。</a:t>
            </a:r>
            <a:endParaRPr lang="en-US" altLang="ja-JP" sz="1600" dirty="0" smtClean="0"/>
          </a:p>
          <a:p>
            <a:r>
              <a:rPr kumimoji="1" lang="ja-JP" altLang="en-US" sz="1600" dirty="0" smtClean="0"/>
              <a:t>この</a:t>
            </a:r>
            <a:r>
              <a:rPr kumimoji="1" lang="ja-JP" altLang="en-US" sz="1600" dirty="0"/>
              <a:t>作業</a:t>
            </a:r>
            <a:r>
              <a:rPr kumimoji="1" lang="ja-JP" altLang="en-US" sz="1600" dirty="0" smtClean="0"/>
              <a:t>をすることでクラブに作業を分担していただくことができるようになります。</a:t>
            </a:r>
          </a:p>
        </p:txBody>
      </p:sp>
    </p:spTree>
    <p:extLst>
      <p:ext uri="{BB962C8B-B14F-4D97-AF65-F5344CB8AC3E}">
        <p14:creationId xmlns:p14="http://schemas.microsoft.com/office/powerpoint/2010/main" val="4242228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21</a:t>
            </a:fld>
            <a:endParaRPr lang="en-US" altLang="ja-JP" dirty="0"/>
          </a:p>
        </p:txBody>
      </p:sp>
      <p:sp>
        <p:nvSpPr>
          <p:cNvPr id="5" name="タイトル 1"/>
          <p:cNvSpPr>
            <a:spLocks noGrp="1"/>
          </p:cNvSpPr>
          <p:nvPr>
            <p:ph type="title"/>
          </p:nvPr>
        </p:nvSpPr>
        <p:spPr>
          <a:xfrm>
            <a:off x="283488" y="836711"/>
            <a:ext cx="8001000" cy="618117"/>
          </a:xfrm>
        </p:spPr>
        <p:txBody>
          <a:bodyPr/>
          <a:lstStyle/>
          <a:p>
            <a:r>
              <a:rPr lang="ja-JP" altLang="en-US" sz="2800" dirty="0"/>
              <a:t>ホスト</a:t>
            </a:r>
            <a:r>
              <a:rPr lang="ja-JP" altLang="en-US" sz="2800" dirty="0" smtClean="0"/>
              <a:t>クラブにログイン情報を渡す</a:t>
            </a:r>
            <a:endParaRPr lang="ja-JP" altLang="en-US" sz="2800" dirty="0"/>
          </a:p>
        </p:txBody>
      </p:sp>
      <p:cxnSp>
        <p:nvCxnSpPr>
          <p:cNvPr id="6" name="直線コネクタ 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40592"/>
            <a:ext cx="1512168" cy="568128"/>
          </a:xfrm>
          <a:prstGeom prst="rect">
            <a:avLst/>
          </a:prstGeom>
        </p:spPr>
      </p:pic>
      <p:sp>
        <p:nvSpPr>
          <p:cNvPr id="8" name="スライド番号プレースホルダー 2"/>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21</a:t>
            </a:fld>
            <a:endParaRPr lang="en-US" altLang="ja-JP" dirty="0"/>
          </a:p>
        </p:txBody>
      </p:sp>
      <p:sp>
        <p:nvSpPr>
          <p:cNvPr id="9" name="テキスト ボックス 8"/>
          <p:cNvSpPr txBox="1"/>
          <p:nvPr/>
        </p:nvSpPr>
        <p:spPr bwMode="auto">
          <a:xfrm>
            <a:off x="827604" y="1772816"/>
            <a:ext cx="6984756" cy="1938992"/>
          </a:xfrm>
          <a:prstGeom prst="rect">
            <a:avLst/>
          </a:prstGeom>
          <a:noFill/>
          <a:ln w="12700" cmpd="sng">
            <a:solidFill>
              <a:schemeClr val="tx1"/>
            </a:solidFill>
            <a:miter lim="800000"/>
            <a:headEnd/>
            <a:tailEnd/>
          </a:ln>
        </p:spPr>
        <p:txBody>
          <a:bodyPr wrap="square" rtlCol="0">
            <a:spAutoFit/>
          </a:bodyPr>
          <a:lstStyle/>
          <a:p>
            <a:r>
              <a:rPr kumimoji="1" lang="ja-JP" altLang="en-US" sz="2000" dirty="0" smtClean="0"/>
              <a:t>ログイン情報</a:t>
            </a:r>
            <a:endParaRPr kumimoji="1" lang="en-US" altLang="ja-JP" sz="2000" dirty="0" smtClean="0"/>
          </a:p>
          <a:p>
            <a:r>
              <a:rPr lang="en-US" altLang="ja-JP" sz="2000" dirty="0" smtClean="0"/>
              <a:t>URL</a:t>
            </a:r>
            <a:r>
              <a:rPr lang="ja-JP" altLang="en-US" sz="2000" dirty="0" smtClean="0"/>
              <a:t>　　</a:t>
            </a:r>
            <a:r>
              <a:rPr lang="en-US" altLang="ja-JP" sz="2000" dirty="0"/>
              <a:t>https://yess.rijyec.org/mp/rijyec/mypage.php</a:t>
            </a:r>
          </a:p>
          <a:p>
            <a:r>
              <a:rPr lang="ja-JP" altLang="en-US" sz="2000" dirty="0" smtClean="0"/>
              <a:t>ログイン</a:t>
            </a:r>
            <a:r>
              <a:rPr lang="en-US" altLang="ja-JP" sz="2000" dirty="0" smtClean="0"/>
              <a:t>ID</a:t>
            </a:r>
            <a:r>
              <a:rPr lang="ja-JP" altLang="en-US" sz="2000" dirty="0" smtClean="0"/>
              <a:t>：国際ロータリークラブ</a:t>
            </a:r>
            <a:r>
              <a:rPr lang="en-US" altLang="ja-JP" sz="2000" dirty="0" smtClean="0"/>
              <a:t>ID</a:t>
            </a:r>
            <a:r>
              <a:rPr lang="ja-JP" altLang="en-US" sz="2000" dirty="0" smtClean="0"/>
              <a:t>番号</a:t>
            </a:r>
            <a:endParaRPr lang="en-US" altLang="ja-JP" sz="2000" dirty="0" smtClean="0"/>
          </a:p>
          <a:p>
            <a:r>
              <a:rPr kumimoji="1" lang="ja-JP" altLang="en-US" sz="2000" dirty="0" smtClean="0"/>
              <a:t>パスワード</a:t>
            </a:r>
            <a:r>
              <a:rPr lang="ja-JP" altLang="en-US" sz="2000" dirty="0" smtClean="0"/>
              <a:t>：国際ロータリークラブ</a:t>
            </a:r>
            <a:r>
              <a:rPr lang="en-US" altLang="ja-JP" sz="2000" dirty="0" smtClean="0"/>
              <a:t>ID</a:t>
            </a:r>
            <a:r>
              <a:rPr lang="ja-JP" altLang="en-US" sz="2000" dirty="0" smtClean="0"/>
              <a:t>番号</a:t>
            </a:r>
            <a:endParaRPr lang="ja-JP" altLang="en-US" sz="2000" dirty="0"/>
          </a:p>
          <a:p>
            <a:endParaRPr lang="en-US" altLang="ja-JP" sz="2000" dirty="0"/>
          </a:p>
          <a:p>
            <a:r>
              <a:rPr kumimoji="1" lang="ja-JP" altLang="en-US" sz="2000" dirty="0" smtClean="0"/>
              <a:t>パスワードは各クラブで変更をしてください。</a:t>
            </a:r>
          </a:p>
        </p:txBody>
      </p:sp>
      <p:sp>
        <p:nvSpPr>
          <p:cNvPr id="10" name="テキスト ボックス 9"/>
          <p:cNvSpPr txBox="1"/>
          <p:nvPr/>
        </p:nvSpPr>
        <p:spPr bwMode="auto">
          <a:xfrm>
            <a:off x="1259632" y="3955801"/>
            <a:ext cx="6552728" cy="2031325"/>
          </a:xfrm>
          <a:prstGeom prst="rect">
            <a:avLst/>
          </a:prstGeom>
          <a:noFill/>
          <a:ln w="12700" cmpd="sng">
            <a:noFill/>
            <a:miter lim="800000"/>
            <a:headEnd/>
            <a:tailEnd/>
          </a:ln>
        </p:spPr>
        <p:txBody>
          <a:bodyPr wrap="square" rtlCol="0">
            <a:spAutoFit/>
          </a:bodyPr>
          <a:lstStyle/>
          <a:p>
            <a:r>
              <a:rPr kumimoji="1" lang="ja-JP" altLang="en-US" b="1" u="sng" dirty="0" smtClean="0"/>
              <a:t>ホストクラブにお願いすること。</a:t>
            </a:r>
            <a:endParaRPr lang="en-US" altLang="ja-JP" b="1" u="sng" dirty="0"/>
          </a:p>
          <a:p>
            <a:endParaRPr kumimoji="1" lang="en-US" altLang="ja-JP" dirty="0" smtClean="0"/>
          </a:p>
          <a:p>
            <a:r>
              <a:rPr lang="ja-JP" altLang="en-US" dirty="0">
                <a:latin typeface="ＭＳ Ｐ明朝" panose="02020600040205080304" pitchFamily="18" charset="-128"/>
                <a:ea typeface="ＭＳ Ｐ明朝" panose="02020600040205080304" pitchFamily="18" charset="-128"/>
              </a:rPr>
              <a:t>１</a:t>
            </a:r>
            <a:r>
              <a:rPr lang="ja-JP" altLang="en-US" dirty="0" smtClean="0">
                <a:latin typeface="ＭＳ Ｐ明朝" panose="02020600040205080304" pitchFamily="18" charset="-128"/>
                <a:ea typeface="ＭＳ Ｐ明朝" panose="02020600040205080304" pitchFamily="18" charset="-128"/>
              </a:rPr>
              <a:t>．クラブの住所など基本情報の入力（一度のみ）</a:t>
            </a:r>
            <a:endParaRPr lang="en-US" altLang="ja-JP" dirty="0" smtClean="0">
              <a:latin typeface="ＭＳ Ｐ明朝" panose="02020600040205080304" pitchFamily="18" charset="-128"/>
              <a:ea typeface="ＭＳ Ｐ明朝" panose="02020600040205080304" pitchFamily="18" charset="-128"/>
            </a:endParaRPr>
          </a:p>
          <a:p>
            <a:r>
              <a:rPr kumimoji="1" lang="ja-JP" altLang="en-US" dirty="0" smtClean="0">
                <a:latin typeface="ＭＳ Ｐ明朝" panose="02020600040205080304" pitchFamily="18" charset="-128"/>
                <a:ea typeface="ＭＳ Ｐ明朝" panose="02020600040205080304" pitchFamily="18" charset="-128"/>
              </a:rPr>
              <a:t>２．会長、幹事、担当委員長、カウンセラーの情報を入力</a:t>
            </a:r>
            <a:endParaRPr kumimoji="1"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３．受入高校の情報を入力します。</a:t>
            </a:r>
            <a:endParaRPr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４．ホストファミリーの情報</a:t>
            </a:r>
            <a:endParaRPr lang="en-US" altLang="ja-JP" dirty="0" smtClean="0">
              <a:latin typeface="ＭＳ Ｐ明朝" panose="02020600040205080304" pitchFamily="18" charset="-128"/>
              <a:ea typeface="ＭＳ Ｐ明朝" panose="02020600040205080304" pitchFamily="18" charset="-128"/>
            </a:endParaRPr>
          </a:p>
          <a:p>
            <a:r>
              <a:rPr lang="ja-JP" altLang="en-US" dirty="0" smtClean="0">
                <a:latin typeface="ＭＳ Ｐ明朝" panose="02020600040205080304" pitchFamily="18" charset="-128"/>
                <a:ea typeface="ＭＳ Ｐ明朝" panose="02020600040205080304" pitchFamily="18" charset="-128"/>
              </a:rPr>
              <a:t>５．カウンセラー届をアプロードする。</a:t>
            </a:r>
            <a:endParaRPr kumimoji="1" lang="en-US" altLang="ja-JP" dirty="0" smtClean="0"/>
          </a:p>
        </p:txBody>
      </p:sp>
    </p:spTree>
    <p:extLst>
      <p:ext uri="{BB962C8B-B14F-4D97-AF65-F5344CB8AC3E}">
        <p14:creationId xmlns:p14="http://schemas.microsoft.com/office/powerpoint/2010/main" val="123541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2894"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4</a:t>
            </a:r>
            <a:r>
              <a:rPr lang="ja-JP" altLang="en-US" sz="2800" dirty="0" smtClean="0"/>
              <a:t>月</a:t>
            </a:r>
            <a:r>
              <a:rPr lang="en-US" altLang="ja-JP" sz="2800" dirty="0" smtClean="0"/>
              <a:t>-6</a:t>
            </a:r>
            <a:r>
              <a:rPr lang="ja-JP" altLang="en-US" sz="2800" dirty="0" smtClean="0"/>
              <a:t>月　</a:t>
            </a:r>
            <a:r>
              <a:rPr lang="en-US" altLang="ja-JP" sz="2800" dirty="0" smtClean="0"/>
              <a:t>OBS</a:t>
            </a:r>
            <a:r>
              <a:rPr lang="ja-JP" altLang="en-US" sz="2800" dirty="0" smtClean="0"/>
              <a:t>と</a:t>
            </a:r>
            <a:r>
              <a:rPr lang="en-US" altLang="ja-JP" sz="2800" dirty="0" smtClean="0"/>
              <a:t>IBS</a:t>
            </a:r>
            <a:r>
              <a:rPr lang="ja-JP" altLang="en-US" sz="2800" dirty="0" smtClean="0"/>
              <a:t>の</a:t>
            </a:r>
            <a:r>
              <a:rPr lang="en-US" altLang="ja-JP" sz="2800" dirty="0" smtClean="0"/>
              <a:t>AF,GF</a:t>
            </a:r>
            <a:r>
              <a:rPr lang="ja-JP" altLang="en-US" sz="2800" dirty="0" smtClean="0"/>
              <a:t>（地区委員会）</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830997"/>
          </a:xfrm>
          <a:prstGeom prst="rect">
            <a:avLst/>
          </a:prstGeom>
          <a:noFill/>
          <a:ln w="38100" cmpd="dbl">
            <a:noFill/>
            <a:miter lim="800000"/>
            <a:headEnd/>
            <a:tailEnd/>
          </a:ln>
        </p:spPr>
        <p:txBody>
          <a:bodyPr wrap="square" rtlCol="0">
            <a:spAutoFit/>
          </a:bodyPr>
          <a:lstStyle/>
          <a:p>
            <a:r>
              <a:rPr lang="ja-JP" altLang="en-US" sz="2400" kern="0" dirty="0" smtClean="0"/>
              <a:t>地区委員会がアップロードする。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「書類」を</a:t>
            </a:r>
            <a:r>
              <a:rPr kumimoji="1" lang="ja-JP" altLang="en-US" sz="1300" dirty="0" smtClean="0"/>
              <a:t>クリックする。</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32895"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p:nvPr/>
        </p:nvCxnSpPr>
        <p:spPr>
          <a:xfrm flipV="1">
            <a:off x="3356936" y="4970640"/>
            <a:ext cx="969832" cy="2278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4732734" y="2854210"/>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72164" y="3861048"/>
            <a:ext cx="4576300" cy="86787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1969644" y="4201275"/>
            <a:ext cx="1872208" cy="461665"/>
          </a:xfrm>
          <a:prstGeom prst="rect">
            <a:avLst/>
          </a:prstGeom>
          <a:noFill/>
          <a:ln w="12700" cmpd="sng">
            <a:solidFill>
              <a:schemeClr val="tx1"/>
            </a:solidFill>
            <a:miter lim="800000"/>
            <a:headEnd/>
            <a:tailEnd/>
          </a:ln>
        </p:spPr>
        <p:txBody>
          <a:bodyPr wrap="square" rtlCol="0">
            <a:spAutoFit/>
          </a:bodyPr>
          <a:lstStyle/>
          <a:p>
            <a:r>
              <a:rPr kumimoji="1" lang="ja-JP" altLang="en-US" sz="1200" dirty="0" smtClean="0"/>
              <a:t>こちらからアップロードします。</a:t>
            </a:r>
          </a:p>
        </p:txBody>
      </p:sp>
      <p:cxnSp>
        <p:nvCxnSpPr>
          <p:cNvPr id="18" name="直線矢印コネクタ 17"/>
          <p:cNvCxnSpPr>
            <a:stCxn id="16" idx="3"/>
          </p:cNvCxnSpPr>
          <p:nvPr/>
        </p:nvCxnSpPr>
        <p:spPr>
          <a:xfrm flipV="1">
            <a:off x="3841852" y="4417302"/>
            <a:ext cx="360040" cy="14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1484728" y="5084544"/>
            <a:ext cx="1872208" cy="461665"/>
          </a:xfrm>
          <a:prstGeom prst="rect">
            <a:avLst/>
          </a:prstGeom>
          <a:noFill/>
          <a:ln w="12700" cmpd="sng">
            <a:solidFill>
              <a:schemeClr val="tx1"/>
            </a:solidFill>
            <a:miter lim="800000"/>
            <a:headEnd/>
            <a:tailEnd/>
          </a:ln>
        </p:spPr>
        <p:txBody>
          <a:bodyPr wrap="square" rtlCol="0">
            <a:spAutoFit/>
          </a:bodyPr>
          <a:lstStyle/>
          <a:p>
            <a:r>
              <a:rPr kumimoji="1" lang="en-US" altLang="ja-JP" sz="1200" dirty="0" smtClean="0"/>
              <a:t>RIJYEC</a:t>
            </a:r>
            <a:r>
              <a:rPr kumimoji="1" lang="ja-JP" altLang="en-US" sz="1200" dirty="0" smtClean="0"/>
              <a:t>がこちらからアップロードします。</a:t>
            </a:r>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22</a:t>
            </a:fld>
            <a:endParaRPr lang="en-US" altLang="ja-JP" dirty="0"/>
          </a:p>
        </p:txBody>
      </p:sp>
    </p:spTree>
    <p:extLst>
      <p:ext uri="{BB962C8B-B14F-4D97-AF65-F5344CB8AC3E}">
        <p14:creationId xmlns:p14="http://schemas.microsoft.com/office/powerpoint/2010/main" val="2828792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33914"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7</a:t>
            </a:r>
            <a:r>
              <a:rPr lang="ja-JP" altLang="en-US" sz="2800" dirty="0" smtClean="0"/>
              <a:t>月</a:t>
            </a:r>
            <a:r>
              <a:rPr lang="en-US" altLang="ja-JP" sz="2800" dirty="0" smtClean="0"/>
              <a:t>-8</a:t>
            </a:r>
            <a:r>
              <a:rPr lang="ja-JP" altLang="en-US" sz="2800" dirty="0" smtClean="0"/>
              <a:t>月　</a:t>
            </a:r>
            <a:r>
              <a:rPr lang="en-US" altLang="ja-JP" sz="2800" dirty="0" smtClean="0"/>
              <a:t>IBS</a:t>
            </a:r>
            <a:r>
              <a:rPr lang="ja-JP" altLang="en-US" sz="2800" dirty="0" smtClean="0"/>
              <a:t>ボランティア誓約書（クラブ）</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smtClean="0"/>
              <a:t>受入クラブがアップロードする。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「書類」を</a:t>
            </a:r>
            <a:r>
              <a:rPr kumimoji="1" lang="ja-JP" altLang="en-US" sz="1300" dirty="0" smtClean="0"/>
              <a:t>クリックする。</a:t>
            </a:r>
          </a:p>
        </p:txBody>
      </p:sp>
      <p:sp>
        <p:nvSpPr>
          <p:cNvPr id="38" name="テキスト ボックス 37"/>
          <p:cNvSpPr txBox="1"/>
          <p:nvPr/>
        </p:nvSpPr>
        <p:spPr bwMode="auto">
          <a:xfrm>
            <a:off x="539552" y="5182768"/>
            <a:ext cx="2990608" cy="692497"/>
          </a:xfrm>
          <a:prstGeom prst="rect">
            <a:avLst/>
          </a:prstGeom>
          <a:noFill/>
          <a:ln w="12700" cmpd="sng">
            <a:solidFill>
              <a:schemeClr val="tx1"/>
            </a:solidFill>
            <a:miter lim="800000"/>
            <a:headEnd/>
            <a:tailEnd/>
          </a:ln>
        </p:spPr>
        <p:txBody>
          <a:bodyPr wrap="square" rtlCol="0">
            <a:spAutoFit/>
          </a:bodyPr>
          <a:lstStyle/>
          <a:p>
            <a:r>
              <a:rPr lang="ja-JP" altLang="en-US" sz="1300" dirty="0" smtClean="0"/>
              <a:t>ボランティア誓約書をこちらでアップロードして、地区委員会に送る。</a:t>
            </a:r>
            <a:endParaRPr lang="en-US" altLang="ja-JP" sz="1300" dirty="0" smtClean="0"/>
          </a:p>
          <a:p>
            <a:r>
              <a:rPr lang="ja-JP" altLang="en-US" sz="1300" dirty="0" smtClean="0"/>
              <a:t>送る</a:t>
            </a:r>
            <a:r>
              <a:rPr lang="ja-JP" altLang="en-US" sz="1300" dirty="0"/>
              <a:t>方法</a:t>
            </a:r>
            <a:r>
              <a:rPr lang="ja-JP" altLang="en-US" sz="1300" dirty="0" smtClean="0"/>
              <a:t>は地区の指定による。</a:t>
            </a:r>
            <a:endParaRPr kumimoji="1" lang="ja-JP" altLang="en-US" sz="1300" dirty="0" smtClean="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33915"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a:stCxn id="38" idx="3"/>
          </p:cNvCxnSpPr>
          <p:nvPr/>
        </p:nvCxnSpPr>
        <p:spPr>
          <a:xfrm>
            <a:off x="3530160" y="5529017"/>
            <a:ext cx="969832" cy="2042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5254333" y="295774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23</a:t>
            </a:fld>
            <a:endParaRPr lang="en-US" altLang="ja-JP" dirty="0"/>
          </a:p>
        </p:txBody>
      </p:sp>
    </p:spTree>
    <p:extLst>
      <p:ext uri="{BB962C8B-B14F-4D97-AF65-F5344CB8AC3E}">
        <p14:creationId xmlns:p14="http://schemas.microsoft.com/office/powerpoint/2010/main" val="1003593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2408581346"/>
              </p:ext>
            </p:extLst>
          </p:nvPr>
        </p:nvGraphicFramePr>
        <p:xfrm>
          <a:off x="3635896" y="2038454"/>
          <a:ext cx="5090147" cy="2128848"/>
        </p:xfrm>
        <a:graphic>
          <a:graphicData uri="http://schemas.openxmlformats.org/presentationml/2006/ole">
            <mc:AlternateContent xmlns:mc="http://schemas.openxmlformats.org/markup-compatibility/2006">
              <mc:Choice xmlns:v="urn:schemas-microsoft-com:vml" Requires="v">
                <p:oleObj spid="_x0000_s46198" name="Image" r:id="rId3" imgW="15999840" imgH="6692040" progId="Photoshop.Image.13">
                  <p:embed/>
                </p:oleObj>
              </mc:Choice>
              <mc:Fallback>
                <p:oleObj name="Image" r:id="rId3" imgW="15999840" imgH="6692040" progId="Photoshop.Image.13">
                  <p:embed/>
                  <p:pic>
                    <p:nvPicPr>
                      <p:cNvPr id="0" name=""/>
                      <p:cNvPicPr/>
                      <p:nvPr/>
                    </p:nvPicPr>
                    <p:blipFill>
                      <a:blip r:embed="rId4"/>
                      <a:stretch>
                        <a:fillRect/>
                      </a:stretch>
                    </p:blipFill>
                    <p:spPr>
                      <a:xfrm>
                        <a:off x="3635896" y="20384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238375133"/>
              </p:ext>
            </p:extLst>
          </p:nvPr>
        </p:nvGraphicFramePr>
        <p:xfrm>
          <a:off x="396643" y="2106098"/>
          <a:ext cx="2303588" cy="1637691"/>
        </p:xfrm>
        <a:graphic>
          <a:graphicData uri="http://schemas.openxmlformats.org/presentationml/2006/ole">
            <mc:AlternateContent xmlns:mc="http://schemas.openxmlformats.org/markup-compatibility/2006">
              <mc:Choice xmlns:v="urn:schemas-microsoft-com:vml" Requires="v">
                <p:oleObj spid="_x0000_s46199" name="Image" r:id="rId5" imgW="8787240" imgH="6247440" progId="Photoshop.Image.13">
                  <p:embed/>
                </p:oleObj>
              </mc:Choice>
              <mc:Fallback>
                <p:oleObj name="Image" r:id="rId5" imgW="8787240" imgH="6247440" progId="Photoshop.Image.13">
                  <p:embed/>
                  <p:pic>
                    <p:nvPicPr>
                      <p:cNvPr id="0" name=""/>
                      <p:cNvPicPr/>
                      <p:nvPr/>
                    </p:nvPicPr>
                    <p:blipFill>
                      <a:blip r:embed="rId6"/>
                      <a:stretch>
                        <a:fillRect/>
                      </a:stretch>
                    </p:blipFill>
                    <p:spPr>
                      <a:xfrm>
                        <a:off x="396643" y="2106098"/>
                        <a:ext cx="2303588" cy="1637691"/>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smtClean="0"/>
              <a:t>7</a:t>
            </a:r>
            <a:r>
              <a:rPr lang="ja-JP" altLang="en-US" sz="2800" dirty="0" smtClean="0"/>
              <a:t>月</a:t>
            </a:r>
            <a:r>
              <a:rPr lang="en-US" altLang="ja-JP" sz="2800" dirty="0" smtClean="0"/>
              <a:t>-8</a:t>
            </a:r>
            <a:r>
              <a:rPr lang="ja-JP" altLang="en-US" sz="2800" dirty="0" smtClean="0"/>
              <a:t>月　交換学生帰国処理（地区委員会）</a:t>
            </a:r>
            <a:endParaRPr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6984777" cy="400110"/>
          </a:xfrm>
          <a:prstGeom prst="rect">
            <a:avLst/>
          </a:prstGeom>
          <a:noFill/>
          <a:ln w="38100" cmpd="dbl">
            <a:noFill/>
            <a:miter lim="800000"/>
            <a:headEnd/>
            <a:tailEnd/>
          </a:ln>
        </p:spPr>
        <p:txBody>
          <a:bodyPr wrap="square" rtlCol="0">
            <a:spAutoFit/>
          </a:bodyPr>
          <a:lstStyle/>
          <a:p>
            <a:r>
              <a:rPr lang="en-US" altLang="ja-JP" sz="2000" b="1" kern="0" dirty="0" smtClean="0">
                <a:solidFill>
                  <a:srgbClr val="FF0000"/>
                </a:solidFill>
                <a:latin typeface="+mn-ea"/>
                <a:ea typeface="+mn-ea"/>
              </a:rPr>
              <a:t>【</a:t>
            </a:r>
            <a:r>
              <a:rPr lang="ja-JP" altLang="en-US" sz="2000" b="1" kern="0" dirty="0" smtClean="0">
                <a:solidFill>
                  <a:srgbClr val="FF0000"/>
                </a:solidFill>
                <a:latin typeface="+mn-ea"/>
                <a:ea typeface="+mn-ea"/>
              </a:rPr>
              <a:t>重要</a:t>
            </a:r>
            <a:r>
              <a:rPr lang="en-US" altLang="ja-JP" sz="2000" b="1" kern="0" dirty="0" smtClean="0">
                <a:solidFill>
                  <a:srgbClr val="FF0000"/>
                </a:solidFill>
                <a:latin typeface="+mn-ea"/>
                <a:ea typeface="+mn-ea"/>
              </a:rPr>
              <a:t>】</a:t>
            </a:r>
            <a:r>
              <a:rPr lang="ja-JP" altLang="en-US" sz="2000" b="1" kern="0" dirty="0" smtClean="0">
                <a:latin typeface="+mn-ea"/>
                <a:ea typeface="+mn-ea"/>
              </a:rPr>
              <a:t>帰国の日とステータスの変更。</a:t>
            </a:r>
            <a:endParaRPr lang="en-US" altLang="ja-JP" sz="2000" b="1" kern="0" dirty="0">
              <a:latin typeface="+mn-ea"/>
              <a:ea typeface="+mn-ea"/>
            </a:endParaRP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1600783" y="29249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452828" y="40070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smtClean="0"/>
              <a:t>「編集」ボタンを押します。</a:t>
            </a:r>
            <a:endParaRPr kumimoji="1" lang="ja-JP" altLang="en-US" sz="1300" dirty="0" smtClean="0"/>
          </a:p>
        </p:txBody>
      </p:sp>
      <p:sp>
        <p:nvSpPr>
          <p:cNvPr id="38" name="テキスト ボックス 37"/>
          <p:cNvSpPr txBox="1"/>
          <p:nvPr/>
        </p:nvSpPr>
        <p:spPr bwMode="auto">
          <a:xfrm>
            <a:off x="6370557" y="1999944"/>
            <a:ext cx="2381300" cy="1492716"/>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帰国日を入力します。</a:t>
            </a:r>
            <a:endParaRPr lang="en-US" altLang="ja-JP" sz="1300" dirty="0" smtClean="0"/>
          </a:p>
          <a:p>
            <a:r>
              <a:rPr kumimoji="1" lang="ja-JP" altLang="en-US" sz="1300" dirty="0" smtClean="0"/>
              <a:t>これを行わないと、災害の時に帰国していないことになり</a:t>
            </a:r>
            <a:r>
              <a:rPr kumimoji="1" lang="en-US" altLang="ja-JP" sz="1300" dirty="0" smtClean="0"/>
              <a:t>RIJYEC</a:t>
            </a:r>
            <a:r>
              <a:rPr kumimoji="1" lang="ja-JP" altLang="en-US" sz="1300" dirty="0" smtClean="0"/>
              <a:t>が間違った情報を参照する可能性があり</a:t>
            </a:r>
            <a:r>
              <a:rPr lang="ja-JP" altLang="en-US" sz="1300" dirty="0" smtClean="0"/>
              <a:t>ます。</a:t>
            </a:r>
            <a:endParaRPr lang="en-US" altLang="ja-JP" sz="1300" dirty="0" smtClean="0"/>
          </a:p>
          <a:p>
            <a:r>
              <a:rPr kumimoji="1" lang="ja-JP" altLang="en-US" sz="1300" dirty="0" smtClean="0"/>
              <a:t>また、</a:t>
            </a:r>
            <a:r>
              <a:rPr kumimoji="1" lang="en-US" altLang="ja-JP" sz="1300" dirty="0" smtClean="0"/>
              <a:t>ROTEX</a:t>
            </a:r>
            <a:r>
              <a:rPr kumimoji="1" lang="ja-JP" altLang="en-US" sz="1300" dirty="0" err="1" smtClean="0"/>
              <a:t>への</a:t>
            </a:r>
            <a:r>
              <a:rPr kumimoji="1" lang="ja-JP" altLang="en-US" sz="1300" dirty="0" smtClean="0"/>
              <a:t>メールも届きません</a:t>
            </a:r>
          </a:p>
        </p:txBody>
      </p:sp>
      <p:cxnSp>
        <p:nvCxnSpPr>
          <p:cNvPr id="43" name="直線矢印コネクタ 42"/>
          <p:cNvCxnSpPr/>
          <p:nvPr/>
        </p:nvCxnSpPr>
        <p:spPr>
          <a:xfrm flipH="1">
            <a:off x="7020272" y="3327415"/>
            <a:ext cx="378923" cy="480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843808" y="262764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618602984"/>
              </p:ext>
            </p:extLst>
          </p:nvPr>
        </p:nvGraphicFramePr>
        <p:xfrm>
          <a:off x="2732998" y="5064306"/>
          <a:ext cx="6061523" cy="1581678"/>
        </p:xfrm>
        <a:graphic>
          <a:graphicData uri="http://schemas.openxmlformats.org/presentationml/2006/ole">
            <mc:AlternateContent xmlns:mc="http://schemas.openxmlformats.org/markup-compatibility/2006">
              <mc:Choice xmlns:v="urn:schemas-microsoft-com:vml" Requires="v">
                <p:oleObj spid="_x0000_s46200" name="Image" r:id="rId8" imgW="16012440" imgH="4177440" progId="Photoshop.Image.13">
                  <p:embed/>
                </p:oleObj>
              </mc:Choice>
              <mc:Fallback>
                <p:oleObj name="Image" r:id="rId8" imgW="16012440" imgH="4177440" progId="Photoshop.Image.13">
                  <p:embed/>
                  <p:pic>
                    <p:nvPicPr>
                      <p:cNvPr id="0" name=""/>
                      <p:cNvPicPr/>
                      <p:nvPr/>
                    </p:nvPicPr>
                    <p:blipFill>
                      <a:blip r:embed="rId9"/>
                      <a:stretch>
                        <a:fillRect/>
                      </a:stretch>
                    </p:blipFill>
                    <p:spPr>
                      <a:xfrm>
                        <a:off x="2732998" y="5064306"/>
                        <a:ext cx="6061523" cy="1581678"/>
                      </a:xfrm>
                      <a:prstGeom prst="rect">
                        <a:avLst/>
                      </a:prstGeom>
                      <a:ln>
                        <a:solidFill>
                          <a:schemeClr val="tx1"/>
                        </a:solidFill>
                      </a:ln>
                    </p:spPr>
                  </p:pic>
                </p:oleObj>
              </mc:Fallback>
            </mc:AlternateContent>
          </a:graphicData>
        </a:graphic>
      </p:graphicFrame>
      <p:sp>
        <p:nvSpPr>
          <p:cNvPr id="21" name="テキスト ボックス 20"/>
          <p:cNvSpPr txBox="1"/>
          <p:nvPr/>
        </p:nvSpPr>
        <p:spPr bwMode="auto">
          <a:xfrm>
            <a:off x="421478" y="5087022"/>
            <a:ext cx="2159133" cy="1292662"/>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「メール連絡する」を外す。</a:t>
            </a:r>
            <a:endParaRPr lang="en-US" altLang="ja-JP" sz="1300" dirty="0" smtClean="0"/>
          </a:p>
          <a:p>
            <a:r>
              <a:rPr kumimoji="1" lang="ja-JP" altLang="en-US" sz="1300" dirty="0" smtClean="0"/>
              <a:t>「留学中」を外す。</a:t>
            </a:r>
            <a:endParaRPr kumimoji="1" lang="en-US" altLang="ja-JP" sz="1300" dirty="0" smtClean="0"/>
          </a:p>
          <a:p>
            <a:endParaRPr lang="en-US" altLang="ja-JP" sz="1300" dirty="0"/>
          </a:p>
          <a:p>
            <a:r>
              <a:rPr lang="ja-JP" altLang="en-US" sz="1300" dirty="0"/>
              <a:t>帰国</a:t>
            </a:r>
            <a:r>
              <a:rPr lang="ja-JP" altLang="en-US" sz="1300" dirty="0" smtClean="0"/>
              <a:t>しているのにマンスリーレポートの催促が行ってしまったりします。</a:t>
            </a:r>
            <a:endParaRPr kumimoji="1" lang="ja-JP" altLang="en-US" sz="1300" dirty="0" smtClean="0"/>
          </a:p>
        </p:txBody>
      </p:sp>
      <p:cxnSp>
        <p:nvCxnSpPr>
          <p:cNvPr id="15" name="直線矢印コネクタ 14"/>
          <p:cNvCxnSpPr>
            <a:stCxn id="21" idx="3"/>
          </p:cNvCxnSpPr>
          <p:nvPr/>
        </p:nvCxnSpPr>
        <p:spPr>
          <a:xfrm>
            <a:off x="2580611" y="5733353"/>
            <a:ext cx="1127293" cy="71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bwMode="auto">
          <a:xfrm>
            <a:off x="4355976" y="4458547"/>
            <a:ext cx="3744416" cy="492443"/>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smtClean="0"/>
              <a:t>「卒業帰国」または</a:t>
            </a:r>
            <a:r>
              <a:rPr kumimoji="1" lang="ja-JP" altLang="en-US" sz="1300" dirty="0" smtClean="0"/>
              <a:t>「早期帰国」など結果も入力してください。こちらもメール配信に関わってきます。</a:t>
            </a:r>
          </a:p>
        </p:txBody>
      </p:sp>
      <p:cxnSp>
        <p:nvCxnSpPr>
          <p:cNvPr id="27" name="直線矢印コネクタ 26"/>
          <p:cNvCxnSpPr>
            <a:stCxn id="26" idx="2"/>
          </p:cNvCxnSpPr>
          <p:nvPr/>
        </p:nvCxnSpPr>
        <p:spPr>
          <a:xfrm>
            <a:off x="6228184" y="4950990"/>
            <a:ext cx="142373" cy="782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24</a:t>
            </a:fld>
            <a:endParaRPr lang="en-US" altLang="ja-JP" dirty="0"/>
          </a:p>
        </p:txBody>
      </p:sp>
    </p:spTree>
    <p:extLst>
      <p:ext uri="{BB962C8B-B14F-4D97-AF65-F5344CB8AC3E}">
        <p14:creationId xmlns:p14="http://schemas.microsoft.com/office/powerpoint/2010/main" val="241760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924" y="238026"/>
            <a:ext cx="4474840" cy="642466"/>
          </a:xfrm>
        </p:spPr>
        <p:txBody>
          <a:bodyPr/>
          <a:lstStyle/>
          <a:p>
            <a:r>
              <a:rPr lang="ja-JP" altLang="en-US" sz="3200" dirty="0" smtClean="0"/>
              <a:t>目次</a:t>
            </a:r>
            <a:endParaRPr kumimoji="1" lang="ja-JP" altLang="en-US" sz="3200" dirty="0"/>
          </a:p>
        </p:txBody>
      </p:sp>
      <p:cxnSp>
        <p:nvCxnSpPr>
          <p:cNvPr id="4" name="直線コネクタ 3"/>
          <p:cNvCxnSpPr/>
          <p:nvPr/>
        </p:nvCxnSpPr>
        <p:spPr>
          <a:xfrm flipV="1">
            <a:off x="251520" y="880492"/>
            <a:ext cx="7704856" cy="28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689143302"/>
              </p:ext>
            </p:extLst>
          </p:nvPr>
        </p:nvGraphicFramePr>
        <p:xfrm>
          <a:off x="395536" y="1124744"/>
          <a:ext cx="8136904" cy="5280480"/>
        </p:xfrm>
        <a:graphic>
          <a:graphicData uri="http://schemas.openxmlformats.org/drawingml/2006/table">
            <a:tbl>
              <a:tblPr firstRow="1" bandRow="1">
                <a:tableStyleId>{5C22544A-7EE6-4342-B048-85BDC9FD1C3A}</a:tableStyleId>
              </a:tblPr>
              <a:tblGrid>
                <a:gridCol w="1458679"/>
                <a:gridCol w="2069713"/>
                <a:gridCol w="1224136"/>
                <a:gridCol w="3384376"/>
              </a:tblGrid>
              <a:tr h="122416">
                <a:tc>
                  <a:txBody>
                    <a:bodyPr/>
                    <a:lstStyle/>
                    <a:p>
                      <a:r>
                        <a:rPr kumimoji="1" lang="ja-JP" altLang="en-US" sz="1200" dirty="0" smtClean="0"/>
                        <a:t>入力時期目安</a:t>
                      </a:r>
                      <a:endParaRPr kumimoji="1" lang="ja-JP" altLang="en-US" sz="1200" dirty="0">
                        <a:solidFill>
                          <a:schemeClr val="tx1"/>
                        </a:solidFill>
                      </a:endParaRPr>
                    </a:p>
                  </a:txBody>
                  <a:tcPr marT="28800" marB="28800"/>
                </a:tc>
                <a:tc>
                  <a:txBody>
                    <a:bodyPr/>
                    <a:lstStyle/>
                    <a:p>
                      <a:r>
                        <a:rPr kumimoji="1" lang="ja-JP" altLang="en-US" sz="1200" dirty="0" smtClean="0"/>
                        <a:t>ページ名</a:t>
                      </a:r>
                      <a:endParaRPr kumimoji="1" lang="en-US" altLang="ja-JP" sz="1200" dirty="0" smtClean="0">
                        <a:solidFill>
                          <a:schemeClr val="tx1"/>
                        </a:solidFill>
                      </a:endParaRPr>
                    </a:p>
                  </a:txBody>
                  <a:tcPr marT="28800" marB="28800"/>
                </a:tc>
                <a:tc>
                  <a:txBody>
                    <a:bodyPr/>
                    <a:lstStyle/>
                    <a:p>
                      <a:r>
                        <a:rPr kumimoji="1" lang="ja-JP" altLang="en-US" sz="1200" dirty="0" smtClean="0"/>
                        <a:t>作業者</a:t>
                      </a:r>
                      <a:endParaRPr kumimoji="1" lang="ja-JP" altLang="en-US" sz="1200" dirty="0">
                        <a:solidFill>
                          <a:schemeClr val="tx1"/>
                        </a:solidFill>
                      </a:endParaRPr>
                    </a:p>
                  </a:txBody>
                  <a:tcPr marT="28800" marB="28800"/>
                </a:tc>
                <a:tc>
                  <a:txBody>
                    <a:bodyPr/>
                    <a:lstStyle/>
                    <a:p>
                      <a:r>
                        <a:rPr kumimoji="1" lang="ja-JP" altLang="en-US" sz="1200" dirty="0" smtClean="0"/>
                        <a:t>説明</a:t>
                      </a:r>
                      <a:endParaRPr kumimoji="1" lang="ja-JP" altLang="en-US" sz="1200" dirty="0">
                        <a:solidFill>
                          <a:schemeClr val="tx1"/>
                        </a:solidFill>
                      </a:endParaRPr>
                    </a:p>
                  </a:txBody>
                  <a:tcPr marT="28800" marB="28800"/>
                </a:tc>
              </a:tr>
              <a:tr h="105912">
                <a:tc>
                  <a:txBody>
                    <a:bodyPr/>
                    <a:lstStyle/>
                    <a:p>
                      <a:r>
                        <a:rPr kumimoji="1" lang="ja-JP" altLang="en-US" sz="1000" dirty="0" smtClean="0"/>
                        <a:t>当初</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地区委員長がログインする</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ログイン方法</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当初</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地区委員長が最初に行うこと①</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パスワード変更</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当初</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地区委員長が最初に行うこと②</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委員会の住所</a:t>
                      </a:r>
                      <a:r>
                        <a:rPr kumimoji="1" lang="en-US" altLang="ja-JP" sz="1000" dirty="0" smtClean="0"/>
                        <a:t>TEL</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当初</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en-US" altLang="ja-JP" sz="1000" dirty="0" smtClean="0"/>
                        <a:t>YESS</a:t>
                      </a:r>
                      <a:r>
                        <a:rPr lang="ja-JP" altLang="en-US" sz="1000" dirty="0" smtClean="0"/>
                        <a:t>２を便利に使うために</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地区委員長</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委員の登録</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lang="ja-JP" altLang="en-US" sz="1000" dirty="0" smtClean="0"/>
                        <a:t>応募申込方法を変更する</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申込方法</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学生リストの画面の説明</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説明</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学生情報編集の画面説明</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10</a:t>
                      </a:r>
                      <a:r>
                        <a:rPr kumimoji="1" lang="ja-JP" altLang="en-US" sz="1000" dirty="0" smtClean="0"/>
                        <a:t>月</a:t>
                      </a:r>
                      <a:r>
                        <a:rPr kumimoji="1" lang="en-US" altLang="ja-JP" sz="1000" dirty="0" smtClean="0"/>
                        <a:t>-12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詳細情報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学生本人</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申込用</a:t>
                      </a:r>
                      <a:r>
                        <a:rPr kumimoji="1" lang="en-US" altLang="ja-JP" sz="1000" dirty="0" smtClean="0"/>
                        <a:t>URL</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10</a:t>
                      </a:r>
                      <a:r>
                        <a:rPr kumimoji="1" lang="ja-JP" altLang="en-US" sz="1000" dirty="0" smtClean="0"/>
                        <a:t>月</a:t>
                      </a:r>
                      <a:r>
                        <a:rPr kumimoji="1" lang="en-US" altLang="ja-JP" sz="1000" dirty="0" smtClean="0"/>
                        <a:t>-12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交換年度を選んで本登録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12</a:t>
                      </a:r>
                      <a:r>
                        <a:rPr kumimoji="1" lang="ja-JP" altLang="en-US" sz="1000" dirty="0" smtClean="0"/>
                        <a:t>月</a:t>
                      </a:r>
                      <a:r>
                        <a:rPr kumimoji="1" lang="en-US" altLang="ja-JP" sz="1000" dirty="0" smtClean="0"/>
                        <a:t>-2</a:t>
                      </a:r>
                      <a:r>
                        <a:rPr kumimoji="1" lang="ja-JP" altLang="en-US" sz="1000" dirty="0" smtClean="0"/>
                        <a:t>月</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OBS</a:t>
                      </a:r>
                      <a:r>
                        <a:rPr kumimoji="1" lang="ja-JP" altLang="en-US" sz="1000" dirty="0" smtClean="0"/>
                        <a:t>クラブ登録</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にクラブを登録、</a:t>
                      </a:r>
                      <a:r>
                        <a:rPr kumimoji="1" lang="en-US" altLang="ja-JP" sz="1000" dirty="0" smtClean="0"/>
                        <a:t>MOU</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12</a:t>
                      </a:r>
                      <a:r>
                        <a:rPr kumimoji="1" lang="ja-JP" altLang="en-US" sz="1000" dirty="0" smtClean="0"/>
                        <a:t>月</a:t>
                      </a:r>
                      <a:r>
                        <a:rPr kumimoji="1" lang="en-US" altLang="ja-JP" sz="1000" dirty="0" smtClean="0"/>
                        <a:t>-2</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クラブ情報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会長、幹事、青少年奉仕委員長など</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詳細情報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IBS</a:t>
                      </a:r>
                      <a:r>
                        <a:rPr kumimoji="1" lang="ja-JP" altLang="en-US" sz="1000" dirty="0" smtClean="0"/>
                        <a:t>学生本人</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入力</a:t>
                      </a:r>
                      <a:r>
                        <a:rPr kumimoji="1" lang="en-US" altLang="ja-JP" sz="1000" dirty="0" smtClean="0"/>
                        <a:t>URL</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OBS</a:t>
                      </a:r>
                      <a:r>
                        <a:rPr kumimoji="1" lang="ja-JP" altLang="en-US" sz="1000" dirty="0" smtClean="0"/>
                        <a:t>学生本登録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地区委員会</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交換年度を選んで本登録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クラブ登録</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地区委員会</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IBS</a:t>
                      </a:r>
                      <a:r>
                        <a:rPr kumimoji="1" lang="ja-JP" altLang="en-US" sz="1000" dirty="0" smtClean="0"/>
                        <a:t>にクラブを登録、</a:t>
                      </a:r>
                      <a:r>
                        <a:rPr kumimoji="1" lang="en-US" altLang="ja-JP" sz="1000" dirty="0" smtClean="0"/>
                        <a:t>MOU</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1</a:t>
                      </a:r>
                      <a:r>
                        <a:rPr kumimoji="1" lang="ja-JP" altLang="en-US" sz="1000" dirty="0" smtClean="0"/>
                        <a:t>月</a:t>
                      </a:r>
                      <a:r>
                        <a:rPr kumimoji="1" lang="en-US" altLang="ja-JP" sz="1000" dirty="0" smtClean="0"/>
                        <a:t>-4</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クラブ情報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会長、幹事、青少年奉仕委員長など</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3</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カウンセラー届</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4</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ホスト高校情報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高校名、校長先生、担任など</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4</a:t>
                      </a:r>
                      <a:r>
                        <a:rPr kumimoji="1" lang="ja-JP" altLang="en-US" sz="1000" dirty="0" smtClean="0"/>
                        <a:t>月</a:t>
                      </a:r>
                      <a:r>
                        <a:rPr kumimoji="1" lang="en-US" altLang="ja-JP" sz="1000" dirty="0" smtClean="0"/>
                        <a:t>-5</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ホストファミリー情報</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dirty="0" smtClean="0">
                          <a:solidFill>
                            <a:srgbClr val="FF0000"/>
                          </a:solidFill>
                        </a:rPr>
                        <a:t>【</a:t>
                      </a:r>
                      <a:r>
                        <a:rPr kumimoji="1" lang="ja-JP" altLang="en-US" sz="1000" u="sng" dirty="0" smtClean="0">
                          <a:solidFill>
                            <a:srgbClr val="FF0000"/>
                          </a:solidFill>
                        </a:rPr>
                        <a:t>重要</a:t>
                      </a:r>
                      <a:r>
                        <a:rPr kumimoji="1" lang="en-US" altLang="ja-JP" sz="1000" u="sng" dirty="0" smtClean="0">
                          <a:solidFill>
                            <a:srgbClr val="FF0000"/>
                          </a:solidFill>
                        </a:rPr>
                        <a:t>】</a:t>
                      </a:r>
                      <a:r>
                        <a:rPr kumimoji="1" lang="ja-JP" altLang="en-US" sz="1000" u="sng" dirty="0" smtClean="0">
                          <a:solidFill>
                            <a:srgbClr val="FF0000"/>
                          </a:solidFill>
                        </a:rPr>
                        <a:t>ホストファミリー追加、滞在時期変更</a:t>
                      </a:r>
                      <a:endParaRPr kumimoji="1" lang="ja-JP" altLang="en-US" sz="1000" b="1" u="sng" dirty="0" smtClean="0">
                        <a:solidFill>
                          <a:srgbClr val="FF0000"/>
                        </a:solidFill>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4</a:t>
                      </a:r>
                      <a:r>
                        <a:rPr kumimoji="1" lang="ja-JP" altLang="en-US" sz="1000" dirty="0" smtClean="0"/>
                        <a:t>月</a:t>
                      </a:r>
                      <a:r>
                        <a:rPr kumimoji="1" lang="en-US" altLang="ja-JP" sz="1000" dirty="0" smtClean="0"/>
                        <a:t>-6</a:t>
                      </a:r>
                      <a:r>
                        <a:rPr kumimoji="1" lang="ja-JP" altLang="en-US" sz="1000" dirty="0" smtClean="0"/>
                        <a:t>月</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latin typeface="ＭＳ Ｐゴシック" panose="020B0600070205080204" pitchFamily="50" charset="-128"/>
                          <a:ea typeface="ＭＳ Ｐゴシック" panose="020B0600070205080204" pitchFamily="50" charset="-128"/>
                        </a:rPr>
                        <a:t>OBS</a:t>
                      </a:r>
                      <a:r>
                        <a:rPr kumimoji="1" lang="ja-JP" altLang="en-US" sz="1000" dirty="0" smtClean="0">
                          <a:latin typeface="ＭＳ Ｐゴシック" panose="020B0600070205080204" pitchFamily="50" charset="-128"/>
                          <a:ea typeface="ＭＳ Ｐゴシック" panose="020B0600070205080204" pitchFamily="50" charset="-128"/>
                        </a:rPr>
                        <a:t>と</a:t>
                      </a:r>
                      <a:r>
                        <a:rPr kumimoji="1" lang="en-US" altLang="ja-JP" sz="1000" dirty="0" smtClean="0">
                          <a:latin typeface="ＭＳ Ｐゴシック" panose="020B0600070205080204" pitchFamily="50" charset="-128"/>
                          <a:ea typeface="ＭＳ Ｐゴシック" panose="020B0600070205080204" pitchFamily="50" charset="-128"/>
                        </a:rPr>
                        <a:t>IBS</a:t>
                      </a:r>
                      <a:r>
                        <a:rPr kumimoji="1" lang="ja-JP" altLang="en-US" sz="1000" dirty="0" smtClean="0">
                          <a:latin typeface="ＭＳ Ｐゴシック" panose="020B0600070205080204" pitchFamily="50" charset="-128"/>
                          <a:ea typeface="ＭＳ Ｐゴシック" panose="020B0600070205080204" pitchFamily="50" charset="-128"/>
                        </a:rPr>
                        <a:t>の</a:t>
                      </a:r>
                      <a:r>
                        <a:rPr kumimoji="1" lang="en-US" altLang="ja-JP" sz="1000" dirty="0" smtClean="0">
                          <a:latin typeface="ＭＳ Ｐゴシック" panose="020B0600070205080204" pitchFamily="50" charset="-128"/>
                          <a:ea typeface="ＭＳ Ｐゴシック" panose="020B0600070205080204" pitchFamily="50" charset="-128"/>
                        </a:rPr>
                        <a:t>AF,GF</a:t>
                      </a:r>
                      <a:endParaRPr kumimoji="1" lang="ja-JP" altLang="en-US" sz="1000" dirty="0">
                        <a:latin typeface="ＭＳ Ｐゴシック" panose="020B0600070205080204" pitchFamily="50" charset="-128"/>
                        <a:ea typeface="ＭＳ Ｐゴシック" panose="020B0600070205080204" pitchFamily="50" charset="-128"/>
                      </a:endParaRPr>
                    </a:p>
                  </a:txBody>
                  <a:tcPr marT="28800" marB="28800"/>
                </a:tc>
                <a:tc>
                  <a:txBody>
                    <a:bodyPr/>
                    <a:lstStyle/>
                    <a:p>
                      <a:r>
                        <a:rPr kumimoji="1" lang="ja-JP" altLang="en-US" sz="1000" dirty="0" smtClean="0"/>
                        <a:t>地区委員会</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アップロード</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5</a:t>
                      </a:r>
                      <a:r>
                        <a:rPr kumimoji="1" lang="ja-JP" altLang="en-US" sz="1000" dirty="0" smtClean="0"/>
                        <a:t>月</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身元保証、保険</a:t>
                      </a:r>
                      <a:r>
                        <a:rPr kumimoji="1" lang="en-US" altLang="ja-JP" sz="1000" dirty="0" smtClean="0"/>
                        <a:t>ID</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RIJYEC</a:t>
                      </a:r>
                      <a:r>
                        <a:rPr kumimoji="1" lang="ja-JP" altLang="en-US" sz="1000" dirty="0" smtClean="0"/>
                        <a:t>事務局</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latin typeface="ＭＳ Ｐ明朝" panose="02020600040205080304" pitchFamily="18" charset="-128"/>
                          <a:ea typeface="ＭＳ Ｐ明朝" panose="02020600040205080304" pitchFamily="18" charset="-128"/>
                        </a:rPr>
                        <a:t>（ページなし）</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7</a:t>
                      </a:r>
                      <a:r>
                        <a:rPr kumimoji="1" lang="ja-JP" altLang="en-US" sz="1000" dirty="0" smtClean="0"/>
                        <a:t>月</a:t>
                      </a:r>
                      <a:r>
                        <a:rPr kumimoji="1" lang="en-US" altLang="ja-JP" sz="1000" dirty="0" smtClean="0"/>
                        <a:t>-8</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ボランティア誓約書</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クラブ</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9</a:t>
                      </a:r>
                      <a:r>
                        <a:rPr kumimoji="1" lang="ja-JP" altLang="en-US" sz="1000" dirty="0" smtClean="0"/>
                        <a:t>月</a:t>
                      </a:r>
                      <a:r>
                        <a:rPr kumimoji="1" lang="en-US" altLang="ja-JP" sz="1000" dirty="0" smtClean="0"/>
                        <a:t>-</a:t>
                      </a:r>
                      <a:r>
                        <a:rPr kumimoji="1" lang="ja-JP" altLang="en-US" sz="1000" dirty="0" smtClean="0"/>
                        <a:t>翌</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マンスリーレポート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r>
                        <a:rPr kumimoji="1" lang="en-US" altLang="ja-JP" sz="1000" dirty="0" smtClean="0"/>
                        <a:t>9</a:t>
                      </a:r>
                      <a:r>
                        <a:rPr kumimoji="1" lang="ja-JP" altLang="en-US" sz="1000" dirty="0" smtClean="0"/>
                        <a:t>月</a:t>
                      </a:r>
                      <a:r>
                        <a:rPr kumimoji="1" lang="en-US" altLang="ja-JP" sz="1000" dirty="0" smtClean="0"/>
                        <a:t>-</a:t>
                      </a:r>
                      <a:r>
                        <a:rPr kumimoji="1" lang="ja-JP" altLang="en-US" sz="1000" dirty="0" smtClean="0"/>
                        <a:t>翌</a:t>
                      </a:r>
                      <a:r>
                        <a:rPr kumimoji="1" lang="en-US" altLang="ja-JP" sz="1000" dirty="0" smtClean="0"/>
                        <a:t>7</a:t>
                      </a:r>
                      <a:r>
                        <a:rPr kumimoji="1" lang="ja-JP" altLang="en-US" sz="1000" dirty="0" smtClean="0"/>
                        <a:t>月</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en-US" altLang="ja-JP" sz="1000" dirty="0" smtClean="0"/>
                        <a:t>IBS</a:t>
                      </a:r>
                      <a:r>
                        <a:rPr kumimoji="1" lang="ja-JP" altLang="en-US" sz="1000" dirty="0" smtClean="0"/>
                        <a:t>カウンセラー報告</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r>
                        <a:rPr kumimoji="1" lang="ja-JP" altLang="en-US" sz="1000" dirty="0" smtClean="0"/>
                        <a:t>クラブ</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アップロード</a:t>
                      </a:r>
                      <a:endParaRPr kumimoji="1" lang="ja-JP" altLang="en-US" sz="1000" dirty="0" smtClean="0">
                        <a:latin typeface="ＭＳ Ｐ明朝" panose="02020600040205080304" pitchFamily="18" charset="-128"/>
                        <a:ea typeface="ＭＳ Ｐ明朝" panose="02020600040205080304" pitchFamily="18" charset="-128"/>
                      </a:endParaRPr>
                    </a:p>
                  </a:txBody>
                  <a:tcPr marT="28800" marB="28800"/>
                </a:tc>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latin typeface="ＭＳ Ｐ明朝" panose="02020600040205080304" pitchFamily="18" charset="-128"/>
                          <a:ea typeface="ＭＳ Ｐ明朝" panose="02020600040205080304" pitchFamily="18" charset="-128"/>
                        </a:rPr>
                        <a:t>7</a:t>
                      </a:r>
                      <a:r>
                        <a:rPr kumimoji="1" lang="ja-JP" altLang="en-US" sz="1000" dirty="0" smtClean="0">
                          <a:latin typeface="ＭＳ Ｐ明朝" panose="02020600040205080304" pitchFamily="18" charset="-128"/>
                          <a:ea typeface="ＭＳ Ｐ明朝" panose="02020600040205080304" pitchFamily="18" charset="-128"/>
                        </a:rPr>
                        <a:t>月</a:t>
                      </a:r>
                      <a:r>
                        <a:rPr kumimoji="1" lang="en-US" altLang="ja-JP" sz="1000" dirty="0" smtClean="0">
                          <a:latin typeface="ＭＳ Ｐ明朝" panose="02020600040205080304" pitchFamily="18" charset="-128"/>
                          <a:ea typeface="ＭＳ Ｐ明朝" panose="02020600040205080304" pitchFamily="18" charset="-128"/>
                        </a:rPr>
                        <a:t>-8</a:t>
                      </a:r>
                      <a:r>
                        <a:rPr kumimoji="1" lang="ja-JP" altLang="en-US" sz="1000" dirty="0" smtClean="0">
                          <a:latin typeface="ＭＳ Ｐ明朝" panose="02020600040205080304" pitchFamily="18" charset="-128"/>
                          <a:ea typeface="ＭＳ Ｐ明朝" panose="02020600040205080304" pitchFamily="18" charset="-128"/>
                        </a:rPr>
                        <a:t>月（帰国時随時）</a:t>
                      </a:r>
                    </a:p>
                  </a:txBody>
                  <a:tcPr marT="28800" marB="28800"/>
                </a:tc>
                <a:tc>
                  <a:txBody>
                    <a:bodyPr/>
                    <a:lstStyle/>
                    <a:p>
                      <a:r>
                        <a:rPr lang="ja-JP" altLang="en-US" sz="1000" dirty="0" smtClean="0">
                          <a:latin typeface="ＭＳ Ｐ明朝" panose="02020600040205080304" pitchFamily="18" charset="-128"/>
                          <a:ea typeface="ＭＳ Ｐ明朝" panose="02020600040205080304" pitchFamily="18" charset="-128"/>
                        </a:rPr>
                        <a:t>交換学生帰国処理</a:t>
                      </a:r>
                      <a:endParaRPr kumimoji="1" lang="ja-JP" altLang="en-US" sz="1000" dirty="0">
                        <a:latin typeface="ＭＳ Ｐ明朝" panose="02020600040205080304" pitchFamily="18" charset="-128"/>
                        <a:ea typeface="ＭＳ Ｐ明朝" panose="02020600040205080304" pitchFamily="18" charset="-128"/>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Ｐ明朝" panose="02020600040205080304" pitchFamily="18" charset="-128"/>
                          <a:ea typeface="ＭＳ Ｐ明朝" panose="02020600040205080304" pitchFamily="18" charset="-128"/>
                        </a:rPr>
                        <a:t>地区委員会</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dirty="0" smtClean="0">
                          <a:solidFill>
                            <a:srgbClr val="FF0000"/>
                          </a:solidFill>
                          <a:latin typeface="ＭＳ Ｐ明朝" panose="02020600040205080304" pitchFamily="18" charset="-128"/>
                          <a:ea typeface="ＭＳ Ｐ明朝" panose="02020600040205080304" pitchFamily="18" charset="-128"/>
                        </a:rPr>
                        <a:t>【</a:t>
                      </a:r>
                      <a:r>
                        <a:rPr kumimoji="1" lang="ja-JP" altLang="en-US" sz="1000" u="sng" dirty="0" smtClean="0">
                          <a:solidFill>
                            <a:srgbClr val="FF0000"/>
                          </a:solidFill>
                          <a:latin typeface="ＭＳ Ｐ明朝" panose="02020600040205080304" pitchFamily="18" charset="-128"/>
                          <a:ea typeface="ＭＳ Ｐ明朝" panose="02020600040205080304" pitchFamily="18" charset="-128"/>
                        </a:rPr>
                        <a:t>重要</a:t>
                      </a:r>
                      <a:r>
                        <a:rPr kumimoji="1" lang="en-US" altLang="ja-JP" sz="1000" u="sng" dirty="0" smtClean="0">
                          <a:solidFill>
                            <a:srgbClr val="FF0000"/>
                          </a:solidFill>
                          <a:latin typeface="ＭＳ Ｐ明朝" panose="02020600040205080304" pitchFamily="18" charset="-128"/>
                          <a:ea typeface="ＭＳ Ｐ明朝" panose="02020600040205080304" pitchFamily="18" charset="-128"/>
                        </a:rPr>
                        <a:t>】</a:t>
                      </a:r>
                      <a:r>
                        <a:rPr kumimoji="1" lang="ja-JP" altLang="en-US" sz="1000" u="sng" dirty="0" smtClean="0">
                          <a:solidFill>
                            <a:srgbClr val="FF0000"/>
                          </a:solidFill>
                          <a:latin typeface="ＭＳ Ｐ明朝" panose="02020600040205080304" pitchFamily="18" charset="-128"/>
                          <a:ea typeface="ＭＳ Ｐ明朝" panose="02020600040205080304" pitchFamily="18" charset="-128"/>
                        </a:rPr>
                        <a:t>ステータス変更／帰国日、卒業帰国、早期帰国</a:t>
                      </a:r>
                      <a:endParaRPr kumimoji="1" lang="ja-JP" altLang="en-US" sz="1000" b="1" u="sng" dirty="0" smtClean="0">
                        <a:solidFill>
                          <a:srgbClr val="FF0000"/>
                        </a:solidFill>
                        <a:latin typeface="ＭＳ Ｐ明朝" panose="02020600040205080304" pitchFamily="18" charset="-128"/>
                        <a:ea typeface="ＭＳ Ｐ明朝" panose="02020600040205080304" pitchFamily="18" charset="-128"/>
                      </a:endParaRPr>
                    </a:p>
                  </a:txBody>
                  <a:tcPr marT="28800" marB="28800"/>
                </a:tc>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spTree>
    <p:extLst>
      <p:ext uri="{BB962C8B-B14F-4D97-AF65-F5344CB8AC3E}">
        <p14:creationId xmlns:p14="http://schemas.microsoft.com/office/powerpoint/2010/main" val="3559140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8435280" cy="1295400"/>
          </a:xfrm>
        </p:spPr>
        <p:txBody>
          <a:bodyPr/>
          <a:lstStyle/>
          <a:p>
            <a:r>
              <a:rPr lang="ja-JP" altLang="en-US" sz="3200" dirty="0" smtClean="0"/>
              <a:t>地区委員長がログインする（地区委員長）</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18" name="オブジェクト 17"/>
          <p:cNvGraphicFramePr>
            <a:graphicFrameLocks noChangeAspect="1"/>
          </p:cNvGraphicFramePr>
          <p:nvPr>
            <p:extLst>
              <p:ext uri="{D42A27DB-BD31-4B8C-83A1-F6EECF244321}">
                <p14:modId xmlns:p14="http://schemas.microsoft.com/office/powerpoint/2010/main" val="70861369"/>
              </p:ext>
            </p:extLst>
          </p:nvPr>
        </p:nvGraphicFramePr>
        <p:xfrm>
          <a:off x="4572000" y="1844824"/>
          <a:ext cx="3816276" cy="3816276"/>
        </p:xfrm>
        <a:graphic>
          <a:graphicData uri="http://schemas.openxmlformats.org/presentationml/2006/ole">
            <mc:AlternateContent xmlns:mc="http://schemas.openxmlformats.org/markup-compatibility/2006">
              <mc:Choice xmlns:v="urn:schemas-microsoft-com:vml" Requires="v">
                <p:oleObj spid="_x0000_s45101" name="Image" r:id="rId5" imgW="8063280" imgH="8063280" progId="Photoshop.Image.13">
                  <p:embed/>
                </p:oleObj>
              </mc:Choice>
              <mc:Fallback>
                <p:oleObj name="Image" r:id="rId5" imgW="8063280" imgH="8063280" progId="Photoshop.Image.13">
                  <p:embed/>
                  <p:pic>
                    <p:nvPicPr>
                      <p:cNvPr id="0" name=""/>
                      <p:cNvPicPr/>
                      <p:nvPr/>
                    </p:nvPicPr>
                    <p:blipFill>
                      <a:blip r:embed="rId6"/>
                      <a:stretch>
                        <a:fillRect/>
                      </a:stretch>
                    </p:blipFill>
                    <p:spPr>
                      <a:xfrm>
                        <a:off x="4572000" y="1844824"/>
                        <a:ext cx="3816276" cy="3816276"/>
                      </a:xfrm>
                      <a:prstGeom prst="rect">
                        <a:avLst/>
                      </a:prstGeom>
                      <a:ln>
                        <a:solidFill>
                          <a:schemeClr val="tx1"/>
                        </a:solidFill>
                      </a:ln>
                    </p:spPr>
                  </p:pic>
                </p:oleObj>
              </mc:Fallback>
            </mc:AlternateContent>
          </a:graphicData>
        </a:graphic>
      </p:graphicFrame>
      <p:sp>
        <p:nvSpPr>
          <p:cNvPr id="19" name="テキスト ボックス 18"/>
          <p:cNvSpPr txBox="1"/>
          <p:nvPr/>
        </p:nvSpPr>
        <p:spPr bwMode="auto">
          <a:xfrm>
            <a:off x="557880" y="2768441"/>
            <a:ext cx="4014120" cy="1092607"/>
          </a:xfrm>
          <a:prstGeom prst="rect">
            <a:avLst/>
          </a:prstGeom>
          <a:noFill/>
          <a:ln w="12700" cmpd="sng">
            <a:noFill/>
            <a:miter lim="800000"/>
            <a:headEnd/>
            <a:tailEnd/>
          </a:ln>
        </p:spPr>
        <p:txBody>
          <a:bodyPr wrap="square" rtlCol="0">
            <a:spAutoFit/>
          </a:bodyPr>
          <a:lstStyle/>
          <a:p>
            <a:endParaRPr lang="en-US" altLang="ja-JP" sz="1300" dirty="0" smtClean="0"/>
          </a:p>
          <a:p>
            <a:pPr marL="900113" indent="-900113"/>
            <a:r>
              <a:rPr lang="ja-JP" altLang="en-US" sz="1300" dirty="0" smtClean="0"/>
              <a:t>暗号化キー：</a:t>
            </a:r>
            <a:r>
              <a:rPr lang="en-US" altLang="ja-JP" sz="1300" dirty="0" smtClean="0"/>
              <a:t>rotary</a:t>
            </a:r>
          </a:p>
          <a:p>
            <a:pPr marL="900113" indent="-900113"/>
            <a:r>
              <a:rPr lang="ja-JP" altLang="en-US" sz="1300" dirty="0" smtClean="0"/>
              <a:t>ログイン</a:t>
            </a:r>
            <a:r>
              <a:rPr lang="en-US" altLang="ja-JP" sz="1300" dirty="0" smtClean="0"/>
              <a:t>ID</a:t>
            </a:r>
            <a:r>
              <a:rPr lang="ja-JP" altLang="en-US" sz="1300" dirty="0" smtClean="0"/>
              <a:t>：（各地区青少年交換委員長メールアドレス）</a:t>
            </a:r>
            <a:endParaRPr lang="en-US" altLang="ja-JP" sz="1300" dirty="0" smtClean="0"/>
          </a:p>
          <a:p>
            <a:pPr marL="900113" indent="-900113"/>
            <a:r>
              <a:rPr kumimoji="1" lang="ja-JP" altLang="en-US" sz="1300" dirty="0" smtClean="0"/>
              <a:t>パスワード：</a:t>
            </a:r>
            <a:r>
              <a:rPr lang="ja-JP" altLang="en-US" sz="1300" dirty="0"/>
              <a:t>（各地区青少年交換</a:t>
            </a:r>
            <a:r>
              <a:rPr lang="ja-JP" altLang="en-US" sz="1300" dirty="0" smtClean="0"/>
              <a:t>委員長携帯電話番号ハイフンあり）</a:t>
            </a:r>
            <a:endParaRPr kumimoji="1" lang="en-US" altLang="ja-JP" sz="1300" dirty="0" smtClean="0"/>
          </a:p>
        </p:txBody>
      </p:sp>
      <p:sp>
        <p:nvSpPr>
          <p:cNvPr id="20" name="テキスト ボックス 19"/>
          <p:cNvSpPr txBox="1"/>
          <p:nvPr/>
        </p:nvSpPr>
        <p:spPr bwMode="auto">
          <a:xfrm>
            <a:off x="523142" y="1912441"/>
            <a:ext cx="3384376" cy="584775"/>
          </a:xfrm>
          <a:prstGeom prst="rect">
            <a:avLst/>
          </a:prstGeom>
          <a:noFill/>
          <a:ln w="12700" cmpd="sng">
            <a:solidFill>
              <a:schemeClr val="tx1"/>
            </a:solidFill>
            <a:miter lim="800000"/>
            <a:headEnd/>
            <a:tailEnd/>
          </a:ln>
        </p:spPr>
        <p:txBody>
          <a:bodyPr wrap="square" rtlCol="0">
            <a:spAutoFit/>
          </a:bodyPr>
          <a:lstStyle/>
          <a:p>
            <a:r>
              <a:rPr lang="ja-JP" altLang="en-US" sz="1600" dirty="0" smtClean="0"/>
              <a:t>アクセス</a:t>
            </a:r>
            <a:r>
              <a:rPr lang="en-US" altLang="ja-JP" sz="1600" dirty="0" smtClean="0"/>
              <a:t>URL</a:t>
            </a:r>
            <a:endParaRPr lang="en-US" altLang="ja-JP" sz="1600" dirty="0"/>
          </a:p>
          <a:p>
            <a:r>
              <a:rPr lang="en-US" altLang="ja-JP" sz="1600" dirty="0" smtClean="0"/>
              <a:t>https://yess.rijyec.org/mp/rijyec/</a:t>
            </a:r>
            <a:endParaRPr kumimoji="1" lang="ja-JP" altLang="en-US" sz="1600" dirty="0" smtClean="0"/>
          </a:p>
        </p:txBody>
      </p:sp>
      <p:sp>
        <p:nvSpPr>
          <p:cNvPr id="21" name="テキスト ボックス 20"/>
          <p:cNvSpPr txBox="1"/>
          <p:nvPr/>
        </p:nvSpPr>
        <p:spPr bwMode="auto">
          <a:xfrm>
            <a:off x="533872" y="3960674"/>
            <a:ext cx="3654080" cy="492443"/>
          </a:xfrm>
          <a:prstGeom prst="rect">
            <a:avLst/>
          </a:prstGeom>
          <a:noFill/>
          <a:ln w="12700" cmpd="sng">
            <a:noFill/>
            <a:miter lim="800000"/>
            <a:headEnd/>
            <a:tailEnd/>
          </a:ln>
        </p:spPr>
        <p:txBody>
          <a:bodyPr wrap="square" rtlCol="0">
            <a:spAutoFit/>
          </a:bodyPr>
          <a:lstStyle/>
          <a:p>
            <a:r>
              <a:rPr kumimoji="1" lang="en-US" altLang="ja-JP" sz="1300" b="1" dirty="0" smtClean="0">
                <a:solidFill>
                  <a:srgbClr val="FF0000"/>
                </a:solidFill>
              </a:rPr>
              <a:t>※</a:t>
            </a:r>
            <a:r>
              <a:rPr kumimoji="1" lang="ja-JP" altLang="en-US" sz="1300" b="1" dirty="0" smtClean="0">
                <a:solidFill>
                  <a:srgbClr val="FF0000"/>
                </a:solidFill>
              </a:rPr>
              <a:t>パスワードは必ず変更してください</a:t>
            </a:r>
            <a:endParaRPr kumimoji="1" lang="en-US" altLang="ja-JP" sz="1300" b="1" dirty="0" smtClean="0">
              <a:solidFill>
                <a:srgbClr val="FF0000"/>
              </a:solidFill>
            </a:endParaRPr>
          </a:p>
          <a:p>
            <a:pPr marL="265113" indent="-265113"/>
            <a:r>
              <a:rPr lang="en-US" altLang="ja-JP" sz="1300" b="1" dirty="0" smtClean="0">
                <a:solidFill>
                  <a:srgbClr val="FF0000"/>
                </a:solidFill>
              </a:rPr>
              <a:t>※</a:t>
            </a:r>
            <a:r>
              <a:rPr lang="ja-JP" altLang="en-US" sz="1300" b="1" dirty="0" smtClean="0">
                <a:solidFill>
                  <a:srgbClr val="FF0000"/>
                </a:solidFill>
              </a:rPr>
              <a:t>情報</a:t>
            </a:r>
            <a:r>
              <a:rPr lang="ja-JP" altLang="en-US" sz="1300" b="1" dirty="0">
                <a:solidFill>
                  <a:srgbClr val="FF0000"/>
                </a:solidFill>
              </a:rPr>
              <a:t>漏</a:t>
            </a:r>
            <a:r>
              <a:rPr lang="ja-JP" altLang="en-US" sz="1300" b="1" dirty="0" smtClean="0">
                <a:solidFill>
                  <a:srgbClr val="FF0000"/>
                </a:solidFill>
              </a:rPr>
              <a:t>えいの無いように心がけてください。</a:t>
            </a:r>
            <a:endParaRPr kumimoji="1" lang="ja-JP" altLang="en-US" sz="1300" b="1" dirty="0" smtClean="0">
              <a:solidFill>
                <a:srgbClr val="FF0000"/>
              </a:solidFill>
            </a:endParaRPr>
          </a:p>
        </p:txBody>
      </p:sp>
      <p:sp>
        <p:nvSpPr>
          <p:cNvPr id="22" name="テキスト ボックス 21"/>
          <p:cNvSpPr txBox="1"/>
          <p:nvPr/>
        </p:nvSpPr>
        <p:spPr bwMode="auto">
          <a:xfrm>
            <a:off x="561766" y="4880773"/>
            <a:ext cx="3626186" cy="492443"/>
          </a:xfrm>
          <a:prstGeom prst="rect">
            <a:avLst/>
          </a:prstGeom>
          <a:noFill/>
          <a:ln w="12700" cmpd="sng">
            <a:noFill/>
            <a:miter lim="800000"/>
            <a:headEnd/>
            <a:tailEnd/>
          </a:ln>
        </p:spPr>
        <p:txBody>
          <a:bodyPr wrap="square" rtlCol="0">
            <a:spAutoFit/>
          </a:bodyPr>
          <a:lstStyle/>
          <a:p>
            <a:r>
              <a:rPr kumimoji="1" lang="ja-JP" altLang="en-US" sz="1300" dirty="0" smtClean="0"/>
              <a:t>ログインＩＤ、パスワードの変更方法は次ページ以降にあり</a:t>
            </a:r>
            <a:r>
              <a:rPr lang="ja-JP" altLang="en-US" sz="1300" dirty="0" smtClean="0"/>
              <a:t>ます。</a:t>
            </a:r>
            <a:endParaRPr kumimoji="1" lang="ja-JP" altLang="en-US" sz="1300" dirty="0" smtClean="0"/>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4</a:t>
            </a:fld>
            <a:endParaRPr lang="en-US" altLang="ja-JP" dirty="0"/>
          </a:p>
        </p:txBody>
      </p:sp>
    </p:spTree>
    <p:extLst>
      <p:ext uri="{BB962C8B-B14F-4D97-AF65-F5344CB8AC3E}">
        <p14:creationId xmlns:p14="http://schemas.microsoft.com/office/powerpoint/2010/main" val="159207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2129"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smtClean="0"/>
              <a:t>地区委員長が最初に行うこと①（地区委員長）</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851353890"/>
              </p:ext>
            </p:extLst>
          </p:nvPr>
        </p:nvGraphicFramePr>
        <p:xfrm>
          <a:off x="179512" y="2009594"/>
          <a:ext cx="4760119" cy="466095"/>
        </p:xfrm>
        <a:graphic>
          <a:graphicData uri="http://schemas.openxmlformats.org/presentationml/2006/ole">
            <mc:AlternateContent xmlns:mc="http://schemas.openxmlformats.org/markup-compatibility/2006">
              <mc:Choice xmlns:v="urn:schemas-microsoft-com:vml" Requires="v">
                <p:oleObj spid="_x0000_s42130"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09594"/>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rot="5400000">
            <a:off x="5691568" y="554266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auto">
          <a:xfrm>
            <a:off x="5003511" y="5955325"/>
            <a:ext cx="1296144" cy="292388"/>
          </a:xfrm>
          <a:prstGeom prst="rect">
            <a:avLst/>
          </a:prstGeom>
          <a:noFill/>
          <a:ln w="12700" cmpd="sng">
            <a:noFill/>
            <a:miter lim="800000"/>
            <a:headEnd/>
            <a:tailEnd/>
          </a:ln>
        </p:spPr>
        <p:txBody>
          <a:bodyPr wrap="square" rtlCol="0">
            <a:spAutoFit/>
          </a:bodyPr>
          <a:lstStyle/>
          <a:p>
            <a:r>
              <a:rPr kumimoji="1" lang="ja-JP" altLang="en-US" sz="1300" dirty="0" smtClean="0"/>
              <a:t>次ページへ</a:t>
            </a:r>
          </a:p>
        </p:txBody>
      </p:sp>
      <p:cxnSp>
        <p:nvCxnSpPr>
          <p:cNvPr id="19" name="直線矢印コネクタ 18"/>
          <p:cNvCxnSpPr/>
          <p:nvPr/>
        </p:nvCxnSpPr>
        <p:spPr>
          <a:xfrm flipV="1">
            <a:off x="2633067" y="4852876"/>
            <a:ext cx="944685" cy="26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オブジェクト 9"/>
          <p:cNvGraphicFramePr>
            <a:graphicFrameLocks noChangeAspect="1"/>
          </p:cNvGraphicFramePr>
          <p:nvPr>
            <p:extLst>
              <p:ext uri="{D42A27DB-BD31-4B8C-83A1-F6EECF244321}">
                <p14:modId xmlns:p14="http://schemas.microsoft.com/office/powerpoint/2010/main" val="1729514691"/>
              </p:ext>
            </p:extLst>
          </p:nvPr>
        </p:nvGraphicFramePr>
        <p:xfrm>
          <a:off x="4499992" y="2564904"/>
          <a:ext cx="3984625" cy="3814614"/>
        </p:xfrm>
        <a:graphic>
          <a:graphicData uri="http://schemas.openxmlformats.org/presentationml/2006/ole">
            <mc:AlternateContent xmlns:mc="http://schemas.openxmlformats.org/markup-compatibility/2006">
              <mc:Choice xmlns:v="urn:schemas-microsoft-com:vml" Requires="v">
                <p:oleObj spid="_x0000_s42131" name="Image" r:id="rId8" imgW="9523800" imgH="9117360" progId="Photoshop.Image.13">
                  <p:embed/>
                </p:oleObj>
              </mc:Choice>
              <mc:Fallback>
                <p:oleObj name="Image" r:id="rId8" imgW="9523800" imgH="9117360" progId="Photoshop.Image.13">
                  <p:embed/>
                  <p:pic>
                    <p:nvPicPr>
                      <p:cNvPr id="0" name=""/>
                      <p:cNvPicPr/>
                      <p:nvPr/>
                    </p:nvPicPr>
                    <p:blipFill>
                      <a:blip r:embed="rId9"/>
                      <a:stretch>
                        <a:fillRect/>
                      </a:stretch>
                    </p:blipFill>
                    <p:spPr>
                      <a:xfrm>
                        <a:off x="4499992" y="2564904"/>
                        <a:ext cx="3984625" cy="3814614"/>
                      </a:xfrm>
                      <a:prstGeom prst="rect">
                        <a:avLst/>
                      </a:prstGeom>
                      <a:ln>
                        <a:solidFill>
                          <a:schemeClr val="tx1"/>
                        </a:solidFill>
                      </a:ln>
                    </p:spPr>
                  </p:pic>
                </p:oleObj>
              </mc:Fallback>
            </mc:AlternateContent>
          </a:graphicData>
        </a:graphic>
      </p:graphicFrame>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委員長の情報を「編集」します。</a:t>
            </a:r>
            <a:endParaRPr kumimoji="1" lang="ja-JP" altLang="en-US" sz="1100" dirty="0" smtClean="0"/>
          </a:p>
        </p:txBody>
      </p:sp>
      <p:sp>
        <p:nvSpPr>
          <p:cNvPr id="25" name="テキスト ボックス 24"/>
          <p:cNvSpPr txBox="1"/>
          <p:nvPr/>
        </p:nvSpPr>
        <p:spPr bwMode="auto">
          <a:xfrm>
            <a:off x="323528" y="1562822"/>
            <a:ext cx="4197135"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委員長のパスワードを変更する。</a:t>
            </a:r>
          </a:p>
        </p:txBody>
      </p:sp>
      <p:sp>
        <p:nvSpPr>
          <p:cNvPr id="18" name="テキスト ボックス 17"/>
          <p:cNvSpPr txBox="1"/>
          <p:nvPr/>
        </p:nvSpPr>
        <p:spPr bwMode="auto">
          <a:xfrm>
            <a:off x="2364940" y="5701860"/>
            <a:ext cx="1665124"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smtClean="0">
                <a:solidFill>
                  <a:srgbClr val="FF0000"/>
                </a:solidFill>
              </a:rPr>
              <a:t>ログインＩＤとパスワードの変更はこちらに入力</a:t>
            </a:r>
            <a:endParaRPr kumimoji="1" lang="ja-JP" altLang="en-US" sz="1100" b="1" dirty="0" smtClean="0">
              <a:solidFill>
                <a:srgbClr val="FF0000"/>
              </a:solidFill>
            </a:endParaRPr>
          </a:p>
        </p:txBody>
      </p:sp>
      <p:cxnSp>
        <p:nvCxnSpPr>
          <p:cNvPr id="27" name="直線矢印コネクタ 26"/>
          <p:cNvCxnSpPr/>
          <p:nvPr/>
        </p:nvCxnSpPr>
        <p:spPr>
          <a:xfrm flipV="1">
            <a:off x="4229100" y="5687341"/>
            <a:ext cx="1059260" cy="179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spTree>
    <p:extLst>
      <p:ext uri="{BB962C8B-B14F-4D97-AF65-F5344CB8AC3E}">
        <p14:creationId xmlns:p14="http://schemas.microsoft.com/office/powerpoint/2010/main" val="4043239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3104"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smtClean="0"/>
              <a:t>地区委員長が最初に行うこと②（地区委員長）</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43105"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633067" y="4077072"/>
            <a:ext cx="930821" cy="10437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委員会の情報を「編集」します。</a:t>
            </a:r>
            <a:endParaRPr kumimoji="1" lang="ja-JP" altLang="en-US" sz="1100" dirty="0" smtClean="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委員会の情報を入力します。特にメールアドレスは重要です。</a:t>
            </a:r>
          </a:p>
        </p:txBody>
      </p:sp>
      <p:pic>
        <p:nvPicPr>
          <p:cNvPr id="11" name="図 10"/>
          <p:cNvPicPr>
            <a:picLocks noChangeAspect="1"/>
          </p:cNvPicPr>
          <p:nvPr/>
        </p:nvPicPr>
        <p:blipFill>
          <a:blip r:embed="rId8"/>
          <a:stretch>
            <a:fillRect/>
          </a:stretch>
        </p:blipFill>
        <p:spPr>
          <a:xfrm>
            <a:off x="4381988" y="2932693"/>
            <a:ext cx="3790411" cy="3290639"/>
          </a:xfrm>
          <a:prstGeom prst="rect">
            <a:avLst/>
          </a:prstGeom>
        </p:spPr>
      </p:pic>
      <p:cxnSp>
        <p:nvCxnSpPr>
          <p:cNvPr id="23" name="直線矢印コネクタ 22"/>
          <p:cNvCxnSpPr/>
          <p:nvPr/>
        </p:nvCxnSpPr>
        <p:spPr>
          <a:xfrm flipH="1">
            <a:off x="5593161" y="4077072"/>
            <a:ext cx="1202147" cy="673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5940153" y="5505063"/>
            <a:ext cx="705852" cy="466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6300193" y="4469486"/>
            <a:ext cx="452432" cy="702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6795308" y="3928933"/>
            <a:ext cx="1706238"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smtClean="0">
                <a:solidFill>
                  <a:srgbClr val="FF0000"/>
                </a:solidFill>
              </a:rPr>
              <a:t>変更しないでください</a:t>
            </a:r>
            <a:endParaRPr kumimoji="1" lang="ja-JP" altLang="en-US" sz="1100" b="1" dirty="0" smtClean="0">
              <a:solidFill>
                <a:srgbClr val="FF0000"/>
              </a:solidFill>
            </a:endParaRPr>
          </a:p>
        </p:txBody>
      </p:sp>
      <p:sp>
        <p:nvSpPr>
          <p:cNvPr id="20" name="テキスト ボックス 19"/>
          <p:cNvSpPr txBox="1"/>
          <p:nvPr/>
        </p:nvSpPr>
        <p:spPr bwMode="auto">
          <a:xfrm>
            <a:off x="6759114" y="5330780"/>
            <a:ext cx="1748921"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委員会のメールアドレスを入力してください。</a:t>
            </a:r>
            <a:endParaRPr kumimoji="1" lang="en-US" altLang="ja-JP" sz="1300" dirty="0" smtClean="0"/>
          </a:p>
          <a:p>
            <a:r>
              <a:rPr lang="ja-JP" altLang="en-US" sz="1300" dirty="0"/>
              <a:t>無</a:t>
            </a:r>
            <a:r>
              <a:rPr lang="ja-JP" altLang="en-US" sz="1300" dirty="0" smtClean="0"/>
              <a:t>い</a:t>
            </a:r>
            <a:r>
              <a:rPr lang="ja-JP" altLang="en-US" sz="1300" dirty="0"/>
              <a:t>場合</a:t>
            </a:r>
            <a:r>
              <a:rPr lang="ja-JP" altLang="en-US" sz="1300" dirty="0" smtClean="0"/>
              <a:t>は委員長のメールアドレス。</a:t>
            </a:r>
            <a:endParaRPr kumimoji="1" lang="ja-JP" altLang="en-US" sz="1300" dirty="0" smtClean="0"/>
          </a:p>
        </p:txBody>
      </p:sp>
      <p:sp>
        <p:nvSpPr>
          <p:cNvPr id="34" name="テキスト ボックス 33"/>
          <p:cNvSpPr txBox="1"/>
          <p:nvPr/>
        </p:nvSpPr>
        <p:spPr bwMode="auto">
          <a:xfrm>
            <a:off x="6752625" y="4371081"/>
            <a:ext cx="1748921"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smtClean="0"/>
              <a:t>委員会の住所や</a:t>
            </a:r>
            <a:r>
              <a:rPr kumimoji="1" lang="en-US" altLang="ja-JP" sz="1300" dirty="0" smtClean="0"/>
              <a:t>TEL</a:t>
            </a:r>
            <a:r>
              <a:rPr kumimoji="1" lang="ja-JP" altLang="en-US" sz="1300" dirty="0" err="1" smtClean="0"/>
              <a:t>などをを</a:t>
            </a:r>
            <a:r>
              <a:rPr kumimoji="1" lang="ja-JP" altLang="en-US" sz="1300" dirty="0" smtClean="0"/>
              <a:t>入力してください。</a:t>
            </a:r>
            <a:endParaRPr kumimoji="1" lang="en-US" altLang="ja-JP" sz="1300" dirty="0" smtClean="0"/>
          </a:p>
        </p:txBody>
      </p:sp>
      <p:sp>
        <p:nvSpPr>
          <p:cNvPr id="37" name="テキスト ボックス 36"/>
          <p:cNvSpPr txBox="1"/>
          <p:nvPr/>
        </p:nvSpPr>
        <p:spPr bwMode="auto">
          <a:xfrm>
            <a:off x="5076056" y="1901376"/>
            <a:ext cx="3600400" cy="892552"/>
          </a:xfrm>
          <a:prstGeom prst="rect">
            <a:avLst/>
          </a:prstGeom>
          <a:noFill/>
          <a:ln w="12700" cmpd="sng">
            <a:solidFill>
              <a:srgbClr val="FF0000"/>
            </a:solidFill>
            <a:miter lim="800000"/>
            <a:headEnd/>
            <a:tailEnd/>
          </a:ln>
        </p:spPr>
        <p:txBody>
          <a:bodyPr wrap="square" rtlCol="0">
            <a:spAutoFit/>
          </a:bodyPr>
          <a:lstStyle/>
          <a:p>
            <a:r>
              <a:rPr kumimoji="1" lang="ja-JP" altLang="en-US" sz="1300" dirty="0" smtClean="0"/>
              <a:t>委員会のメールアドレスは、バースデーメールやマンスリーレポートの催促メールなど様々な自動メール配信で使用されます。</a:t>
            </a:r>
            <a:endParaRPr kumimoji="1" lang="en-US" altLang="ja-JP" sz="1300" dirty="0" smtClean="0"/>
          </a:p>
          <a:p>
            <a:r>
              <a:rPr lang="ja-JP" altLang="en-US" sz="1300" dirty="0"/>
              <a:t>未入力</a:t>
            </a:r>
            <a:r>
              <a:rPr lang="ja-JP" altLang="en-US" sz="1300" dirty="0" smtClean="0"/>
              <a:t>の</a:t>
            </a:r>
            <a:r>
              <a:rPr lang="ja-JP" altLang="en-US" sz="1300" dirty="0"/>
              <a:t>場合</a:t>
            </a:r>
            <a:r>
              <a:rPr lang="ja-JP" altLang="en-US" sz="1300" dirty="0" smtClean="0"/>
              <a:t>は自動配信に不具合が生じます。</a:t>
            </a:r>
            <a:endParaRPr kumimoji="1" lang="ja-JP" altLang="en-US" sz="1300" dirty="0" smtClean="0"/>
          </a:p>
        </p:txBody>
      </p:sp>
      <p:sp>
        <p:nvSpPr>
          <p:cNvPr id="27" name="テキスト ボックス 26"/>
          <p:cNvSpPr txBox="1"/>
          <p:nvPr/>
        </p:nvSpPr>
        <p:spPr bwMode="auto">
          <a:xfrm>
            <a:off x="4499992" y="4103367"/>
            <a:ext cx="533226" cy="184666"/>
          </a:xfrm>
          <a:prstGeom prst="rect">
            <a:avLst/>
          </a:prstGeom>
          <a:solidFill>
            <a:srgbClr val="F9F9F9"/>
          </a:solidFill>
          <a:ln w="12700" cmpd="sng">
            <a:noFill/>
            <a:miter lim="800000"/>
            <a:headEnd/>
            <a:tailEnd/>
          </a:ln>
        </p:spPr>
        <p:txBody>
          <a:bodyPr wrap="square" rtlCol="0">
            <a:spAutoFit/>
          </a:bodyPr>
          <a:lstStyle/>
          <a:p>
            <a:r>
              <a:rPr lang="ja-JP" altLang="en-US" sz="600" b="1" dirty="0">
                <a:solidFill>
                  <a:srgbClr val="323232"/>
                </a:solidFill>
              </a:rPr>
              <a:t>委員会</a:t>
            </a:r>
            <a:r>
              <a:rPr lang="ja-JP" altLang="en-US" sz="600" b="1" dirty="0" smtClean="0">
                <a:solidFill>
                  <a:srgbClr val="323232"/>
                </a:solidFill>
              </a:rPr>
              <a:t>名</a:t>
            </a:r>
            <a:endParaRPr kumimoji="1" lang="en-US" altLang="ja-JP" sz="600" b="1" dirty="0" smtClean="0">
              <a:solidFill>
                <a:srgbClr val="323232"/>
              </a:solidFill>
            </a:endParaRPr>
          </a:p>
        </p:txBody>
      </p: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Tree>
    <p:extLst>
      <p:ext uri="{BB962C8B-B14F-4D97-AF65-F5344CB8AC3E}">
        <p14:creationId xmlns:p14="http://schemas.microsoft.com/office/powerpoint/2010/main" val="234431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44130"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en-US" altLang="ja-JP" sz="2800" dirty="0" smtClean="0"/>
              <a:t>YESS</a:t>
            </a:r>
            <a:r>
              <a:rPr lang="ja-JP" altLang="en-US" sz="2800" dirty="0" smtClean="0"/>
              <a:t>２を便利に使うため</a:t>
            </a:r>
            <a:r>
              <a:rPr lang="ja-JP" altLang="en-US" sz="2800" dirty="0"/>
              <a:t>に</a:t>
            </a:r>
            <a:r>
              <a:rPr lang="ja-JP" altLang="en-US" sz="2800" dirty="0" smtClean="0"/>
              <a:t>（地区委員長）</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44131"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「委員会管理」をクリック</a:t>
            </a:r>
            <a:endParaRPr kumimoji="1" lang="ja-JP" altLang="en-US" sz="1100" dirty="0" smtClean="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24" idx="3"/>
          </p:cNvCxnSpPr>
          <p:nvPr/>
        </p:nvCxnSpPr>
        <p:spPr>
          <a:xfrm>
            <a:off x="2903589" y="4080785"/>
            <a:ext cx="394850" cy="2955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278126" y="3865341"/>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「新規委員登録」をクリックします。</a:t>
            </a:r>
            <a:endParaRPr kumimoji="1" lang="ja-JP" altLang="en-US" sz="1100" dirty="0" smtClean="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smtClean="0"/>
              <a:t>※</a:t>
            </a:r>
            <a:r>
              <a:rPr kumimoji="1" lang="ja-JP" altLang="en-US" sz="1600" dirty="0" smtClean="0"/>
              <a:t>委員を登録しておくと</a:t>
            </a:r>
            <a:r>
              <a:rPr kumimoji="1" lang="en-US" altLang="ja-JP" sz="1600" dirty="0" smtClean="0"/>
              <a:t>YESS</a:t>
            </a:r>
            <a:r>
              <a:rPr kumimoji="1" lang="ja-JP" altLang="en-US" sz="1600" dirty="0" smtClean="0"/>
              <a:t>の情報共有が容易になります。</a:t>
            </a:r>
          </a:p>
        </p:txBody>
      </p:sp>
      <p:sp>
        <p:nvSpPr>
          <p:cNvPr id="37" name="テキスト ボックス 36"/>
          <p:cNvSpPr txBox="1"/>
          <p:nvPr/>
        </p:nvSpPr>
        <p:spPr bwMode="auto">
          <a:xfrm>
            <a:off x="5089469" y="1901376"/>
            <a:ext cx="3586985" cy="830997"/>
          </a:xfrm>
          <a:prstGeom prst="rect">
            <a:avLst/>
          </a:prstGeom>
          <a:noFill/>
          <a:ln w="12700" cmpd="sng">
            <a:solidFill>
              <a:srgbClr val="FF0000"/>
            </a:solidFill>
            <a:miter lim="800000"/>
            <a:headEnd/>
            <a:tailEnd/>
          </a:ln>
        </p:spPr>
        <p:txBody>
          <a:bodyPr wrap="square" rtlCol="0">
            <a:spAutoFit/>
          </a:bodyPr>
          <a:lstStyle/>
          <a:p>
            <a:r>
              <a:rPr kumimoji="1" lang="ja-JP" altLang="en-US" sz="1200" dirty="0" smtClean="0"/>
              <a:t>委員会メンバーを登録することで学生の</a:t>
            </a:r>
            <a:r>
              <a:rPr lang="ja-JP" altLang="en-US" sz="1200" dirty="0"/>
              <a:t>書類やホストファミリー、学校情報など</a:t>
            </a:r>
            <a:r>
              <a:rPr lang="ja-JP" altLang="en-US" sz="1200" dirty="0" smtClean="0"/>
              <a:t>を</a:t>
            </a:r>
            <a:r>
              <a:rPr kumimoji="1" lang="ja-JP" altLang="en-US" sz="1200" dirty="0" smtClean="0"/>
              <a:t>共有することができます</a:t>
            </a:r>
            <a:r>
              <a:rPr lang="ja-JP" altLang="en-US" sz="1200" dirty="0" smtClean="0"/>
              <a:t>。</a:t>
            </a:r>
            <a:endParaRPr lang="en-US" altLang="ja-JP" sz="1200" dirty="0" smtClean="0"/>
          </a:p>
          <a:p>
            <a:r>
              <a:rPr kumimoji="1" lang="ja-JP" altLang="en-US" sz="1200" dirty="0" smtClean="0"/>
              <a:t>災害などでも委員長が被災してもほかの委員でカバーできます。</a:t>
            </a:r>
          </a:p>
        </p:txBody>
      </p:sp>
      <p:pic>
        <p:nvPicPr>
          <p:cNvPr id="27" name="図 26"/>
          <p:cNvPicPr>
            <a:picLocks noChangeAspect="1"/>
          </p:cNvPicPr>
          <p:nvPr/>
        </p:nvPicPr>
        <p:blipFill>
          <a:blip r:embed="rId8"/>
          <a:stretch>
            <a:fillRect/>
          </a:stretch>
        </p:blipFill>
        <p:spPr>
          <a:xfrm>
            <a:off x="4396353" y="3351436"/>
            <a:ext cx="3463102" cy="3173908"/>
          </a:xfrm>
          <a:prstGeom prst="rect">
            <a:avLst/>
          </a:prstGeom>
        </p:spPr>
      </p:pic>
      <p:sp>
        <p:nvSpPr>
          <p:cNvPr id="30" name="テキスト ボックス 29"/>
          <p:cNvSpPr txBox="1"/>
          <p:nvPr/>
        </p:nvSpPr>
        <p:spPr bwMode="auto">
          <a:xfrm>
            <a:off x="6394833" y="5190821"/>
            <a:ext cx="2496680" cy="1107996"/>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ログイン</a:t>
            </a:r>
            <a:r>
              <a:rPr lang="en-US" altLang="ja-JP" sz="1100" dirty="0" smtClean="0"/>
              <a:t>ID</a:t>
            </a:r>
            <a:r>
              <a:rPr lang="ja-JP" altLang="en-US" sz="1100" dirty="0" smtClean="0"/>
              <a:t>とパスワードを入力します。</a:t>
            </a:r>
            <a:endParaRPr lang="en-US" altLang="ja-JP" sz="1100" dirty="0" smtClean="0"/>
          </a:p>
          <a:p>
            <a:r>
              <a:rPr kumimoji="1" lang="ja-JP" altLang="en-US" sz="1100" dirty="0"/>
              <a:t>基本的</a:t>
            </a:r>
            <a:r>
              <a:rPr kumimoji="1" lang="ja-JP" altLang="en-US" sz="1100" dirty="0" smtClean="0"/>
              <a:t>にはのちほど本人が変更をするのが基本ですので初期値は何でもよいと思います。</a:t>
            </a:r>
            <a:endParaRPr kumimoji="1" lang="en-US" altLang="ja-JP" sz="1100" dirty="0" smtClean="0"/>
          </a:p>
          <a:p>
            <a:r>
              <a:rPr lang="ja-JP" altLang="en-US" sz="1100" dirty="0" smtClean="0"/>
              <a:t>ログイン</a:t>
            </a:r>
            <a:r>
              <a:rPr lang="en-US" altLang="ja-JP" sz="1100" dirty="0" smtClean="0"/>
              <a:t>ID</a:t>
            </a:r>
            <a:r>
              <a:rPr lang="ja-JP" altLang="en-US" sz="1100" dirty="0" smtClean="0"/>
              <a:t>：メールアドレス</a:t>
            </a:r>
            <a:endParaRPr lang="en-US" altLang="ja-JP" sz="1100" dirty="0" smtClean="0"/>
          </a:p>
          <a:p>
            <a:r>
              <a:rPr kumimoji="1" lang="ja-JP" altLang="en-US" sz="1100" dirty="0" smtClean="0"/>
              <a:t>パスワード：携帯電話番号</a:t>
            </a:r>
          </a:p>
        </p:txBody>
      </p:sp>
      <p:cxnSp>
        <p:nvCxnSpPr>
          <p:cNvPr id="31" name="直線矢印コネクタ 30"/>
          <p:cNvCxnSpPr>
            <a:stCxn id="30" idx="1"/>
          </p:cNvCxnSpPr>
          <p:nvPr/>
        </p:nvCxnSpPr>
        <p:spPr>
          <a:xfrm flipH="1" flipV="1">
            <a:off x="5580112" y="5529636"/>
            <a:ext cx="814721" cy="2151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bwMode="auto">
          <a:xfrm>
            <a:off x="6394833" y="4282048"/>
            <a:ext cx="2496680" cy="769441"/>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メールアドレスは登録しておいたほうが後々便利に使えます。</a:t>
            </a:r>
            <a:endParaRPr lang="en-US" altLang="ja-JP" sz="1100" dirty="0"/>
          </a:p>
          <a:p>
            <a:r>
              <a:rPr lang="en-US" altLang="ja-JP" sz="1100" dirty="0" smtClean="0"/>
              <a:t>PC</a:t>
            </a:r>
            <a:r>
              <a:rPr lang="ja-JP" altLang="en-US" sz="1100" dirty="0" smtClean="0"/>
              <a:t>用連絡用ありますが、両方</a:t>
            </a:r>
            <a:r>
              <a:rPr lang="en-US" altLang="ja-JP" sz="1100" dirty="0" smtClean="0"/>
              <a:t>PC</a:t>
            </a:r>
            <a:r>
              <a:rPr lang="ja-JP" altLang="en-US" sz="1100" dirty="0" smtClean="0"/>
              <a:t>用でよいかと思います。</a:t>
            </a:r>
            <a:endParaRPr lang="en-US" altLang="ja-JP" sz="1100" dirty="0" smtClean="0"/>
          </a:p>
        </p:txBody>
      </p:sp>
      <p:cxnSp>
        <p:nvCxnSpPr>
          <p:cNvPr id="33" name="直線矢印コネクタ 32"/>
          <p:cNvCxnSpPr>
            <a:stCxn id="32" idx="1"/>
          </p:cNvCxnSpPr>
          <p:nvPr/>
        </p:nvCxnSpPr>
        <p:spPr>
          <a:xfrm flipH="1">
            <a:off x="5364088" y="4666769"/>
            <a:ext cx="1030745" cy="297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1467263" y="5733256"/>
            <a:ext cx="2633399"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権限は学生やクラブに対しては大きな差はありませんが、他の委員の編集権限などが委員長にはあります。</a:t>
            </a:r>
            <a:endParaRPr kumimoji="1" lang="en-US" altLang="ja-JP" sz="1100" dirty="0" smtClean="0"/>
          </a:p>
          <a:p>
            <a:r>
              <a:rPr lang="ja-JP" altLang="en-US" sz="1100" dirty="0" smtClean="0"/>
              <a:t>ですから、副委員長にも委員長の権限を</a:t>
            </a:r>
            <a:r>
              <a:rPr lang="ja-JP" altLang="en-US" sz="1100" dirty="0"/>
              <a:t>持</a:t>
            </a:r>
            <a:r>
              <a:rPr lang="ja-JP" altLang="en-US" sz="1100" dirty="0" smtClean="0"/>
              <a:t>たせることも可能です。</a:t>
            </a:r>
            <a:endParaRPr lang="en-US" altLang="ja-JP" sz="1100" dirty="0" smtClean="0"/>
          </a:p>
        </p:txBody>
      </p:sp>
      <p:cxnSp>
        <p:nvCxnSpPr>
          <p:cNvPr id="36" name="直線矢印コネクタ 35"/>
          <p:cNvCxnSpPr>
            <a:stCxn id="35" idx="3"/>
          </p:cNvCxnSpPr>
          <p:nvPr/>
        </p:nvCxnSpPr>
        <p:spPr>
          <a:xfrm flipV="1">
            <a:off x="4100662" y="5999329"/>
            <a:ext cx="838969" cy="2032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7</a:t>
            </a:fld>
            <a:endParaRPr lang="en-US" altLang="ja-JP" dirty="0"/>
          </a:p>
        </p:txBody>
      </p:sp>
    </p:spTree>
    <p:extLst>
      <p:ext uri="{BB962C8B-B14F-4D97-AF65-F5344CB8AC3E}">
        <p14:creationId xmlns:p14="http://schemas.microsoft.com/office/powerpoint/2010/main" val="1066463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応募申込方法を変更する（地区委員会）</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10" name="テキスト ボックス 9"/>
          <p:cNvSpPr txBox="1"/>
          <p:nvPr/>
        </p:nvSpPr>
        <p:spPr bwMode="auto">
          <a:xfrm>
            <a:off x="477778" y="4365104"/>
            <a:ext cx="7931224" cy="1508105"/>
          </a:xfrm>
          <a:prstGeom prst="rect">
            <a:avLst/>
          </a:prstGeom>
          <a:noFill/>
          <a:ln w="12700" cmpd="sng">
            <a:solidFill>
              <a:schemeClr val="tx1"/>
            </a:solidFill>
            <a:miter lim="800000"/>
            <a:headEnd/>
            <a:tailEnd/>
          </a:ln>
        </p:spPr>
        <p:txBody>
          <a:bodyPr wrap="square" rtlCol="0">
            <a:spAutoFit/>
          </a:bodyPr>
          <a:lstStyle/>
          <a:p>
            <a:r>
              <a:rPr lang="ja-JP" altLang="en-US" sz="3600" b="1" dirty="0" smtClean="0">
                <a:latin typeface="+mn-ea"/>
                <a:ea typeface="+mn-ea"/>
              </a:rPr>
              <a:t>例）</a:t>
            </a:r>
            <a:endParaRPr lang="en-US" altLang="ja-JP" sz="3600" b="1" dirty="0" smtClean="0">
              <a:latin typeface="+mn-ea"/>
              <a:ea typeface="+mn-ea"/>
            </a:endParaRPr>
          </a:p>
          <a:p>
            <a:r>
              <a:rPr lang="en-US" altLang="ja-JP" sz="1400" b="1" dirty="0" smtClean="0"/>
              <a:t>	</a:t>
            </a:r>
            <a:r>
              <a:rPr lang="ja-JP" altLang="ja-JP" sz="1400" b="1" dirty="0" smtClean="0"/>
              <a:t>受付期間と申し込み方法等</a:t>
            </a:r>
            <a:endParaRPr lang="en-US" altLang="ja-JP" sz="1400" b="1" dirty="0" smtClean="0"/>
          </a:p>
          <a:p>
            <a:r>
              <a:rPr lang="en-US" altLang="ja-JP" sz="1400" dirty="0" smtClean="0"/>
              <a:t>	</a:t>
            </a:r>
            <a:r>
              <a:rPr lang="ja-JP" altLang="ja-JP" sz="1400" dirty="0" smtClean="0"/>
              <a:t>留学の希望について両親、通学高校の校長の了解を得た上で、青少年交換委員会へ</a:t>
            </a:r>
            <a:endParaRPr lang="en-US" altLang="ja-JP" sz="1400" dirty="0" smtClean="0"/>
          </a:p>
          <a:p>
            <a:r>
              <a:rPr lang="en-US" altLang="ja-JP" sz="1400" dirty="0" smtClean="0"/>
              <a:t>	</a:t>
            </a:r>
            <a:r>
              <a:rPr lang="ja-JP" altLang="ja-JP" sz="1400" dirty="0" smtClean="0"/>
              <a:t>申込用</a:t>
            </a:r>
            <a:r>
              <a:rPr lang="en-US" altLang="ja-JP" sz="1400" dirty="0" smtClean="0"/>
              <a:t>WEB</a:t>
            </a:r>
            <a:r>
              <a:rPr lang="ja-JP" altLang="ja-JP" sz="1400" dirty="0" smtClean="0"/>
              <a:t>フォームにて申し込みをする。　申込期日は２０１７年１０月３１日です。</a:t>
            </a:r>
          </a:p>
          <a:p>
            <a:pPr lvl="3"/>
            <a:r>
              <a:rPr lang="ja-JP" altLang="ja-JP" sz="1400" dirty="0" smtClean="0"/>
              <a:t>【</a:t>
            </a:r>
            <a:r>
              <a:rPr lang="en-US" altLang="ja-JP" sz="1400" dirty="0" smtClean="0"/>
              <a:t>Web</a:t>
            </a:r>
            <a:r>
              <a:rPr lang="ja-JP" altLang="ja-JP" sz="1400" dirty="0" smtClean="0"/>
              <a:t>フォーム：　</a:t>
            </a:r>
            <a:r>
              <a:rPr lang="en-US" altLang="ja-JP" sz="1400" dirty="0" smtClean="0"/>
              <a:t>https://rijyec.org/excs/index.php?d=2909</a:t>
            </a:r>
            <a:r>
              <a:rPr lang="ja-JP" altLang="ja-JP" sz="1400" dirty="0" smtClean="0"/>
              <a:t>】</a:t>
            </a:r>
            <a:endParaRPr lang="ja-JP" altLang="ja-JP" sz="1400" dirty="0"/>
          </a:p>
        </p:txBody>
      </p:sp>
      <p:sp>
        <p:nvSpPr>
          <p:cNvPr id="11" name="テキスト ボックス 10"/>
          <p:cNvSpPr txBox="1"/>
          <p:nvPr/>
        </p:nvSpPr>
        <p:spPr bwMode="auto">
          <a:xfrm>
            <a:off x="457200" y="1633198"/>
            <a:ext cx="8291264" cy="2246769"/>
          </a:xfrm>
          <a:prstGeom prst="rect">
            <a:avLst/>
          </a:prstGeom>
          <a:noFill/>
          <a:ln w="12700" cmpd="sng">
            <a:noFill/>
            <a:miter lim="800000"/>
            <a:headEnd/>
            <a:tailEnd/>
          </a:ln>
        </p:spPr>
        <p:txBody>
          <a:bodyPr wrap="square" rtlCol="0">
            <a:spAutoFit/>
          </a:bodyPr>
          <a:lstStyle/>
          <a:p>
            <a:r>
              <a:rPr lang="ja-JP" altLang="en-US" sz="1400" dirty="0" smtClean="0"/>
              <a:t>派遣学生の応募方法を</a:t>
            </a:r>
            <a:r>
              <a:rPr lang="en-US" altLang="ja-JP" sz="1400" dirty="0" smtClean="0"/>
              <a:t>Web</a:t>
            </a:r>
            <a:r>
              <a:rPr lang="ja-JP" altLang="en-US" sz="1400" dirty="0" smtClean="0"/>
              <a:t>フォームによる登録に変更していただきたい。</a:t>
            </a:r>
            <a:endParaRPr lang="en-US" altLang="ja-JP" sz="1400" dirty="0" smtClean="0"/>
          </a:p>
          <a:p>
            <a:r>
              <a:rPr lang="ja-JP" altLang="en-US" sz="1400" dirty="0"/>
              <a:t>　</a:t>
            </a:r>
            <a:r>
              <a:rPr lang="ja-JP" altLang="en-US" sz="1400" dirty="0" smtClean="0"/>
              <a:t>　変更方法</a:t>
            </a:r>
            <a:endParaRPr lang="en-US" altLang="ja-JP" sz="1400" dirty="0" smtClean="0"/>
          </a:p>
          <a:p>
            <a:r>
              <a:rPr lang="en-US" altLang="ja-JP" sz="1400" dirty="0"/>
              <a:t>	</a:t>
            </a:r>
            <a:r>
              <a:rPr lang="ja-JP" altLang="en-US" sz="1400" dirty="0" smtClean="0"/>
              <a:t>募集要項に申し込みは</a:t>
            </a:r>
            <a:r>
              <a:rPr lang="en-US" altLang="ja-JP" sz="1400" dirty="0" smtClean="0"/>
              <a:t>Web</a:t>
            </a:r>
            <a:r>
              <a:rPr lang="ja-JP" altLang="en-US" sz="1400" dirty="0" smtClean="0"/>
              <a:t>フォームから申し込みをすると変更する。（応募要項、ポスターなど）</a:t>
            </a:r>
            <a:endParaRPr lang="en-US" altLang="ja-JP" sz="1400" dirty="0" smtClean="0"/>
          </a:p>
          <a:p>
            <a:r>
              <a:rPr lang="en-US" altLang="ja-JP" sz="1400" dirty="0" smtClean="0"/>
              <a:t>	</a:t>
            </a:r>
            <a:r>
              <a:rPr lang="ja-JP" altLang="en-US" sz="1400" dirty="0" smtClean="0"/>
              <a:t>このことにより</a:t>
            </a:r>
            <a:r>
              <a:rPr lang="en-US" altLang="ja-JP" sz="1400" dirty="0" smtClean="0"/>
              <a:t>YESSver2</a:t>
            </a:r>
            <a:r>
              <a:rPr lang="ja-JP" altLang="en-US" sz="1400" dirty="0" smtClean="0"/>
              <a:t>では学生のデータを</a:t>
            </a:r>
            <a:r>
              <a:rPr lang="ja-JP" altLang="en-US" sz="1400" b="1" u="sng" dirty="0" smtClean="0">
                <a:solidFill>
                  <a:srgbClr val="FF0000"/>
                </a:solidFill>
              </a:rPr>
              <a:t>自動取り込み</a:t>
            </a:r>
            <a:r>
              <a:rPr lang="ja-JP" altLang="en-US" sz="1400" dirty="0" smtClean="0"/>
              <a:t>することができます。</a:t>
            </a:r>
            <a:endParaRPr lang="en-US" altLang="ja-JP" sz="1400" dirty="0" smtClean="0"/>
          </a:p>
          <a:p>
            <a:r>
              <a:rPr lang="en-US" altLang="ja-JP" sz="1400" dirty="0"/>
              <a:t>	</a:t>
            </a:r>
            <a:r>
              <a:rPr lang="ja-JP" altLang="en-US" sz="1400" dirty="0" smtClean="0"/>
              <a:t>もし、紙での申し込みがあった場合は下記</a:t>
            </a:r>
            <a:r>
              <a:rPr lang="en-US" altLang="ja-JP" sz="1400" dirty="0" smtClean="0"/>
              <a:t>URL</a:t>
            </a:r>
            <a:r>
              <a:rPr lang="ja-JP" altLang="en-US" sz="1400" dirty="0" smtClean="0"/>
              <a:t>を学生に送って入力をしてもらってください。</a:t>
            </a:r>
            <a:endParaRPr lang="en-US" altLang="ja-JP" sz="1400" dirty="0" smtClean="0"/>
          </a:p>
          <a:p>
            <a:r>
              <a:rPr lang="en-US" altLang="ja-JP" sz="1400" dirty="0"/>
              <a:t>	</a:t>
            </a:r>
            <a:r>
              <a:rPr lang="ja-JP" altLang="en-US" sz="1400" dirty="0" smtClean="0"/>
              <a:t>各地区の</a:t>
            </a:r>
            <a:r>
              <a:rPr lang="en-US" altLang="ja-JP" sz="1400" dirty="0" smtClean="0"/>
              <a:t>Web</a:t>
            </a:r>
            <a:r>
              <a:rPr lang="ja-JP" altLang="en-US" sz="1400" dirty="0" smtClean="0"/>
              <a:t>フォームは以下のようになります。</a:t>
            </a:r>
            <a:endParaRPr lang="en-US" altLang="ja-JP" sz="1400" dirty="0" smtClean="0"/>
          </a:p>
          <a:p>
            <a:endParaRPr kumimoji="1" lang="en-US" altLang="ja-JP" sz="1400" dirty="0"/>
          </a:p>
          <a:p>
            <a:r>
              <a:rPr lang="en-US" altLang="ja-JP" sz="1400" b="1" dirty="0" smtClean="0">
                <a:solidFill>
                  <a:srgbClr val="FF0000"/>
                </a:solidFill>
              </a:rPr>
              <a:t>	</a:t>
            </a:r>
            <a:r>
              <a:rPr lang="en-US" altLang="ja-JP" sz="1400" dirty="0"/>
              <a:t>https://rijyec.org/excs/index.php?d</a:t>
            </a:r>
            <a:r>
              <a:rPr lang="en-US" altLang="ja-JP" sz="1400" dirty="0" smtClean="0"/>
              <a:t>=</a:t>
            </a:r>
            <a:r>
              <a:rPr lang="ja-JP" altLang="en-US" sz="1400" dirty="0" smtClean="0">
                <a:solidFill>
                  <a:srgbClr val="FF0000"/>
                </a:solidFill>
              </a:rPr>
              <a:t>地区番号</a:t>
            </a:r>
            <a:endParaRPr lang="en-US" altLang="ja-JP" sz="1400" b="1" dirty="0" smtClean="0">
              <a:solidFill>
                <a:srgbClr val="FF0000"/>
              </a:solidFill>
            </a:endParaRPr>
          </a:p>
          <a:p>
            <a:endParaRPr lang="en-US" altLang="ja-JP" sz="1400" b="1" dirty="0">
              <a:solidFill>
                <a:srgbClr val="FF0000"/>
              </a:solidFill>
            </a:endParaRPr>
          </a:p>
          <a:p>
            <a:r>
              <a:rPr kumimoji="1" lang="en-US" altLang="ja-JP" sz="1400" dirty="0" smtClean="0">
                <a:solidFill>
                  <a:srgbClr val="FF0000"/>
                </a:solidFill>
              </a:rPr>
              <a:t>※</a:t>
            </a:r>
            <a:r>
              <a:rPr kumimoji="1" lang="ja-JP" altLang="en-US" sz="1400" b="1" u="sng" dirty="0" smtClean="0">
                <a:solidFill>
                  <a:srgbClr val="FF0000"/>
                </a:solidFill>
              </a:rPr>
              <a:t>地区番号</a:t>
            </a:r>
            <a:r>
              <a:rPr kumimoji="1" lang="ja-JP" altLang="en-US" sz="1400" dirty="0" smtClean="0">
                <a:solidFill>
                  <a:srgbClr val="FF0000"/>
                </a:solidFill>
              </a:rPr>
              <a:t>をいれた</a:t>
            </a:r>
            <a:r>
              <a:rPr kumimoji="1" lang="en-US" altLang="ja-JP" sz="1400" dirty="0" smtClean="0">
                <a:solidFill>
                  <a:srgbClr val="FF0000"/>
                </a:solidFill>
              </a:rPr>
              <a:t>URL</a:t>
            </a:r>
            <a:r>
              <a:rPr kumimoji="1" lang="ja-JP" altLang="en-US" sz="1400" dirty="0" smtClean="0">
                <a:solidFill>
                  <a:srgbClr val="FF0000"/>
                </a:solidFill>
              </a:rPr>
              <a:t>を学生にお渡しください。</a:t>
            </a:r>
            <a:endParaRPr kumimoji="1" lang="en-US" altLang="ja-JP" sz="1400" dirty="0" smtClean="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8</a:t>
            </a:fld>
            <a:endParaRPr lang="en-US" altLang="ja-JP" dirty="0"/>
          </a:p>
        </p:txBody>
      </p:sp>
    </p:spTree>
    <p:extLst>
      <p:ext uri="{BB962C8B-B14F-4D97-AF65-F5344CB8AC3E}">
        <p14:creationId xmlns:p14="http://schemas.microsoft.com/office/powerpoint/2010/main" val="394668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241954377"/>
              </p:ext>
            </p:extLst>
          </p:nvPr>
        </p:nvGraphicFramePr>
        <p:xfrm>
          <a:off x="1263032" y="1911971"/>
          <a:ext cx="6096000" cy="3549650"/>
        </p:xfrm>
        <a:graphic>
          <a:graphicData uri="http://schemas.openxmlformats.org/presentationml/2006/ole">
            <mc:AlternateContent xmlns:mc="http://schemas.openxmlformats.org/markup-compatibility/2006">
              <mc:Choice xmlns:v="urn:schemas-microsoft-com:vml" Requires="v">
                <p:oleObj spid="_x0000_s26709" name="Image" r:id="rId4" imgW="16202880" imgH="9434880" progId="Photoshop.Image.13">
                  <p:embed/>
                </p:oleObj>
              </mc:Choice>
              <mc:Fallback>
                <p:oleObj name="Image" r:id="rId4" imgW="16202880" imgH="9434880" progId="Photoshop.Image.13">
                  <p:embed/>
                  <p:pic>
                    <p:nvPicPr>
                      <p:cNvPr id="0" name=""/>
                      <p:cNvPicPr/>
                      <p:nvPr/>
                    </p:nvPicPr>
                    <p:blipFill>
                      <a:blip r:embed="rId5"/>
                      <a:stretch>
                        <a:fillRect/>
                      </a:stretch>
                    </p:blipFill>
                    <p:spPr>
                      <a:xfrm>
                        <a:off x="1263032" y="1911971"/>
                        <a:ext cx="6096000" cy="3549650"/>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sz="3200" dirty="0" smtClean="0"/>
              <a:t>学生リストの画面の説明</a:t>
            </a:r>
            <a:endParaRPr kumimoji="1" lang="ja-JP" altLang="en-US" sz="3200" dirty="0"/>
          </a:p>
        </p:txBody>
      </p:sp>
      <p:cxnSp>
        <p:nvCxnSpPr>
          <p:cNvPr id="4" name="直線コネクタ 3"/>
          <p:cNvCxnSpPr/>
          <p:nvPr/>
        </p:nvCxnSpPr>
        <p:spPr>
          <a:xfrm>
            <a:off x="68000" y="1417638"/>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a:off x="1137278" y="3788988"/>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210811" y="3508468"/>
            <a:ext cx="936104" cy="261610"/>
          </a:xfrm>
          <a:prstGeom prst="rect">
            <a:avLst/>
          </a:prstGeom>
          <a:noFill/>
          <a:ln w="12700" cmpd="sng">
            <a:solidFill>
              <a:schemeClr val="tx1"/>
            </a:solidFill>
            <a:miter lim="800000"/>
            <a:headEnd/>
            <a:tailEnd/>
          </a:ln>
        </p:spPr>
        <p:txBody>
          <a:bodyPr wrap="square" rtlCol="0">
            <a:spAutoFit/>
          </a:bodyPr>
          <a:lstStyle/>
          <a:p>
            <a:r>
              <a:rPr kumimoji="1" lang="ja-JP" altLang="en-US" sz="1100" dirty="0" smtClean="0"/>
              <a:t>長期、短期</a:t>
            </a:r>
          </a:p>
        </p:txBody>
      </p:sp>
      <p:cxnSp>
        <p:nvCxnSpPr>
          <p:cNvPr id="13" name="直線矢印コネクタ 12"/>
          <p:cNvCxnSpPr/>
          <p:nvPr/>
        </p:nvCxnSpPr>
        <p:spPr>
          <a:xfrm flipV="1">
            <a:off x="1547664" y="4404989"/>
            <a:ext cx="216024" cy="3602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bwMode="auto">
          <a:xfrm>
            <a:off x="210811" y="4774901"/>
            <a:ext cx="1721392"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学生名をクリックすると詳細情報へ遷移します。</a:t>
            </a:r>
          </a:p>
        </p:txBody>
      </p:sp>
      <p:cxnSp>
        <p:nvCxnSpPr>
          <p:cNvPr id="17" name="直線矢印コネクタ 16"/>
          <p:cNvCxnSpPr/>
          <p:nvPr/>
        </p:nvCxnSpPr>
        <p:spPr>
          <a:xfrm flipV="1">
            <a:off x="3347864" y="5043084"/>
            <a:ext cx="144016" cy="3458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bwMode="auto">
          <a:xfrm>
            <a:off x="2028148" y="5439832"/>
            <a:ext cx="1800200"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en-US" altLang="ja-JP" sz="1100" dirty="0" smtClean="0"/>
              <a:t>R</a:t>
            </a:r>
            <a:r>
              <a:rPr lang="en-US" altLang="ja-JP" sz="1100" dirty="0"/>
              <a:t>C</a:t>
            </a:r>
            <a:r>
              <a:rPr kumimoji="1" lang="ja-JP" altLang="en-US" sz="1100" dirty="0" smtClean="0"/>
              <a:t>名をクリックすると</a:t>
            </a:r>
            <a:r>
              <a:rPr kumimoji="1" lang="en-US" altLang="ja-JP" sz="1100" dirty="0" smtClean="0"/>
              <a:t>RC</a:t>
            </a:r>
            <a:r>
              <a:rPr kumimoji="1" lang="ja-JP" altLang="en-US" sz="1100" dirty="0" smtClean="0"/>
              <a:t>の詳細情報へ遷移します。</a:t>
            </a:r>
          </a:p>
        </p:txBody>
      </p:sp>
      <p:cxnSp>
        <p:nvCxnSpPr>
          <p:cNvPr id="21" name="直線矢印コネクタ 20"/>
          <p:cNvCxnSpPr/>
          <p:nvPr/>
        </p:nvCxnSpPr>
        <p:spPr>
          <a:xfrm flipH="1">
            <a:off x="4659441" y="2605723"/>
            <a:ext cx="128584" cy="512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4715987" y="1604157"/>
            <a:ext cx="1800200"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「交換年度」は非常に大事ですのでご確認ください。</a:t>
            </a:r>
            <a:endParaRPr lang="en-US" altLang="ja-JP" sz="1100" dirty="0" smtClean="0"/>
          </a:p>
          <a:p>
            <a:r>
              <a:rPr kumimoji="1" lang="ja-JP" altLang="en-US" sz="1100" dirty="0" smtClean="0"/>
              <a:t>「渡航日」は渡航する日がわかった時点ですみやかに入力します。</a:t>
            </a:r>
          </a:p>
        </p:txBody>
      </p:sp>
      <p:cxnSp>
        <p:nvCxnSpPr>
          <p:cNvPr id="23" name="直線矢印コネクタ 22"/>
          <p:cNvCxnSpPr/>
          <p:nvPr/>
        </p:nvCxnSpPr>
        <p:spPr>
          <a:xfrm flipH="1">
            <a:off x="5364089" y="2374907"/>
            <a:ext cx="2054407" cy="7437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7501252" y="2073516"/>
            <a:ext cx="1531236"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smtClean="0"/>
              <a:t>「帰国予定日」は帰国が近くなったら目安として入力します</a:t>
            </a:r>
            <a:endParaRPr kumimoji="1" lang="en-US" altLang="ja-JP" sz="1100" dirty="0"/>
          </a:p>
          <a:p>
            <a:r>
              <a:rPr kumimoji="1" lang="ja-JP" altLang="en-US" sz="1100" dirty="0" smtClean="0"/>
              <a:t>「帰国日」は帰国する日前後に入力します。</a:t>
            </a:r>
          </a:p>
        </p:txBody>
      </p:sp>
      <p:sp>
        <p:nvSpPr>
          <p:cNvPr id="27" name="テキスト ボックス 26"/>
          <p:cNvSpPr txBox="1"/>
          <p:nvPr/>
        </p:nvSpPr>
        <p:spPr bwMode="auto">
          <a:xfrm>
            <a:off x="539552" y="6093296"/>
            <a:ext cx="8334672" cy="430887"/>
          </a:xfrm>
          <a:prstGeom prst="rect">
            <a:avLst/>
          </a:prstGeom>
          <a:solidFill>
            <a:schemeClr val="bg1">
              <a:alpha val="75000"/>
            </a:schemeClr>
          </a:solidFill>
          <a:ln w="12700" cmpd="sng">
            <a:noFill/>
            <a:miter lim="800000"/>
            <a:headEnd/>
            <a:tailEnd/>
          </a:ln>
        </p:spPr>
        <p:txBody>
          <a:bodyPr wrap="square" rtlCol="0">
            <a:spAutoFit/>
          </a:bodyPr>
          <a:lstStyle/>
          <a:p>
            <a:r>
              <a:rPr lang="en-US" altLang="ja-JP" sz="1100" dirty="0" smtClean="0"/>
              <a:t>APF/</a:t>
            </a:r>
            <a:r>
              <a:rPr lang="ja-JP" altLang="en-US" sz="1100" dirty="0" smtClean="0"/>
              <a:t>アプリケーションフォーム　</a:t>
            </a:r>
            <a:r>
              <a:rPr lang="en-US" altLang="ja-JP" sz="1100" dirty="0" smtClean="0"/>
              <a:t>GF/</a:t>
            </a:r>
            <a:r>
              <a:rPr lang="ja-JP" altLang="en-US" sz="1100" dirty="0" smtClean="0"/>
              <a:t>ギャランティーフォーム　</a:t>
            </a:r>
            <a:r>
              <a:rPr lang="en-US" altLang="ja-JP" sz="1100" dirty="0" smtClean="0"/>
              <a:t>CC</a:t>
            </a:r>
            <a:r>
              <a:rPr lang="ja-JP" altLang="en-US" sz="1100" dirty="0" smtClean="0"/>
              <a:t>届</a:t>
            </a:r>
            <a:r>
              <a:rPr lang="en-US" altLang="ja-JP" sz="1100" dirty="0" smtClean="0"/>
              <a:t>/</a:t>
            </a:r>
            <a:r>
              <a:rPr lang="ja-JP" altLang="en-US" sz="1100" dirty="0" smtClean="0"/>
              <a:t>クラブカウンセラー届 </a:t>
            </a:r>
            <a:r>
              <a:rPr lang="en-US" altLang="ja-JP" sz="1100" dirty="0" smtClean="0"/>
              <a:t>RIP/RIJYEC</a:t>
            </a:r>
            <a:r>
              <a:rPr lang="ja-JP" altLang="en-US" sz="1100" dirty="0"/>
              <a:t>保険プラン </a:t>
            </a:r>
            <a:endParaRPr lang="en-US" altLang="ja-JP" sz="1100" dirty="0" smtClean="0"/>
          </a:p>
          <a:p>
            <a:r>
              <a:rPr lang="en-US" altLang="ja-JP" sz="1100" dirty="0" smtClean="0"/>
              <a:t>HG/</a:t>
            </a:r>
            <a:r>
              <a:rPr lang="ja-JP" altLang="en-US" sz="1100" dirty="0" smtClean="0"/>
              <a:t>交換</a:t>
            </a:r>
            <a:r>
              <a:rPr lang="ja-JP" altLang="en-US" sz="1100" dirty="0"/>
              <a:t>学生身許</a:t>
            </a:r>
            <a:r>
              <a:rPr lang="ja-JP" altLang="en-US" sz="1100" dirty="0" smtClean="0"/>
              <a:t>引受書　</a:t>
            </a:r>
            <a:r>
              <a:rPr lang="en-US" altLang="ja-JP" sz="1100" dirty="0" smtClean="0"/>
              <a:t>HF/</a:t>
            </a:r>
            <a:r>
              <a:rPr lang="ja-JP" altLang="en-US" sz="1100" dirty="0" smtClean="0"/>
              <a:t>ホストファミリー </a:t>
            </a:r>
            <a:r>
              <a:rPr lang="ja-JP" altLang="en-US" sz="1100" dirty="0"/>
              <a:t>ボ</a:t>
            </a:r>
            <a:r>
              <a:rPr lang="ja-JP" altLang="en-US" sz="1100" dirty="0" smtClean="0"/>
              <a:t>誓</a:t>
            </a:r>
            <a:r>
              <a:rPr lang="en-US" altLang="ja-JP" sz="1100" dirty="0" smtClean="0"/>
              <a:t>/</a:t>
            </a:r>
            <a:r>
              <a:rPr lang="ja-JP" altLang="en-US" sz="1100" dirty="0" smtClean="0"/>
              <a:t>ボランティア誓約書　</a:t>
            </a:r>
            <a:r>
              <a:rPr lang="en-US" altLang="ja-JP" sz="1100" dirty="0" smtClean="0"/>
              <a:t>CC</a:t>
            </a:r>
            <a:r>
              <a:rPr lang="ja-JP" altLang="en-US" sz="1100" dirty="0" smtClean="0"/>
              <a:t>報</a:t>
            </a:r>
            <a:r>
              <a:rPr lang="en-US" altLang="ja-JP" sz="1100" dirty="0" smtClean="0"/>
              <a:t>/</a:t>
            </a:r>
            <a:r>
              <a:rPr lang="ja-JP" altLang="en-US" sz="1100" dirty="0" smtClean="0"/>
              <a:t>クラブカウンセラー報告　</a:t>
            </a:r>
            <a:r>
              <a:rPr lang="en-US" altLang="ja-JP" sz="1100" dirty="0" smtClean="0"/>
              <a:t>S</a:t>
            </a:r>
            <a:r>
              <a:rPr lang="ja-JP" altLang="en-US" sz="1100" dirty="0" smtClean="0"/>
              <a:t>報</a:t>
            </a:r>
            <a:r>
              <a:rPr lang="en-US" altLang="ja-JP" sz="1100" dirty="0" smtClean="0"/>
              <a:t>/</a:t>
            </a:r>
            <a:r>
              <a:rPr lang="ja-JP" altLang="en-US" sz="1100" dirty="0" smtClean="0"/>
              <a:t>マンスリーレポート </a:t>
            </a:r>
            <a:endParaRPr lang="ja-JP" altLang="en-US" sz="1100" dirty="0"/>
          </a:p>
        </p:txBody>
      </p:sp>
      <p:sp>
        <p:nvSpPr>
          <p:cNvPr id="28" name="テキスト ボックス 27"/>
          <p:cNvSpPr txBox="1"/>
          <p:nvPr/>
        </p:nvSpPr>
        <p:spPr bwMode="auto">
          <a:xfrm>
            <a:off x="7506448" y="1526982"/>
            <a:ext cx="1530048"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a:t>
            </a:r>
            <a:r>
              <a:rPr lang="ja-JP" altLang="en-US" sz="1100" dirty="0" smtClean="0"/>
              <a:t>の追加や削除ができます。</a:t>
            </a:r>
            <a:endParaRPr kumimoji="1" lang="ja-JP" altLang="en-US" sz="1100" dirty="0" smtClean="0"/>
          </a:p>
        </p:txBody>
      </p:sp>
      <p:cxnSp>
        <p:nvCxnSpPr>
          <p:cNvPr id="29" name="直線矢印コネクタ 28"/>
          <p:cNvCxnSpPr>
            <a:stCxn id="28" idx="1"/>
          </p:cNvCxnSpPr>
          <p:nvPr/>
        </p:nvCxnSpPr>
        <p:spPr>
          <a:xfrm flipH="1">
            <a:off x="7216716" y="1742426"/>
            <a:ext cx="289732" cy="216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1333472" y="2967089"/>
            <a:ext cx="936104" cy="135107"/>
          </a:xfrm>
          <a:prstGeom prst="rect">
            <a:avLst/>
          </a:prstGeom>
          <a:solidFill>
            <a:srgbClr val="D40808"/>
          </a:solidFill>
          <a:ln w="12700" cmpd="sng">
            <a:noFill/>
            <a:miter lim="800000"/>
            <a:headEnd/>
            <a:tailEnd/>
          </a:ln>
        </p:spPr>
        <p:txBody>
          <a:bodyPr wrap="square" lIns="36000" tIns="28800" rIns="36000" bIns="28800" rtlCol="0">
            <a:spAutoFit/>
          </a:bodyPr>
          <a:lstStyle/>
          <a:p>
            <a:r>
              <a:rPr kumimoji="1" lang="ja-JP" altLang="en-US" sz="500" dirty="0" smtClean="0">
                <a:solidFill>
                  <a:schemeClr val="bg1"/>
                </a:solidFill>
              </a:rPr>
              <a:t>交換学生申込（登録）</a:t>
            </a:r>
            <a:r>
              <a:rPr lang="ja-JP" altLang="en-US" sz="500" dirty="0" smtClean="0">
                <a:solidFill>
                  <a:schemeClr val="bg1"/>
                </a:solidFill>
              </a:rPr>
              <a:t>有り（</a:t>
            </a:r>
            <a:r>
              <a:rPr lang="en-US" altLang="ja-JP" sz="500" dirty="0" smtClean="0">
                <a:solidFill>
                  <a:schemeClr val="bg1"/>
                </a:solidFill>
              </a:rPr>
              <a:t>1</a:t>
            </a:r>
            <a:r>
              <a:rPr lang="ja-JP" altLang="en-US" sz="500" dirty="0" smtClean="0">
                <a:solidFill>
                  <a:schemeClr val="bg1"/>
                </a:solidFill>
              </a:rPr>
              <a:t>件）</a:t>
            </a:r>
            <a:endParaRPr lang="en-US" altLang="ja-JP" sz="500" dirty="0" smtClean="0">
              <a:solidFill>
                <a:schemeClr val="bg1"/>
              </a:solidFill>
            </a:endParaRPr>
          </a:p>
        </p:txBody>
      </p:sp>
      <p:sp>
        <p:nvSpPr>
          <p:cNvPr id="25" name="テキスト ボックス 24"/>
          <p:cNvSpPr txBox="1"/>
          <p:nvPr/>
        </p:nvSpPr>
        <p:spPr bwMode="auto">
          <a:xfrm>
            <a:off x="2542737" y="2207983"/>
            <a:ext cx="1843543" cy="769441"/>
          </a:xfrm>
          <a:prstGeom prst="rect">
            <a:avLst/>
          </a:prstGeom>
          <a:solidFill>
            <a:schemeClr val="bg1">
              <a:alpha val="71000"/>
            </a:schemeClr>
          </a:solidFill>
          <a:ln w="12700" cmpd="sng">
            <a:solidFill>
              <a:schemeClr val="tx1"/>
            </a:solidFill>
            <a:miter lim="800000"/>
            <a:headEnd/>
            <a:tailEnd/>
          </a:ln>
        </p:spPr>
        <p:txBody>
          <a:bodyPr wrap="square" rtlCol="0">
            <a:spAutoFit/>
          </a:bodyPr>
          <a:lstStyle/>
          <a:p>
            <a:r>
              <a:rPr lang="ja-JP" altLang="en-US" sz="1100" dirty="0"/>
              <a:t>新規</a:t>
            </a:r>
            <a:r>
              <a:rPr lang="ja-JP" altLang="en-US" sz="1100" dirty="0" smtClean="0"/>
              <a:t>の申込があるとこのボタンが出ます。この時点では仮の登録ですので本登録の処理を行ってください</a:t>
            </a:r>
            <a:endParaRPr kumimoji="1" lang="ja-JP" altLang="en-US" sz="1100" dirty="0" smtClean="0"/>
          </a:p>
        </p:txBody>
      </p:sp>
      <p:cxnSp>
        <p:nvCxnSpPr>
          <p:cNvPr id="26" name="直線矢印コネクタ 25"/>
          <p:cNvCxnSpPr/>
          <p:nvPr/>
        </p:nvCxnSpPr>
        <p:spPr>
          <a:xfrm flipH="1">
            <a:off x="2269576" y="2679759"/>
            <a:ext cx="213697" cy="2174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9</a:t>
            </a:fld>
            <a:endParaRPr lang="en-US" altLang="ja-JP" dirty="0"/>
          </a:p>
        </p:txBody>
      </p:sp>
      <p:cxnSp>
        <p:nvCxnSpPr>
          <p:cNvPr id="30" name="直線矢印コネクタ 29"/>
          <p:cNvCxnSpPr/>
          <p:nvPr/>
        </p:nvCxnSpPr>
        <p:spPr>
          <a:xfrm>
            <a:off x="1101274" y="2457842"/>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bwMode="auto">
          <a:xfrm>
            <a:off x="210811" y="2159464"/>
            <a:ext cx="936104" cy="430887"/>
          </a:xfrm>
          <a:prstGeom prst="rect">
            <a:avLst/>
          </a:prstGeom>
          <a:noFill/>
          <a:ln w="12700" cmpd="sng">
            <a:solidFill>
              <a:schemeClr val="tx1"/>
            </a:solidFill>
            <a:miter lim="800000"/>
            <a:headEnd/>
            <a:tailEnd/>
          </a:ln>
        </p:spPr>
        <p:txBody>
          <a:bodyPr wrap="square" rtlCol="0">
            <a:spAutoFit/>
          </a:bodyPr>
          <a:lstStyle/>
          <a:p>
            <a:r>
              <a:rPr lang="ja-JP" altLang="en-US" sz="1100" dirty="0" smtClean="0"/>
              <a:t>交換年度を指定します</a:t>
            </a:r>
            <a:endParaRPr kumimoji="1" lang="ja-JP" altLang="en-US" sz="1100" dirty="0" smtClean="0"/>
          </a:p>
        </p:txBody>
      </p:sp>
      <p:sp>
        <p:nvSpPr>
          <p:cNvPr id="32" name="角丸四角形 31"/>
          <p:cNvSpPr/>
          <p:nvPr/>
        </p:nvSpPr>
        <p:spPr>
          <a:xfrm>
            <a:off x="5319118" y="3168947"/>
            <a:ext cx="1485130" cy="230749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auto">
          <a:xfrm>
            <a:off x="7520790" y="4092168"/>
            <a:ext cx="1511698" cy="1785104"/>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smtClean="0"/>
              <a:t>この部分は書類が提出された書類の数が表示されます。</a:t>
            </a:r>
            <a:endParaRPr kumimoji="1" lang="en-US" altLang="ja-JP" sz="1100" dirty="0" smtClean="0"/>
          </a:p>
          <a:p>
            <a:r>
              <a:rPr kumimoji="1" lang="ja-JP" altLang="en-US" sz="1100" dirty="0" smtClean="0"/>
              <a:t>入力又はアップロードする必要のない項目は「</a:t>
            </a:r>
            <a:r>
              <a:rPr kumimoji="1" lang="en-US" altLang="ja-JP" sz="1100" dirty="0" smtClean="0"/>
              <a:t>-</a:t>
            </a:r>
            <a:r>
              <a:rPr kumimoji="1" lang="ja-JP" altLang="en-US" sz="1100" dirty="0" smtClean="0"/>
              <a:t>」が入っています。</a:t>
            </a:r>
            <a:endParaRPr lang="en-US" altLang="ja-JP" sz="1100" dirty="0"/>
          </a:p>
          <a:p>
            <a:r>
              <a:rPr lang="ja-JP" altLang="en-US" sz="1100" dirty="0"/>
              <a:t>入力又はアップロードする必要</a:t>
            </a:r>
            <a:r>
              <a:rPr lang="ja-JP" altLang="en-US" sz="1100" dirty="0" smtClean="0"/>
              <a:t>のある項目が未処理場合は薄い赤色に表示されます。</a:t>
            </a:r>
            <a:endParaRPr kumimoji="1" lang="en-US" altLang="ja-JP" sz="1100" dirty="0" smtClean="0"/>
          </a:p>
        </p:txBody>
      </p:sp>
      <p:cxnSp>
        <p:nvCxnSpPr>
          <p:cNvPr id="34" name="直線矢印コネクタ 33"/>
          <p:cNvCxnSpPr/>
          <p:nvPr/>
        </p:nvCxnSpPr>
        <p:spPr>
          <a:xfrm flipH="1" flipV="1">
            <a:off x="6609592" y="4356551"/>
            <a:ext cx="749441" cy="1358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82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19528</TotalTime>
  <Words>2158</Words>
  <Application>Microsoft Office PowerPoint</Application>
  <PresentationFormat>画面に合わせる (4:3)</PresentationFormat>
  <Paragraphs>361</Paragraphs>
  <Slides>24</Slides>
  <Notes>3</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0" baseType="lpstr">
      <vt:lpstr>ＭＳ Ｐゴシック</vt:lpstr>
      <vt:lpstr>ＭＳ Ｐ明朝</vt:lpstr>
      <vt:lpstr>Arial</vt:lpstr>
      <vt:lpstr>Wingdings</vt:lpstr>
      <vt:lpstr>Network</vt:lpstr>
      <vt:lpstr>Image</vt:lpstr>
      <vt:lpstr>YESS運用マニュアル RIJYEC</vt:lpstr>
      <vt:lpstr>YESS２運用概要図</vt:lpstr>
      <vt:lpstr>目次</vt:lpstr>
      <vt:lpstr>地区委員長がログインする（地区委員長）</vt:lpstr>
      <vt:lpstr>地区委員長が最初に行うこと①（地区委員長）</vt:lpstr>
      <vt:lpstr>地区委員長が最初に行うこと②（地区委員長）</vt:lpstr>
      <vt:lpstr>YESS２を便利に使うために（地区委員長）</vt:lpstr>
      <vt:lpstr>応募申込方法を変更する（地区委員会）</vt:lpstr>
      <vt:lpstr>学生リストの画面の説明</vt:lpstr>
      <vt:lpstr>学生情報編集の画面の説明</vt:lpstr>
      <vt:lpstr>　 10月-１２月　OBS詳細情報（学生本人）</vt:lpstr>
      <vt:lpstr>　 10月-１２月　OBS学生本登録（地区委員会）</vt:lpstr>
      <vt:lpstr>登録した学生を削除したい場合</vt:lpstr>
      <vt:lpstr>12月-2月　OBSクラブ登録（地区委員会）</vt:lpstr>
      <vt:lpstr>スポンサークラブにログイン情報を渡す</vt:lpstr>
      <vt:lpstr>PowerPoint プレゼンテーション</vt:lpstr>
      <vt:lpstr>　 1月-4月　IBSに入力を依頼（地区委員会）</vt:lpstr>
      <vt:lpstr>　 1月-4月　IBSからフォーム登録（学生本人・地区）</vt:lpstr>
      <vt:lpstr>　 1月-４月　IBS学生本登録（地区委員会）</vt:lpstr>
      <vt:lpstr>1月-4月　IBSクラブ登録（地区委員会）</vt:lpstr>
      <vt:lpstr>ホストクラブにログイン情報を渡す</vt:lpstr>
      <vt:lpstr>4月-6月　OBSとIBSのAF,GF（地区委員会）</vt:lpstr>
      <vt:lpstr>7月-8月　IBSボランティア誓約書（クラブ）</vt:lpstr>
      <vt:lpstr>7月-8月　交換学生帰国処理（地区委員会）</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Marble0801</cp:lastModifiedBy>
  <cp:revision>470</cp:revision>
  <cp:lastPrinted>2017-12-07T22:26:00Z</cp:lastPrinted>
  <dcterms:created xsi:type="dcterms:W3CDTF">2008-08-06T01:33:28Z</dcterms:created>
  <dcterms:modified xsi:type="dcterms:W3CDTF">2018-05-15T08:46:25Z</dcterms:modified>
</cp:coreProperties>
</file>