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8"/>
  </p:notesMasterIdLst>
  <p:handoutMasterIdLst>
    <p:handoutMasterId r:id="rId19"/>
  </p:handoutMasterIdLst>
  <p:sldIdLst>
    <p:sldId id="256" r:id="rId2"/>
    <p:sldId id="381" r:id="rId3"/>
    <p:sldId id="386" r:id="rId4"/>
    <p:sldId id="362" r:id="rId5"/>
    <p:sldId id="368" r:id="rId6"/>
    <p:sldId id="357" r:id="rId7"/>
    <p:sldId id="371" r:id="rId8"/>
    <p:sldId id="372" r:id="rId9"/>
    <p:sldId id="373" r:id="rId10"/>
    <p:sldId id="375" r:id="rId11"/>
    <p:sldId id="374" r:id="rId12"/>
    <p:sldId id="376" r:id="rId13"/>
    <p:sldId id="385" r:id="rId14"/>
    <p:sldId id="377" r:id="rId15"/>
    <p:sldId id="384" r:id="rId16"/>
    <p:sldId id="387" r:id="rId17"/>
  </p:sldIdLst>
  <p:sldSz cx="9144000" cy="6858000" type="screen4x3"/>
  <p:notesSz cx="6797675" cy="9928225"/>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40808"/>
    <a:srgbClr val="323232"/>
    <a:srgbClr val="F9F9F9"/>
    <a:srgbClr val="3154A5"/>
    <a:srgbClr val="CCECFF"/>
    <a:srgbClr val="5286E9"/>
    <a:srgbClr val="0000CC"/>
    <a:srgbClr val="000066"/>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76" autoAdjust="0"/>
    <p:restoredTop sz="94353" autoAdjust="0"/>
  </p:normalViewPr>
  <p:slideViewPr>
    <p:cSldViewPr>
      <p:cViewPr varScale="1">
        <p:scale>
          <a:sx n="107" d="100"/>
          <a:sy n="107" d="100"/>
        </p:scale>
        <p:origin x="15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7600"/>
          </a:xfrm>
          <a:prstGeom prst="rect">
            <a:avLst/>
          </a:prstGeom>
        </p:spPr>
        <p:txBody>
          <a:bodyPr vert="horz" lIns="90971" tIns="45485" rIns="90971" bIns="454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6" y="1"/>
            <a:ext cx="2945659" cy="497600"/>
          </a:xfrm>
          <a:prstGeom prst="rect">
            <a:avLst/>
          </a:prstGeom>
        </p:spPr>
        <p:txBody>
          <a:bodyPr vert="horz" lIns="90971" tIns="45485" rIns="90971" bIns="45485" rtlCol="0"/>
          <a:lstStyle>
            <a:lvl1pPr algn="r">
              <a:defRPr sz="1200"/>
            </a:lvl1pPr>
          </a:lstStyle>
          <a:p>
            <a:fld id="{C186A8E6-3E7B-47C8-95C4-77A299325EA2}" type="datetimeFigureOut">
              <a:rPr kumimoji="1" lang="ja-JP" altLang="en-US" smtClean="0"/>
              <a:t>2019/1/25</a:t>
            </a:fld>
            <a:endParaRPr kumimoji="1" lang="ja-JP" altLang="en-US"/>
          </a:p>
        </p:txBody>
      </p:sp>
      <p:sp>
        <p:nvSpPr>
          <p:cNvPr id="4" name="フッター プレースホルダー 3"/>
          <p:cNvSpPr>
            <a:spLocks noGrp="1"/>
          </p:cNvSpPr>
          <p:nvPr>
            <p:ph type="ftr" sz="quarter" idx="2"/>
          </p:nvPr>
        </p:nvSpPr>
        <p:spPr>
          <a:xfrm>
            <a:off x="1" y="9430630"/>
            <a:ext cx="2945659" cy="497600"/>
          </a:xfrm>
          <a:prstGeom prst="rect">
            <a:avLst/>
          </a:prstGeom>
        </p:spPr>
        <p:txBody>
          <a:bodyPr vert="horz" lIns="90971" tIns="45485" rIns="90971" bIns="454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6" y="9430630"/>
            <a:ext cx="2945659" cy="497600"/>
          </a:xfrm>
          <a:prstGeom prst="rect">
            <a:avLst/>
          </a:prstGeom>
        </p:spPr>
        <p:txBody>
          <a:bodyPr vert="horz" lIns="90971" tIns="45485" rIns="90971" bIns="45485" rtlCol="0" anchor="b"/>
          <a:lstStyle>
            <a:lvl1pPr algn="r">
              <a:defRPr sz="1200"/>
            </a:lvl1pPr>
          </a:lstStyle>
          <a:p>
            <a:fld id="{64CDEC1A-225D-45B0-957B-ADE57DAFB02E}" type="slidenum">
              <a:rPr kumimoji="1" lang="ja-JP" altLang="en-US" smtClean="0"/>
              <a:t>‹#›</a:t>
            </a:fld>
            <a:endParaRPr kumimoji="1" lang="ja-JP" altLang="en-US"/>
          </a:p>
        </p:txBody>
      </p:sp>
    </p:spTree>
    <p:extLst>
      <p:ext uri="{BB962C8B-B14F-4D97-AF65-F5344CB8AC3E}">
        <p14:creationId xmlns:p14="http://schemas.microsoft.com/office/powerpoint/2010/main" val="12000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659" cy="497600"/>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50447" y="1"/>
            <a:ext cx="2945659" cy="497600"/>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lvl1pPr algn="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679769" y="4716110"/>
            <a:ext cx="5438140" cy="4467306"/>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429041"/>
            <a:ext cx="2945659" cy="497600"/>
          </a:xfrm>
          <a:prstGeom prst="rect">
            <a:avLst/>
          </a:prstGeom>
          <a:noFill/>
          <a:ln w="9525">
            <a:noFill/>
            <a:miter lim="800000"/>
            <a:headEnd/>
            <a:tailEnd/>
          </a:ln>
          <a:effectLst/>
        </p:spPr>
        <p:txBody>
          <a:bodyPr vert="horz" wrap="square" lIns="91378" tIns="45687" rIns="91378" bIns="45687" numCol="1" anchor="b"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0447" y="9429041"/>
            <a:ext cx="2945659" cy="497600"/>
          </a:xfrm>
          <a:prstGeom prst="rect">
            <a:avLst/>
          </a:prstGeom>
          <a:noFill/>
          <a:ln w="9525">
            <a:noFill/>
            <a:miter lim="800000"/>
            <a:headEnd/>
            <a:tailEnd/>
          </a:ln>
          <a:effectLst/>
        </p:spPr>
        <p:txBody>
          <a:bodyPr vert="horz" wrap="square" lIns="91378" tIns="45687" rIns="91378" bIns="45687" numCol="1" anchor="b" anchorCtr="0" compatLnSpc="1">
            <a:prstTxWarp prst="textNoShape">
              <a:avLst/>
            </a:prstTxWarp>
          </a:bodyPr>
          <a:lstStyle>
            <a:lvl1pPr algn="r" eaLnBrk="1" hangingPunct="1">
              <a:buClrTx/>
              <a:buSzTx/>
              <a:buFontTx/>
              <a:buNone/>
              <a:defRPr sz="1200">
                <a:latin typeface="Arial" panose="020B0604020202020204" pitchFamily="34" charset="0"/>
                <a:ea typeface="ＭＳ Ｐゴシック" panose="020B0600070205080204" pitchFamily="50" charset="-128"/>
              </a:defRPr>
            </a:lvl1pPr>
          </a:lstStyle>
          <a:p>
            <a:pPr>
              <a:defRPr/>
            </a:pPr>
            <a:fld id="{4A158DC8-321B-9545-8C22-786D87300914}" type="slidenum">
              <a:rPr lang="en-US" altLang="ja-JP"/>
              <a:pPr>
                <a:defRPr/>
              </a:pPr>
              <a:t>‹#›</a:t>
            </a:fld>
            <a:endParaRPr lang="en-US" altLang="ja-JP"/>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ea typeface="ＭＳ Ｐ明朝" charset="-128"/>
              </a:defRPr>
            </a:lvl1pPr>
            <a:lvl2pPr marL="742209" indent="-284249">
              <a:spcBef>
                <a:spcPct val="30000"/>
              </a:spcBef>
              <a:defRPr kumimoji="1" sz="1200">
                <a:solidFill>
                  <a:schemeClr val="tx1"/>
                </a:solidFill>
                <a:latin typeface="Arial" charset="0"/>
                <a:ea typeface="ＭＳ Ｐ明朝" charset="-128"/>
              </a:defRPr>
            </a:lvl2pPr>
            <a:lvl3pPr marL="1141737" indent="-227400">
              <a:spcBef>
                <a:spcPct val="30000"/>
              </a:spcBef>
              <a:defRPr kumimoji="1" sz="1200">
                <a:solidFill>
                  <a:schemeClr val="tx1"/>
                </a:solidFill>
                <a:latin typeface="Arial" charset="0"/>
                <a:ea typeface="ＭＳ Ｐ明朝" charset="-128"/>
              </a:defRPr>
            </a:lvl3pPr>
            <a:lvl4pPr marL="1598113" indent="-227400">
              <a:spcBef>
                <a:spcPct val="30000"/>
              </a:spcBef>
              <a:defRPr kumimoji="1" sz="1200">
                <a:solidFill>
                  <a:schemeClr val="tx1"/>
                </a:solidFill>
                <a:latin typeface="Arial" charset="0"/>
                <a:ea typeface="ＭＳ Ｐ明朝" charset="-128"/>
              </a:defRPr>
            </a:lvl4pPr>
            <a:lvl5pPr marL="2054494" indent="-227400">
              <a:spcBef>
                <a:spcPct val="30000"/>
              </a:spcBef>
              <a:defRPr kumimoji="1" sz="1200">
                <a:solidFill>
                  <a:schemeClr val="tx1"/>
                </a:solidFill>
                <a:latin typeface="Arial" charset="0"/>
                <a:ea typeface="ＭＳ Ｐ明朝" charset="-128"/>
              </a:defRPr>
            </a:lvl5pPr>
            <a:lvl6pPr marL="2509296" indent="-227400" eaLnBrk="0" fontAlgn="base" hangingPunct="0">
              <a:spcBef>
                <a:spcPct val="30000"/>
              </a:spcBef>
              <a:spcAft>
                <a:spcPct val="0"/>
              </a:spcAft>
              <a:defRPr kumimoji="1" sz="1200">
                <a:solidFill>
                  <a:schemeClr val="tx1"/>
                </a:solidFill>
                <a:latin typeface="Arial" charset="0"/>
                <a:ea typeface="ＭＳ Ｐ明朝" charset="-128"/>
              </a:defRPr>
            </a:lvl6pPr>
            <a:lvl7pPr marL="2964093" indent="-227400" eaLnBrk="0" fontAlgn="base" hangingPunct="0">
              <a:spcBef>
                <a:spcPct val="30000"/>
              </a:spcBef>
              <a:spcAft>
                <a:spcPct val="0"/>
              </a:spcAft>
              <a:defRPr kumimoji="1" sz="1200">
                <a:solidFill>
                  <a:schemeClr val="tx1"/>
                </a:solidFill>
                <a:latin typeface="Arial" charset="0"/>
                <a:ea typeface="ＭＳ Ｐ明朝" charset="-128"/>
              </a:defRPr>
            </a:lvl7pPr>
            <a:lvl8pPr marL="3418893" indent="-227400" eaLnBrk="0" fontAlgn="base" hangingPunct="0">
              <a:spcBef>
                <a:spcPct val="30000"/>
              </a:spcBef>
              <a:spcAft>
                <a:spcPct val="0"/>
              </a:spcAft>
              <a:defRPr kumimoji="1" sz="1200">
                <a:solidFill>
                  <a:schemeClr val="tx1"/>
                </a:solidFill>
                <a:latin typeface="Arial" charset="0"/>
                <a:ea typeface="ＭＳ Ｐ明朝" charset="-128"/>
              </a:defRPr>
            </a:lvl8pPr>
            <a:lvl9pPr marL="3873695" indent="-227400" eaLnBrk="0" fontAlgn="base" hangingPunct="0">
              <a:spcBef>
                <a:spcPct val="30000"/>
              </a:spcBef>
              <a:spcAft>
                <a:spcPct val="0"/>
              </a:spcAft>
              <a:defRPr kumimoji="1" sz="1200">
                <a:solidFill>
                  <a:schemeClr val="tx1"/>
                </a:solidFill>
                <a:latin typeface="Arial" charset="0"/>
                <a:ea typeface="ＭＳ Ｐ明朝" charset="-128"/>
              </a:defRPr>
            </a:lvl9pPr>
          </a:lstStyle>
          <a:p>
            <a:pPr>
              <a:spcBef>
                <a:spcPct val="0"/>
              </a:spcBef>
            </a:pPr>
            <a:fld id="{525BC719-240E-6A46-A592-0E39DE79EBBC}" type="slidenum">
              <a:rPr lang="en-US" altLang="ja-JP">
                <a:ea typeface="ＭＳ Ｐゴシック" charset="-128"/>
              </a:rPr>
              <a:pPr>
                <a:spcBef>
                  <a:spcPct val="0"/>
                </a:spcBef>
              </a:pPr>
              <a:t>1</a:t>
            </a:fld>
            <a:endParaRPr lang="en-US" altLang="ja-JP">
              <a:ea typeface="ＭＳ Ｐゴシック"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ja-JP" dirty="0">
              <a:ea typeface="ＭＳ Ｐ明朝" charset="-128"/>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A158DC8-321B-9545-8C22-786D87300914}" type="slidenum">
              <a:rPr lang="en-US" altLang="ja-JP" smtClean="0"/>
              <a:pPr>
                <a:defRPr/>
              </a:pPr>
              <a:t>7</a:t>
            </a:fld>
            <a:endParaRPr lang="en-US" altLang="ja-JP"/>
          </a:p>
        </p:txBody>
      </p:sp>
    </p:spTree>
    <p:extLst>
      <p:ext uri="{BB962C8B-B14F-4D97-AF65-F5344CB8AC3E}">
        <p14:creationId xmlns:p14="http://schemas.microsoft.com/office/powerpoint/2010/main" val="178603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5" name="Rectangle 3"/>
          <p:cNvSpPr>
            <a:spLocks noGrp="1" noChangeArrowheads="1"/>
          </p:cNvSpPr>
          <p:nvPr>
            <p:ph type="ctrTitle"/>
          </p:nvPr>
        </p:nvSpPr>
        <p:spPr>
          <a:xfrm>
            <a:off x="315913" y="466725"/>
            <a:ext cx="6781800" cy="2133600"/>
          </a:xfrm>
        </p:spPr>
        <p:txBody>
          <a:bodyPr/>
          <a:lstStyle>
            <a:lvl1pPr algn="r">
              <a:defRPr sz="4800"/>
            </a:lvl1pPr>
          </a:lstStyle>
          <a:p>
            <a:r>
              <a:rPr lang="ja-JP" altLang="en-US"/>
              <a:t>マスタ タイトルの書式設定</a:t>
            </a:r>
          </a:p>
        </p:txBody>
      </p:sp>
      <p:sp>
        <p:nvSpPr>
          <p:cNvPr id="2355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ja-JP" altLang="en-US"/>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sz="1800"/>
            </a:lvl1pPr>
          </a:lstStyle>
          <a:p>
            <a:pPr>
              <a:defRPr/>
            </a:pPr>
            <a:fld id="{22B6BEF2-F84F-8642-91FB-971031A0987D}" type="slidenum">
              <a:rPr lang="en-US" altLang="ja-JP" smtClean="0"/>
              <a:pPr>
                <a:defRPr/>
              </a:pPr>
              <a:t>‹#›</a:t>
            </a:fld>
            <a:endParaRPr lang="en-US" altLang="ja-JP" dirty="0"/>
          </a:p>
        </p:txBody>
      </p:sp>
    </p:spTree>
    <p:extLst>
      <p:ext uri="{BB962C8B-B14F-4D97-AF65-F5344CB8AC3E}">
        <p14:creationId xmlns:p14="http://schemas.microsoft.com/office/powerpoint/2010/main" val="136518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B04571B4-A332-5641-8D9C-DA84AEE715A8}" type="slidenum">
              <a:rPr lang="en-US" altLang="ja-JP"/>
              <a:pPr>
                <a:defRPr/>
              </a:pPr>
              <a:t>‹#›</a:t>
            </a:fld>
            <a:endParaRPr lang="en-US" altLang="ja-JP"/>
          </a:p>
        </p:txBody>
      </p:sp>
    </p:spTree>
    <p:extLst>
      <p:ext uri="{BB962C8B-B14F-4D97-AF65-F5344CB8AC3E}">
        <p14:creationId xmlns:p14="http://schemas.microsoft.com/office/powerpoint/2010/main" val="135049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2238"/>
            <a:ext cx="2057400" cy="600868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22238"/>
            <a:ext cx="6019800" cy="600868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AD1F4F71-508A-C94E-8243-6C9234CB0825}" type="slidenum">
              <a:rPr lang="en-US" altLang="ja-JP"/>
              <a:pPr>
                <a:defRPr/>
              </a:pPr>
              <a:t>‹#›</a:t>
            </a:fld>
            <a:endParaRPr lang="en-US" altLang="ja-JP"/>
          </a:p>
        </p:txBody>
      </p:sp>
    </p:spTree>
    <p:extLst>
      <p:ext uri="{BB962C8B-B14F-4D97-AF65-F5344CB8AC3E}">
        <p14:creationId xmlns:p14="http://schemas.microsoft.com/office/powerpoint/2010/main" val="783368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8B8E951B-9DFF-D246-ACE3-550F05F3A287}" type="slidenum">
              <a:rPr lang="en-US" altLang="ja-JP"/>
              <a:pPr>
                <a:defRPr/>
              </a:pPr>
              <a:t>‹#›</a:t>
            </a:fld>
            <a:endParaRPr lang="en-US" altLang="ja-JP"/>
          </a:p>
        </p:txBody>
      </p:sp>
    </p:spTree>
    <p:extLst>
      <p:ext uri="{BB962C8B-B14F-4D97-AF65-F5344CB8AC3E}">
        <p14:creationId xmlns:p14="http://schemas.microsoft.com/office/powerpoint/2010/main" val="110252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719263"/>
            <a:ext cx="4038600" cy="21288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7200" y="4000500"/>
            <a:ext cx="4038600" cy="21304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half" idx="3"/>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ln/>
        </p:spPr>
        <p:txBody>
          <a:bodyPr/>
          <a:lstStyle>
            <a:lvl1pPr>
              <a:defRPr/>
            </a:lvl1pPr>
          </a:lstStyle>
          <a:p>
            <a:pPr>
              <a:defRPr/>
            </a:pPr>
            <a:fld id="{0B4E3841-7781-684D-A5E1-A70B1C2BBDDB}" type="slidenum">
              <a:rPr lang="en-US" altLang="ja-JP"/>
              <a:pPr>
                <a:defRPr/>
              </a:pPr>
              <a:t>‹#›</a:t>
            </a:fld>
            <a:endParaRPr lang="en-US" altLang="ja-JP"/>
          </a:p>
        </p:txBody>
      </p:sp>
    </p:spTree>
    <p:extLst>
      <p:ext uri="{BB962C8B-B14F-4D97-AF65-F5344CB8AC3E}">
        <p14:creationId xmlns:p14="http://schemas.microsoft.com/office/powerpoint/2010/main" val="2044897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719263"/>
            <a:ext cx="8229600" cy="4411662"/>
          </a:xfrm>
        </p:spPr>
        <p:txBody>
          <a:bodyPr/>
          <a:lstStyle/>
          <a:p>
            <a:pPr lvl="0"/>
            <a:endParaRPr lang="ja-JP" alt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910CC05E-EB3B-C844-BC2C-86C70D45AF3E}" type="slidenum">
              <a:rPr lang="en-US" altLang="ja-JP"/>
              <a:pPr>
                <a:defRPr/>
              </a:pPr>
              <a:t>‹#›</a:t>
            </a:fld>
            <a:endParaRPr lang="en-US" altLang="ja-JP"/>
          </a:p>
        </p:txBody>
      </p:sp>
    </p:spTree>
    <p:extLst>
      <p:ext uri="{BB962C8B-B14F-4D97-AF65-F5344CB8AC3E}">
        <p14:creationId xmlns:p14="http://schemas.microsoft.com/office/powerpoint/2010/main" val="196751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sz="1800"/>
            </a:lvl1pPr>
          </a:lstStyle>
          <a:p>
            <a:pPr>
              <a:defRPr/>
            </a:pPr>
            <a:fld id="{0331EEB5-871C-3C46-BA86-090CCFE8305C}" type="slidenum">
              <a:rPr lang="en-US" altLang="ja-JP" smtClean="0"/>
              <a:pPr>
                <a:defRPr/>
              </a:pPr>
              <a:t>‹#›</a:t>
            </a:fld>
            <a:endParaRPr lang="en-US" altLang="ja-JP" dirty="0"/>
          </a:p>
        </p:txBody>
      </p:sp>
    </p:spTree>
    <p:extLst>
      <p:ext uri="{BB962C8B-B14F-4D97-AF65-F5344CB8AC3E}">
        <p14:creationId xmlns:p14="http://schemas.microsoft.com/office/powerpoint/2010/main" val="17146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72806117-6349-4D4C-9ACF-09E6407ED3E1}" type="slidenum">
              <a:rPr lang="en-US" altLang="ja-JP"/>
              <a:pPr>
                <a:defRPr/>
              </a:pPr>
              <a:t>‹#›</a:t>
            </a:fld>
            <a:endParaRPr lang="en-US" altLang="ja-JP"/>
          </a:p>
        </p:txBody>
      </p:sp>
    </p:spTree>
    <p:extLst>
      <p:ext uri="{BB962C8B-B14F-4D97-AF65-F5344CB8AC3E}">
        <p14:creationId xmlns:p14="http://schemas.microsoft.com/office/powerpoint/2010/main" val="195774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ABAE56DC-09A3-544C-B1EE-1FD644BD2FF8}" type="slidenum">
              <a:rPr lang="en-US" altLang="ja-JP"/>
              <a:pPr>
                <a:defRPr/>
              </a:pPr>
              <a:t>‹#›</a:t>
            </a:fld>
            <a:endParaRPr lang="en-US" altLang="ja-JP"/>
          </a:p>
        </p:txBody>
      </p:sp>
    </p:spTree>
    <p:extLst>
      <p:ext uri="{BB962C8B-B14F-4D97-AF65-F5344CB8AC3E}">
        <p14:creationId xmlns:p14="http://schemas.microsoft.com/office/powerpoint/2010/main" val="42423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91C59DCC-3C9C-E149-892F-A81DA5CF44C2}" type="slidenum">
              <a:rPr lang="en-US" altLang="ja-JP"/>
              <a:pPr>
                <a:defRPr/>
              </a:pPr>
              <a:t>‹#›</a:t>
            </a:fld>
            <a:endParaRPr lang="en-US" altLang="ja-JP"/>
          </a:p>
        </p:txBody>
      </p:sp>
    </p:spTree>
    <p:extLst>
      <p:ext uri="{BB962C8B-B14F-4D97-AF65-F5344CB8AC3E}">
        <p14:creationId xmlns:p14="http://schemas.microsoft.com/office/powerpoint/2010/main" val="71988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71074A02-1F6F-5C41-B046-446AFDF83EAF}" type="slidenum">
              <a:rPr lang="en-US" altLang="ja-JP"/>
              <a:pPr>
                <a:defRPr/>
              </a:pPr>
              <a:t>‹#›</a:t>
            </a:fld>
            <a:endParaRPr lang="en-US" altLang="ja-JP"/>
          </a:p>
        </p:txBody>
      </p:sp>
    </p:spTree>
    <p:extLst>
      <p:ext uri="{BB962C8B-B14F-4D97-AF65-F5344CB8AC3E}">
        <p14:creationId xmlns:p14="http://schemas.microsoft.com/office/powerpoint/2010/main" val="16497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CDBE7094-8B00-A342-A305-DC062A60999A}" type="slidenum">
              <a:rPr lang="en-US" altLang="ja-JP"/>
              <a:pPr>
                <a:defRPr/>
              </a:pPr>
              <a:t>‹#›</a:t>
            </a:fld>
            <a:endParaRPr lang="en-US" altLang="ja-JP"/>
          </a:p>
        </p:txBody>
      </p:sp>
    </p:spTree>
    <p:extLst>
      <p:ext uri="{BB962C8B-B14F-4D97-AF65-F5344CB8AC3E}">
        <p14:creationId xmlns:p14="http://schemas.microsoft.com/office/powerpoint/2010/main" val="59651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E6D10184-8E0C-134A-98BA-1CF102D34E54}" type="slidenum">
              <a:rPr lang="en-US" altLang="ja-JP"/>
              <a:pPr>
                <a:defRPr/>
              </a:pPr>
              <a:t>‹#›</a:t>
            </a:fld>
            <a:endParaRPr lang="en-US" altLang="ja-JP"/>
          </a:p>
        </p:txBody>
      </p:sp>
    </p:spTree>
    <p:extLst>
      <p:ext uri="{BB962C8B-B14F-4D97-AF65-F5344CB8AC3E}">
        <p14:creationId xmlns:p14="http://schemas.microsoft.com/office/powerpoint/2010/main" val="118964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52B0F0E7-A647-8B40-9CE0-E2A4B3E3D316}" type="slidenum">
              <a:rPr lang="en-US" altLang="ja-JP"/>
              <a:pPr>
                <a:defRPr/>
              </a:pPr>
              <a:t>‹#›</a:t>
            </a:fld>
            <a:endParaRPr lang="en-US" altLang="ja-JP"/>
          </a:p>
        </p:txBody>
      </p:sp>
    </p:spTree>
    <p:extLst>
      <p:ext uri="{BB962C8B-B14F-4D97-AF65-F5344CB8AC3E}">
        <p14:creationId xmlns:p14="http://schemas.microsoft.com/office/powerpoint/2010/main" val="10252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53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kumimoji="0" sz="1000">
                <a:latin typeface="Arial" panose="020B0604020202020204" pitchFamily="34" charset="0"/>
                <a:ea typeface="ＭＳ Ｐゴシック" panose="020B0600070205080204" pitchFamily="50" charset="-128"/>
              </a:defRPr>
            </a:lvl1pPr>
          </a:lstStyle>
          <a:p>
            <a:pPr>
              <a:defRPr/>
            </a:pPr>
            <a:fld id="{D1DC27DD-9836-BD4B-970E-3D7C6761A97D}" type="slidenum">
              <a:rPr lang="en-US" altLang="ja-JP"/>
              <a:pPr>
                <a:defRPr/>
              </a:pPr>
              <a:t>‹#›</a:t>
            </a:fld>
            <a:endParaRPr lang="en-US" altLang="ja-JP"/>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Tree>
  </p:cSld>
  <p:clrMap bg1="lt1" tx1="dk1" bg2="lt2" tx2="dk2" accent1="accent1" accent2="accent2" accent3="accent3" accent4="accent4" accent5="accent5" accent6="accent6" hlink="hlink" folHlink="folHlink"/>
  <p:sldLayoutIdLst>
    <p:sldLayoutId id="2147483751"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Lst>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2.png"/><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png"/><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9.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2.png"/><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2.png"/><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2.png"/><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2252" y="2214156"/>
            <a:ext cx="7135936" cy="1142836"/>
          </a:xfrm>
        </p:spPr>
        <p:txBody>
          <a:bodyPr/>
          <a:lstStyle/>
          <a:p>
            <a:pPr eaLnBrk="1" hangingPunct="1">
              <a:lnSpc>
                <a:spcPct val="150000"/>
              </a:lnSpc>
            </a:pPr>
            <a:r>
              <a:rPr lang="en-US" altLang="ja-JP" sz="2800" dirty="0"/>
              <a:t>YESS</a:t>
            </a:r>
            <a:r>
              <a:rPr lang="ja-JP" altLang="en-US" sz="2800" dirty="0"/>
              <a:t>マニュアル（クラブ用）</a:t>
            </a:r>
            <a:br>
              <a:rPr lang="en-US" altLang="ja-JP" sz="4000" dirty="0"/>
            </a:br>
            <a:r>
              <a:rPr lang="ja-JP" altLang="en-US" sz="2000" dirty="0"/>
              <a:t>国際ロータリー　青少年交換委員会</a:t>
            </a:r>
            <a:endParaRPr lang="ja-JP" altLang="en-US" sz="4000" dirty="0"/>
          </a:p>
        </p:txBody>
      </p:sp>
      <p:sp>
        <p:nvSpPr>
          <p:cNvPr id="3" name="テキスト ボックス 2"/>
          <p:cNvSpPr txBox="1"/>
          <p:nvPr/>
        </p:nvSpPr>
        <p:spPr bwMode="auto">
          <a:xfrm>
            <a:off x="2123728" y="5755439"/>
            <a:ext cx="5191720" cy="584775"/>
          </a:xfrm>
          <a:prstGeom prst="rect">
            <a:avLst/>
          </a:prstGeom>
          <a:noFill/>
          <a:ln w="38100" cmpd="dbl">
            <a:noFill/>
            <a:miter lim="800000"/>
            <a:headEnd/>
            <a:tailEnd/>
          </a:ln>
        </p:spPr>
        <p:txBody>
          <a:bodyPr wrap="square" rtlCol="0">
            <a:spAutoFit/>
          </a:bodyPr>
          <a:lstStyle/>
          <a:p>
            <a:pPr algn="r"/>
            <a:r>
              <a:rPr lang="en-US" altLang="ja-JP" sz="1600" dirty="0"/>
              <a:t>RIJYEM YESS</a:t>
            </a:r>
            <a:r>
              <a:rPr lang="ja-JP" altLang="en-US" sz="1600" dirty="0"/>
              <a:t>策定委員会</a:t>
            </a:r>
            <a:endParaRPr lang="en-US" altLang="ja-JP" sz="1600" dirty="0"/>
          </a:p>
          <a:p>
            <a:pPr algn="r"/>
            <a:r>
              <a:rPr lang="ja-JP" altLang="en-US" sz="1600" dirty="0"/>
              <a:t>委員　本間啓介</a:t>
            </a:r>
            <a:endParaRPr lang="en-US" altLang="ja-JP" sz="1600" dirty="0"/>
          </a:p>
        </p:txBody>
      </p:sp>
      <p:sp>
        <p:nvSpPr>
          <p:cNvPr id="2" name="テキスト ボックス 1"/>
          <p:cNvSpPr txBox="1"/>
          <p:nvPr/>
        </p:nvSpPr>
        <p:spPr bwMode="auto">
          <a:xfrm>
            <a:off x="363663" y="1844824"/>
            <a:ext cx="4176464" cy="369332"/>
          </a:xfrm>
          <a:prstGeom prst="rect">
            <a:avLst/>
          </a:prstGeom>
          <a:noFill/>
          <a:ln w="38100" cmpd="dbl">
            <a:noFill/>
            <a:miter lim="800000"/>
            <a:headEnd/>
            <a:tailEnd/>
          </a:ln>
        </p:spPr>
        <p:txBody>
          <a:bodyPr wrap="square" rtlCol="0">
            <a:spAutoFit/>
          </a:bodyPr>
          <a:lstStyle/>
          <a:p>
            <a:r>
              <a:rPr kumimoji="1" lang="en-US" altLang="ja-JP" dirty="0"/>
              <a:t>Youth Exchange Support System</a:t>
            </a:r>
            <a:endParaRPr kumimoji="1" lang="ja-JP" altLang="en-US" dirty="0"/>
          </a:p>
        </p:txBody>
      </p:sp>
      <p:sp>
        <p:nvSpPr>
          <p:cNvPr id="6" name="正方形/長方形 5"/>
          <p:cNvSpPr/>
          <p:nvPr/>
        </p:nvSpPr>
        <p:spPr>
          <a:xfrm>
            <a:off x="3563888" y="6385798"/>
            <a:ext cx="3842783" cy="369332"/>
          </a:xfrm>
          <a:prstGeom prst="rect">
            <a:avLst/>
          </a:prstGeom>
        </p:spPr>
        <p:txBody>
          <a:bodyPr wrap="none">
            <a:spAutoFit/>
          </a:bodyPr>
          <a:lstStyle/>
          <a:p>
            <a:pPr algn="ctr"/>
            <a:r>
              <a:rPr lang="en-US" altLang="ja-JP" dirty="0"/>
              <a:t>©2017 RIJYEM. All rights reserved. </a:t>
            </a:r>
            <a:endParaRPr lang="ja-JP" altLang="en-US" dirty="0"/>
          </a:p>
        </p:txBody>
      </p:sp>
      <p:sp>
        <p:nvSpPr>
          <p:cNvPr id="5" name="スライド番号プレースホルダー 4"/>
          <p:cNvSpPr>
            <a:spLocks noGrp="1"/>
          </p:cNvSpPr>
          <p:nvPr>
            <p:ph type="sldNum" sz="quarter" idx="12"/>
          </p:nvPr>
        </p:nvSpPr>
        <p:spPr/>
        <p:txBody>
          <a:bodyPr/>
          <a:lstStyle/>
          <a:p>
            <a:pPr>
              <a:defRPr/>
            </a:pPr>
            <a:fld id="{22B6BEF2-F84F-8642-91FB-971031A0987D}" type="slidenum">
              <a:rPr lang="en-US" altLang="ja-JP" smtClean="0"/>
              <a:pPr>
                <a:defRPr/>
              </a:pPr>
              <a:t>1</a:t>
            </a:fld>
            <a:endParaRPr lang="en-US" altLang="ja-JP"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346" y="3618577"/>
            <a:ext cx="3104607" cy="880157"/>
          </a:xfrm>
          <a:prstGeom prst="rect">
            <a:avLst/>
          </a:prstGeom>
        </p:spPr>
      </p:pic>
      <p:sp>
        <p:nvSpPr>
          <p:cNvPr id="8" name="正方形/長方形 7"/>
          <p:cNvSpPr/>
          <p:nvPr/>
        </p:nvSpPr>
        <p:spPr>
          <a:xfrm>
            <a:off x="1985629" y="4782398"/>
            <a:ext cx="51089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en-US" dirty="0"/>
              <a:t>マニュアルダウンロード　　　https://rijyec.org/</a:t>
            </a:r>
            <a:endParaRPr lang="en-US" altLang="ja-JP" dirty="0"/>
          </a:p>
          <a:p>
            <a:r>
              <a:rPr lang="ja-JP" altLang="en-US" dirty="0"/>
              <a:t>各種資料→</a:t>
            </a:r>
            <a:r>
              <a:rPr lang="en-US" altLang="ja-JP" dirty="0"/>
              <a:t>YESS</a:t>
            </a:r>
            <a:r>
              <a:rPr lang="ja-JP" altLang="en-US" dirty="0"/>
              <a:t>マニュアル</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extLst/>
          </p:nvPr>
        </p:nvGraphicFramePr>
        <p:xfrm>
          <a:off x="971600" y="3822942"/>
          <a:ext cx="7304381" cy="2680175"/>
        </p:xfrm>
        <a:graphic>
          <a:graphicData uri="http://schemas.openxmlformats.org/presentationml/2006/ole">
            <mc:AlternateContent xmlns:mc="http://schemas.openxmlformats.org/markup-compatibility/2006">
              <mc:Choice xmlns:v="urn:schemas-microsoft-com:vml" Requires="v">
                <p:oleObj spid="_x0000_s54382" name="Image" r:id="rId3" imgW="15542640" imgH="5701320" progId="Photoshop.Image.13">
                  <p:embed/>
                </p:oleObj>
              </mc:Choice>
              <mc:Fallback>
                <p:oleObj name="Image" r:id="rId3" imgW="15542640" imgH="5701320" progId="Photoshop.Image.13">
                  <p:embed/>
                  <p:pic>
                    <p:nvPicPr>
                      <p:cNvPr id="0" name=""/>
                      <p:cNvPicPr/>
                      <p:nvPr/>
                    </p:nvPicPr>
                    <p:blipFill>
                      <a:blip r:embed="rId4"/>
                      <a:stretch>
                        <a:fillRect/>
                      </a:stretch>
                    </p:blipFill>
                    <p:spPr>
                      <a:xfrm>
                        <a:off x="971600" y="3822942"/>
                        <a:ext cx="7304381" cy="2680175"/>
                      </a:xfrm>
                      <a:prstGeom prst="rect">
                        <a:avLst/>
                      </a:prstGeom>
                      <a:ln w="12700">
                        <a:solidFill>
                          <a:schemeClr val="tx1"/>
                        </a:solidFill>
                      </a:ln>
                    </p:spPr>
                  </p:pic>
                </p:oleObj>
              </mc:Fallback>
            </mc:AlternateContent>
          </a:graphicData>
        </a:graphic>
      </p:graphicFrame>
      <p:graphicFrame>
        <p:nvGraphicFramePr>
          <p:cNvPr id="5" name="オブジェクト 4"/>
          <p:cNvGraphicFramePr>
            <a:graphicFrameLocks noChangeAspect="1"/>
          </p:cNvGraphicFramePr>
          <p:nvPr>
            <p:extLst/>
          </p:nvPr>
        </p:nvGraphicFramePr>
        <p:xfrm>
          <a:off x="395536" y="2424777"/>
          <a:ext cx="6096000" cy="1193800"/>
        </p:xfrm>
        <a:graphic>
          <a:graphicData uri="http://schemas.openxmlformats.org/presentationml/2006/ole">
            <mc:AlternateContent xmlns:mc="http://schemas.openxmlformats.org/markup-compatibility/2006">
              <mc:Choice xmlns:v="urn:schemas-microsoft-com:vml" Requires="v">
                <p:oleObj spid="_x0000_s54383" name="Image" r:id="rId5" imgW="14526720" imgH="2844360" progId="Photoshop.Image.13">
                  <p:embed/>
                </p:oleObj>
              </mc:Choice>
              <mc:Fallback>
                <p:oleObj name="Image" r:id="rId5" imgW="14526720" imgH="2844360" progId="Photoshop.Image.13">
                  <p:embed/>
                  <p:pic>
                    <p:nvPicPr>
                      <p:cNvPr id="0" name=""/>
                      <p:cNvPicPr/>
                      <p:nvPr/>
                    </p:nvPicPr>
                    <p:blipFill>
                      <a:blip r:embed="rId6"/>
                      <a:stretch>
                        <a:fillRect/>
                      </a:stretch>
                    </p:blipFill>
                    <p:spPr>
                      <a:xfrm>
                        <a:off x="395536" y="2424777"/>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965595"/>
            <a:ext cx="8001000" cy="489234"/>
          </a:xfrm>
        </p:spPr>
        <p:txBody>
          <a:bodyPr/>
          <a:lstStyle/>
          <a:p>
            <a:r>
              <a:rPr lang="en-US" altLang="ja-JP" sz="2800" dirty="0"/>
              <a:t>IBS</a:t>
            </a:r>
            <a:r>
              <a:rPr lang="ja-JP" altLang="en-US" sz="2800" dirty="0"/>
              <a:t>ホストファミリー情報（クラブ）</a:t>
            </a:r>
          </a:p>
        </p:txBody>
      </p:sp>
      <p:cxnSp>
        <p:nvCxnSpPr>
          <p:cNvPr id="4" name="直線コネクタ 3"/>
          <p:cNvCxnSpPr/>
          <p:nvPr/>
        </p:nvCxnSpPr>
        <p:spPr>
          <a:xfrm>
            <a:off x="179512" y="1412776"/>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19" y="1517883"/>
            <a:ext cx="8188695" cy="830997"/>
          </a:xfrm>
          <a:prstGeom prst="rect">
            <a:avLst/>
          </a:prstGeom>
          <a:noFill/>
          <a:ln w="38100" cmpd="dbl">
            <a:noFill/>
            <a:miter lim="800000"/>
            <a:headEnd/>
            <a:tailEnd/>
          </a:ln>
        </p:spPr>
        <p:txBody>
          <a:bodyPr wrap="square" rtlCol="0">
            <a:spAutoFit/>
          </a:bodyPr>
          <a:lstStyle/>
          <a:p>
            <a:r>
              <a:rPr lang="en-US" altLang="ja-JP" sz="2400" kern="0" dirty="0">
                <a:solidFill>
                  <a:srgbClr val="FF0000"/>
                </a:solidFill>
              </a:rPr>
              <a:t>【</a:t>
            </a:r>
            <a:r>
              <a:rPr lang="ja-JP" altLang="en-US" sz="2400" kern="0" dirty="0">
                <a:solidFill>
                  <a:srgbClr val="FF0000"/>
                </a:solidFill>
              </a:rPr>
              <a:t>重要</a:t>
            </a:r>
            <a:r>
              <a:rPr lang="en-US" altLang="ja-JP" sz="2400" kern="0" dirty="0">
                <a:solidFill>
                  <a:srgbClr val="FF0000"/>
                </a:solidFill>
              </a:rPr>
              <a:t>】</a:t>
            </a:r>
            <a:r>
              <a:rPr lang="ja-JP" altLang="en-US" sz="2400" kern="0" dirty="0"/>
              <a:t>受入クラブが入力する。ホストファミリーの予定が決まったら随時変更を行う必要があります。</a:t>
            </a:r>
            <a:endParaRPr lang="en-US" altLang="ja-JP" sz="2400" kern="0" dirty="0"/>
          </a:p>
        </p:txBody>
      </p:sp>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a:stCxn id="20" idx="1"/>
          </p:cNvCxnSpPr>
          <p:nvPr/>
        </p:nvCxnSpPr>
        <p:spPr>
          <a:xfrm flipH="1">
            <a:off x="4355976" y="2450796"/>
            <a:ext cx="722673" cy="4279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078649" y="2204574"/>
            <a:ext cx="1754959"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「ホストファミリー」を</a:t>
            </a:r>
            <a:r>
              <a:rPr kumimoji="1" lang="ja-JP" altLang="en-US" sz="1300" dirty="0"/>
              <a:t>クリックする。</a:t>
            </a:r>
          </a:p>
        </p:txBody>
      </p:sp>
      <p:sp>
        <p:nvSpPr>
          <p:cNvPr id="38" name="テキスト ボックス 37"/>
          <p:cNvSpPr txBox="1"/>
          <p:nvPr/>
        </p:nvSpPr>
        <p:spPr bwMode="auto">
          <a:xfrm>
            <a:off x="6732240" y="3584484"/>
            <a:ext cx="2040237"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新規</a:t>
            </a:r>
            <a:r>
              <a:rPr kumimoji="1" lang="ja-JP" altLang="en-US" sz="1300" dirty="0"/>
              <a:t>ホストファミリー登録をします</a:t>
            </a:r>
          </a:p>
        </p:txBody>
      </p:sp>
      <p:cxnSp>
        <p:nvCxnSpPr>
          <p:cNvPr id="43" name="直線矢印コネクタ 42"/>
          <p:cNvCxnSpPr/>
          <p:nvPr/>
        </p:nvCxnSpPr>
        <p:spPr>
          <a:xfrm flipH="1">
            <a:off x="7596338" y="4149080"/>
            <a:ext cx="72006" cy="2952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5400000">
            <a:off x="4067964" y="3320560"/>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a:off x="7956376" y="5506475"/>
            <a:ext cx="339822" cy="1896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bwMode="auto">
          <a:xfrm>
            <a:off x="7596336" y="4941168"/>
            <a:ext cx="1152128" cy="507831"/>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900" dirty="0"/>
              <a:t>保護者の情報を変更する場合はこちらから</a:t>
            </a:r>
            <a:r>
              <a:rPr kumimoji="1" lang="ja-JP" altLang="en-US" sz="900" dirty="0" err="1"/>
              <a:t>、、</a:t>
            </a:r>
            <a:endParaRPr kumimoji="1" lang="ja-JP" altLang="en-US" sz="900" dirty="0"/>
          </a:p>
        </p:txBody>
      </p:sp>
      <p:sp>
        <p:nvSpPr>
          <p:cNvPr id="3" name="スライド番号プレースホルダー 2"/>
          <p:cNvSpPr>
            <a:spLocks noGrp="1"/>
          </p:cNvSpPr>
          <p:nvPr>
            <p:ph type="sldNum" sz="quarter" idx="12"/>
          </p:nvPr>
        </p:nvSpPr>
        <p:spPr/>
        <p:txBody>
          <a:bodyPr/>
          <a:lstStyle/>
          <a:p>
            <a:pPr>
              <a:defRPr/>
            </a:pPr>
            <a:fld id="{0331EEB5-871C-3C46-BA86-090CCFE8305C}" type="slidenum">
              <a:rPr lang="en-US" altLang="ja-JP" smtClean="0"/>
              <a:pPr>
                <a:defRPr/>
              </a:pPr>
              <a:t>10</a:t>
            </a:fld>
            <a:endParaRPr lang="en-US" altLang="ja-JP" dirty="0"/>
          </a:p>
        </p:txBody>
      </p:sp>
    </p:spTree>
    <p:extLst>
      <p:ext uri="{BB962C8B-B14F-4D97-AF65-F5344CB8AC3E}">
        <p14:creationId xmlns:p14="http://schemas.microsoft.com/office/powerpoint/2010/main" val="316669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extLst/>
          </p:nvPr>
        </p:nvGraphicFramePr>
        <p:xfrm>
          <a:off x="365800" y="2095812"/>
          <a:ext cx="2616056" cy="1844807"/>
        </p:xfrm>
        <a:graphic>
          <a:graphicData uri="http://schemas.openxmlformats.org/presentationml/2006/ole">
            <mc:AlternateContent xmlns:mc="http://schemas.openxmlformats.org/markup-compatibility/2006">
              <mc:Choice xmlns:v="urn:schemas-microsoft-com:vml" Requires="v">
                <p:oleObj spid="_x0000_s53358" name="Image" r:id="rId3" imgW="8050680" imgH="5676120" progId="Photoshop.Image.13">
                  <p:embed/>
                </p:oleObj>
              </mc:Choice>
              <mc:Fallback>
                <p:oleObj name="Image" r:id="rId3" imgW="8050680" imgH="5676120" progId="Photoshop.Image.13">
                  <p:embed/>
                  <p:pic>
                    <p:nvPicPr>
                      <p:cNvPr id="0" name=""/>
                      <p:cNvPicPr/>
                      <p:nvPr/>
                    </p:nvPicPr>
                    <p:blipFill>
                      <a:blip r:embed="rId4"/>
                      <a:stretch>
                        <a:fillRect/>
                      </a:stretch>
                    </p:blipFill>
                    <p:spPr>
                      <a:xfrm>
                        <a:off x="365800" y="2095812"/>
                        <a:ext cx="2616056" cy="1844807"/>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910931"/>
            <a:ext cx="8001000" cy="543898"/>
          </a:xfrm>
        </p:spPr>
        <p:txBody>
          <a:bodyPr/>
          <a:lstStyle/>
          <a:p>
            <a:r>
              <a:rPr lang="en-US" altLang="ja-JP" sz="3200" dirty="0"/>
              <a:t>IBS</a:t>
            </a:r>
            <a:r>
              <a:rPr lang="ja-JP" altLang="en-US" sz="3200" dirty="0"/>
              <a:t>ホスト高校情報（クラブ）</a:t>
            </a:r>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20" y="1554143"/>
            <a:ext cx="7704857" cy="400110"/>
          </a:xfrm>
          <a:prstGeom prst="rect">
            <a:avLst/>
          </a:prstGeom>
          <a:noFill/>
          <a:ln w="38100" cmpd="dbl">
            <a:noFill/>
            <a:miter lim="800000"/>
            <a:headEnd/>
            <a:tailEnd/>
          </a:ln>
        </p:spPr>
        <p:txBody>
          <a:bodyPr wrap="square" rtlCol="0">
            <a:spAutoFit/>
          </a:bodyPr>
          <a:lstStyle/>
          <a:p>
            <a:r>
              <a:rPr lang="ja-JP" altLang="en-US" sz="2000" kern="0" dirty="0"/>
              <a:t>学生データに受入高校を登録する。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flipV="1">
            <a:off x="2558376" y="2441862"/>
            <a:ext cx="607731" cy="2391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3243864" y="2659020"/>
            <a:ext cx="1541840" cy="492443"/>
          </a:xfrm>
          <a:prstGeom prst="rect">
            <a:avLst/>
          </a:prstGeom>
          <a:solidFill>
            <a:schemeClr val="bg1">
              <a:alpha val="70000"/>
            </a:schemeClr>
          </a:solidFill>
          <a:ln w="12700" cmpd="sng">
            <a:solidFill>
              <a:schemeClr val="tx1"/>
            </a:solidFill>
            <a:miter lim="800000"/>
            <a:headEnd/>
            <a:tailEnd/>
          </a:ln>
        </p:spPr>
        <p:txBody>
          <a:bodyPr wrap="square" rtlCol="0">
            <a:spAutoFit/>
          </a:bodyPr>
          <a:lstStyle/>
          <a:p>
            <a:r>
              <a:rPr lang="ja-JP" altLang="en-US" sz="1300" dirty="0"/>
              <a:t>「受入高校」を</a:t>
            </a:r>
            <a:r>
              <a:rPr kumimoji="1" lang="ja-JP" altLang="en-US" sz="1300" dirty="0"/>
              <a:t>クリックする。</a:t>
            </a:r>
          </a:p>
        </p:txBody>
      </p:sp>
      <p:sp>
        <p:nvSpPr>
          <p:cNvPr id="27" name="テキスト ボックス 26"/>
          <p:cNvSpPr txBox="1"/>
          <p:nvPr/>
        </p:nvSpPr>
        <p:spPr bwMode="auto">
          <a:xfrm>
            <a:off x="1115616" y="5854072"/>
            <a:ext cx="1728192" cy="492443"/>
          </a:xfrm>
          <a:prstGeom prst="rect">
            <a:avLst/>
          </a:prstGeom>
          <a:noFill/>
          <a:ln w="12700" cmpd="sng">
            <a:solidFill>
              <a:schemeClr val="tx1"/>
            </a:solidFill>
            <a:miter lim="800000"/>
            <a:headEnd/>
            <a:tailEnd/>
          </a:ln>
        </p:spPr>
        <p:txBody>
          <a:bodyPr wrap="square" rtlCol="0">
            <a:spAutoFit/>
          </a:bodyPr>
          <a:lstStyle/>
          <a:p>
            <a:r>
              <a:rPr lang="ja-JP" altLang="en-US" sz="1300" dirty="0"/>
              <a:t>新規受入高校登録をします。</a:t>
            </a:r>
            <a:endParaRPr kumimoji="1" lang="ja-JP" altLang="en-US" sz="1300" dirty="0"/>
          </a:p>
        </p:txBody>
      </p:sp>
      <p:graphicFrame>
        <p:nvGraphicFramePr>
          <p:cNvPr id="3" name="オブジェクト 2"/>
          <p:cNvGraphicFramePr>
            <a:graphicFrameLocks noChangeAspect="1"/>
          </p:cNvGraphicFramePr>
          <p:nvPr>
            <p:extLst/>
          </p:nvPr>
        </p:nvGraphicFramePr>
        <p:xfrm>
          <a:off x="3348758" y="4069413"/>
          <a:ext cx="5235312" cy="1881440"/>
        </p:xfrm>
        <a:graphic>
          <a:graphicData uri="http://schemas.openxmlformats.org/presentationml/2006/ole">
            <mc:AlternateContent xmlns:mc="http://schemas.openxmlformats.org/markup-compatibility/2006">
              <mc:Choice xmlns:v="urn:schemas-microsoft-com:vml" Requires="v">
                <p:oleObj spid="_x0000_s53359" name="Image" r:id="rId6" imgW="14272920" imgH="5130000" progId="Photoshop.Image.13">
                  <p:embed/>
                </p:oleObj>
              </mc:Choice>
              <mc:Fallback>
                <p:oleObj name="Image" r:id="rId6" imgW="14272920" imgH="5130000" progId="Photoshop.Image.13">
                  <p:embed/>
                  <p:pic>
                    <p:nvPicPr>
                      <p:cNvPr id="0" name=""/>
                      <p:cNvPicPr/>
                      <p:nvPr/>
                    </p:nvPicPr>
                    <p:blipFill>
                      <a:blip r:embed="rId7"/>
                      <a:stretch>
                        <a:fillRect/>
                      </a:stretch>
                    </p:blipFill>
                    <p:spPr>
                      <a:xfrm>
                        <a:off x="3348758" y="4069413"/>
                        <a:ext cx="5235312" cy="1881440"/>
                      </a:xfrm>
                      <a:prstGeom prst="rect">
                        <a:avLst/>
                      </a:prstGeom>
                      <a:ln w="12700">
                        <a:solidFill>
                          <a:schemeClr val="tx1"/>
                        </a:solidFill>
                      </a:ln>
                    </p:spPr>
                  </p:pic>
                </p:oleObj>
              </mc:Fallback>
            </mc:AlternateContent>
          </a:graphicData>
        </a:graphic>
      </p:graphicFrame>
      <p:sp>
        <p:nvSpPr>
          <p:cNvPr id="21" name="右矢印 20"/>
          <p:cNvSpPr/>
          <p:nvPr/>
        </p:nvSpPr>
        <p:spPr>
          <a:xfrm rot="3296267">
            <a:off x="2950083" y="3660528"/>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p:nvPr/>
        </p:nvCxnSpPr>
        <p:spPr>
          <a:xfrm flipV="1">
            <a:off x="2789084" y="5589240"/>
            <a:ext cx="486772" cy="2522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11</a:t>
            </a:fld>
            <a:endParaRPr lang="en-US" altLang="ja-JP" dirty="0"/>
          </a:p>
        </p:txBody>
      </p:sp>
    </p:spTree>
    <p:extLst>
      <p:ext uri="{BB962C8B-B14F-4D97-AF65-F5344CB8AC3E}">
        <p14:creationId xmlns:p14="http://schemas.microsoft.com/office/powerpoint/2010/main" val="144317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nvPr>
        </p:nvGraphicFramePr>
        <p:xfrm>
          <a:off x="355497" y="1849741"/>
          <a:ext cx="6096000" cy="1193800"/>
        </p:xfrm>
        <a:graphic>
          <a:graphicData uri="http://schemas.openxmlformats.org/presentationml/2006/ole">
            <mc:AlternateContent xmlns:mc="http://schemas.openxmlformats.org/markup-compatibility/2006">
              <mc:Choice xmlns:v="urn:schemas-microsoft-com:vml" Requires="v">
                <p:oleObj spid="_x0000_s55406" name="Image" r:id="rId3" imgW="14526720" imgH="2844360" progId="Photoshop.Image.13">
                  <p:embed/>
                </p:oleObj>
              </mc:Choice>
              <mc:Fallback>
                <p:oleObj name="Image" r:id="rId3" imgW="14526720" imgH="2844360" progId="Photoshop.Image.13">
                  <p:embed/>
                  <p:pic>
                    <p:nvPicPr>
                      <p:cNvPr id="0" name=""/>
                      <p:cNvPicPr/>
                      <p:nvPr/>
                    </p:nvPicPr>
                    <p:blipFill>
                      <a:blip r:embed="rId4"/>
                      <a:stretch>
                        <a:fillRect/>
                      </a:stretch>
                    </p:blipFill>
                    <p:spPr>
                      <a:xfrm>
                        <a:off x="355497" y="1849741"/>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92847"/>
            <a:ext cx="8001000" cy="517966"/>
          </a:xfrm>
        </p:spPr>
        <p:txBody>
          <a:bodyPr/>
          <a:lstStyle/>
          <a:p>
            <a:r>
              <a:rPr lang="en-US" altLang="ja-JP" sz="2800" dirty="0"/>
              <a:t>IBS</a:t>
            </a:r>
            <a:r>
              <a:rPr lang="ja-JP" altLang="en-US" sz="2800" dirty="0"/>
              <a:t>ボランティア誓約書（クラブ）</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412776"/>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受入クラブがアップロードします。</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54831" y="2004090"/>
            <a:ext cx="387536" cy="285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302298" y="1484784"/>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395536" y="4870681"/>
            <a:ext cx="2990608" cy="692497"/>
          </a:xfrm>
          <a:prstGeom prst="rect">
            <a:avLst/>
          </a:prstGeom>
          <a:noFill/>
          <a:ln w="12700" cmpd="sng">
            <a:solidFill>
              <a:schemeClr val="tx1"/>
            </a:solidFill>
            <a:miter lim="800000"/>
            <a:headEnd/>
            <a:tailEnd/>
          </a:ln>
        </p:spPr>
        <p:txBody>
          <a:bodyPr wrap="square" rtlCol="0">
            <a:spAutoFit/>
          </a:bodyPr>
          <a:lstStyle/>
          <a:p>
            <a:r>
              <a:rPr lang="ja-JP" altLang="en-US" sz="1300" dirty="0"/>
              <a:t>ボランティア誓約書をこちらでアップロードして、地区委員会に送る。</a:t>
            </a:r>
            <a:endParaRPr lang="en-US" altLang="ja-JP" sz="1300" dirty="0"/>
          </a:p>
          <a:p>
            <a:r>
              <a:rPr lang="ja-JP" altLang="en-US" sz="1300" dirty="0"/>
              <a:t>送る方法は地区の指定による。</a:t>
            </a:r>
            <a:endParaRPr kumimoji="1" lang="ja-JP" altLang="en-US" sz="1300" dirty="0"/>
          </a:p>
        </p:txBody>
      </p:sp>
      <p:graphicFrame>
        <p:nvGraphicFramePr>
          <p:cNvPr id="8" name="オブジェクト 7"/>
          <p:cNvGraphicFramePr>
            <a:graphicFrameLocks noChangeAspect="1"/>
          </p:cNvGraphicFramePr>
          <p:nvPr>
            <p:extLst/>
          </p:nvPr>
        </p:nvGraphicFramePr>
        <p:xfrm>
          <a:off x="4028148" y="2684865"/>
          <a:ext cx="4690018" cy="3746715"/>
        </p:xfrm>
        <a:graphic>
          <a:graphicData uri="http://schemas.openxmlformats.org/presentationml/2006/ole">
            <mc:AlternateContent xmlns:mc="http://schemas.openxmlformats.org/markup-compatibility/2006">
              <mc:Choice xmlns:v="urn:schemas-microsoft-com:vml" Requires="v">
                <p:oleObj spid="_x0000_s55407" name="Image" r:id="rId6" imgW="11237760" imgH="8977680" progId="Photoshop.Image.13">
                  <p:embed/>
                </p:oleObj>
              </mc:Choice>
              <mc:Fallback>
                <p:oleObj name="Image" r:id="rId6" imgW="11237760" imgH="8977680" progId="Photoshop.Image.13">
                  <p:embed/>
                  <p:pic>
                    <p:nvPicPr>
                      <p:cNvPr id="0" name=""/>
                      <p:cNvPicPr/>
                      <p:nvPr/>
                    </p:nvPicPr>
                    <p:blipFill>
                      <a:blip r:embed="rId7"/>
                      <a:stretch>
                        <a:fillRect/>
                      </a:stretch>
                    </p:blipFill>
                    <p:spPr>
                      <a:xfrm>
                        <a:off x="4028148" y="2684865"/>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a:off x="3386144" y="5216930"/>
            <a:ext cx="969832" cy="842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110317" y="2645656"/>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12</a:t>
            </a:fld>
            <a:endParaRPr lang="en-US" altLang="ja-JP" dirty="0"/>
          </a:p>
        </p:txBody>
      </p:sp>
      <p:sp>
        <p:nvSpPr>
          <p:cNvPr id="15" name="角丸四角形 14"/>
          <p:cNvSpPr/>
          <p:nvPr/>
        </p:nvSpPr>
        <p:spPr>
          <a:xfrm>
            <a:off x="4067944"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128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2">
            <a:extLst>
              <a:ext uri="{28A0092B-C50C-407E-A947-70E740481C1C}">
                <a14:useLocalDpi xmlns:a14="http://schemas.microsoft.com/office/drawing/2010/main" val="0"/>
              </a:ext>
            </a:extLst>
          </a:blip>
          <a:srcRect t="7931" r="49474" b="45882"/>
          <a:stretch/>
        </p:blipFill>
        <p:spPr>
          <a:xfrm>
            <a:off x="2118030" y="3951298"/>
            <a:ext cx="3865924" cy="2582135"/>
          </a:xfrm>
          <a:prstGeom prst="rect">
            <a:avLst/>
          </a:prstGeom>
          <a:ln>
            <a:solidFill>
              <a:schemeClr val="tx1"/>
            </a:solidFill>
          </a:ln>
        </p:spPr>
      </p:pic>
      <p:sp>
        <p:nvSpPr>
          <p:cNvPr id="2" name="タイトル 1"/>
          <p:cNvSpPr>
            <a:spLocks noGrp="1"/>
          </p:cNvSpPr>
          <p:nvPr>
            <p:ph type="title"/>
          </p:nvPr>
        </p:nvSpPr>
        <p:spPr>
          <a:xfrm>
            <a:off x="251520" y="646044"/>
            <a:ext cx="8001000" cy="622716"/>
          </a:xfrm>
        </p:spPr>
        <p:txBody>
          <a:bodyPr/>
          <a:lstStyle/>
          <a:p>
            <a:r>
              <a:rPr lang="en-US" altLang="ja-JP" sz="2800" dirty="0"/>
              <a:t>OBS</a:t>
            </a:r>
            <a:r>
              <a:rPr lang="ja-JP" altLang="en-US" sz="2800" dirty="0" err="1"/>
              <a:t>、</a:t>
            </a:r>
            <a:r>
              <a:rPr lang="en-US" altLang="ja-JP" sz="2800" dirty="0"/>
              <a:t>IBS</a:t>
            </a:r>
            <a:r>
              <a:rPr lang="ja-JP" altLang="en-US" sz="2800" dirty="0"/>
              <a:t>自宅出発日の入力（学生もしくはクラブ）</a:t>
            </a:r>
          </a:p>
        </p:txBody>
      </p:sp>
      <p:cxnSp>
        <p:nvCxnSpPr>
          <p:cNvPr id="4" name="直線コネクタ 3"/>
          <p:cNvCxnSpPr/>
          <p:nvPr/>
        </p:nvCxnSpPr>
        <p:spPr>
          <a:xfrm>
            <a:off x="166213" y="1268760"/>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259061"/>
            <a:ext cx="1512168" cy="568128"/>
          </a:xfrm>
          <a:prstGeom prst="rect">
            <a:avLst/>
          </a:prstGeom>
        </p:spPr>
      </p:pic>
      <p:sp>
        <p:nvSpPr>
          <p:cNvPr id="3" name="スライド番号プレースホルダー 2"/>
          <p:cNvSpPr>
            <a:spLocks noGrp="1"/>
          </p:cNvSpPr>
          <p:nvPr>
            <p:ph type="sldNum" sz="quarter" idx="12"/>
          </p:nvPr>
        </p:nvSpPr>
        <p:spPr/>
        <p:txBody>
          <a:bodyPr/>
          <a:lstStyle/>
          <a:p>
            <a:pPr>
              <a:defRPr/>
            </a:pPr>
            <a:fld id="{0331EEB5-871C-3C46-BA86-090CCFE8305C}" type="slidenum">
              <a:rPr lang="en-US" altLang="ja-JP" smtClean="0"/>
              <a:pPr>
                <a:defRPr/>
              </a:pPr>
              <a:t>13</a:t>
            </a:fld>
            <a:endParaRPr lang="en-US" altLang="ja-JP" dirty="0"/>
          </a:p>
        </p:txBody>
      </p:sp>
      <p:sp>
        <p:nvSpPr>
          <p:cNvPr id="18" name="テキスト ボックス 17"/>
          <p:cNvSpPr txBox="1"/>
          <p:nvPr/>
        </p:nvSpPr>
        <p:spPr bwMode="auto">
          <a:xfrm>
            <a:off x="411646" y="3307658"/>
            <a:ext cx="6332255" cy="369332"/>
          </a:xfrm>
          <a:prstGeom prst="rect">
            <a:avLst/>
          </a:prstGeom>
          <a:noFill/>
          <a:ln w="38100" cmpd="dbl">
            <a:noFill/>
            <a:miter lim="800000"/>
            <a:headEnd/>
            <a:tailEnd/>
          </a:ln>
        </p:spPr>
        <p:txBody>
          <a:bodyPr wrap="square" rtlCol="0">
            <a:spAutoFit/>
          </a:bodyPr>
          <a:lstStyle/>
          <a:p>
            <a:r>
              <a:rPr lang="ja-JP" altLang="en-US" kern="0" dirty="0"/>
              <a:t>学生が自宅出発日を入力する。</a:t>
            </a:r>
            <a:endParaRPr lang="en-US" altLang="ja-JP" kern="0" dirty="0"/>
          </a:p>
        </p:txBody>
      </p:sp>
      <p:sp>
        <p:nvSpPr>
          <p:cNvPr id="21" name="テキスト ボックス 20"/>
          <p:cNvSpPr txBox="1"/>
          <p:nvPr/>
        </p:nvSpPr>
        <p:spPr bwMode="auto">
          <a:xfrm>
            <a:off x="2123728" y="1412776"/>
            <a:ext cx="4429472" cy="738664"/>
          </a:xfrm>
          <a:prstGeom prst="rect">
            <a:avLst/>
          </a:prstGeom>
          <a:solidFill>
            <a:schemeClr val="bg1"/>
          </a:solidFill>
          <a:ln w="12700" cmpd="sng">
            <a:solidFill>
              <a:schemeClr val="tx1"/>
            </a:solidFill>
            <a:miter lim="800000"/>
            <a:headEnd/>
            <a:tailEnd/>
          </a:ln>
        </p:spPr>
        <p:txBody>
          <a:bodyPr wrap="square" rtlCol="0">
            <a:spAutoFit/>
          </a:bodyPr>
          <a:lstStyle/>
          <a:p>
            <a:r>
              <a:rPr lang="en-US" altLang="ja-JP" sz="1400" dirty="0"/>
              <a:t>URL</a:t>
            </a:r>
            <a:r>
              <a:rPr lang="ja-JP" altLang="en-US" sz="1400" dirty="0"/>
              <a:t>　　</a:t>
            </a:r>
            <a:r>
              <a:rPr lang="en-US" altLang="ja-JP" sz="1400" dirty="0"/>
              <a:t>https</a:t>
            </a:r>
            <a:r>
              <a:rPr lang="en-US" altLang="ja-JP" sz="1400"/>
              <a:t>://yess.rijyec.org/mp/rijyec/mypage.php</a:t>
            </a:r>
            <a:endParaRPr lang="en-US" altLang="ja-JP" sz="1400" dirty="0"/>
          </a:p>
          <a:p>
            <a:r>
              <a:rPr lang="ja-JP" altLang="en-US" sz="1400" dirty="0"/>
              <a:t>ログイン</a:t>
            </a:r>
            <a:r>
              <a:rPr lang="en-US" altLang="ja-JP" sz="1400" dirty="0"/>
              <a:t>ID</a:t>
            </a:r>
            <a:r>
              <a:rPr lang="ja-JP" altLang="en-US" sz="1400" dirty="0"/>
              <a:t>：応募時登録メールアドレス</a:t>
            </a:r>
            <a:endParaRPr lang="en-US" altLang="ja-JP" sz="1400" dirty="0"/>
          </a:p>
          <a:p>
            <a:r>
              <a:rPr kumimoji="1" lang="ja-JP" altLang="en-US" sz="1400" dirty="0"/>
              <a:t>パスワード：電話番号（ハイフン無し）</a:t>
            </a:r>
            <a:endParaRPr kumimoji="1" lang="en-US" altLang="ja-JP" sz="1400" dirty="0"/>
          </a:p>
        </p:txBody>
      </p:sp>
      <p:sp>
        <p:nvSpPr>
          <p:cNvPr id="12" name="正方形/長方形 11"/>
          <p:cNvSpPr/>
          <p:nvPr/>
        </p:nvSpPr>
        <p:spPr>
          <a:xfrm>
            <a:off x="411646" y="1331476"/>
            <a:ext cx="1452642" cy="369332"/>
          </a:xfrm>
          <a:prstGeom prst="rect">
            <a:avLst/>
          </a:prstGeom>
        </p:spPr>
        <p:txBody>
          <a:bodyPr wrap="none">
            <a:spAutoFit/>
          </a:bodyPr>
          <a:lstStyle/>
          <a:p>
            <a:r>
              <a:rPr lang="ja-JP" altLang="en-US" dirty="0"/>
              <a:t>ログイン情報</a:t>
            </a:r>
            <a:endParaRPr lang="en-US" altLang="ja-JP" dirty="0"/>
          </a:p>
        </p:txBody>
      </p:sp>
      <p:sp>
        <p:nvSpPr>
          <p:cNvPr id="23" name="円/楕円 22"/>
          <p:cNvSpPr/>
          <p:nvPr/>
        </p:nvSpPr>
        <p:spPr>
          <a:xfrm>
            <a:off x="4283968" y="5263851"/>
            <a:ext cx="432048" cy="253381"/>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5" name="図 4"/>
          <p:cNvPicPr>
            <a:picLocks noChangeAspect="1"/>
          </p:cNvPicPr>
          <p:nvPr/>
        </p:nvPicPr>
        <p:blipFill rotWithShape="1">
          <a:blip r:embed="rId4">
            <a:extLst>
              <a:ext uri="{28A0092B-C50C-407E-A947-70E740481C1C}">
                <a14:useLocalDpi xmlns:a14="http://schemas.microsoft.com/office/drawing/2010/main" val="0"/>
              </a:ext>
            </a:extLst>
          </a:blip>
          <a:srcRect r="32625" b="78079"/>
          <a:stretch/>
        </p:blipFill>
        <p:spPr>
          <a:xfrm>
            <a:off x="2153646" y="2295455"/>
            <a:ext cx="3888432" cy="951610"/>
          </a:xfrm>
          <a:prstGeom prst="rect">
            <a:avLst/>
          </a:prstGeom>
          <a:ln>
            <a:solidFill>
              <a:schemeClr val="tx1"/>
            </a:solidFill>
          </a:ln>
        </p:spPr>
      </p:pic>
      <p:sp>
        <p:nvSpPr>
          <p:cNvPr id="15" name="円/楕円 14"/>
          <p:cNvSpPr/>
          <p:nvPr/>
        </p:nvSpPr>
        <p:spPr>
          <a:xfrm>
            <a:off x="2153646" y="2636912"/>
            <a:ext cx="923918" cy="39643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 name="テキスト ボックス 5"/>
          <p:cNvSpPr txBox="1"/>
          <p:nvPr/>
        </p:nvSpPr>
        <p:spPr bwMode="auto">
          <a:xfrm>
            <a:off x="850714" y="3645024"/>
            <a:ext cx="4153334" cy="292388"/>
          </a:xfrm>
          <a:prstGeom prst="rect">
            <a:avLst/>
          </a:prstGeom>
          <a:noFill/>
          <a:ln w="12700" cmpd="sng">
            <a:noFill/>
            <a:miter lim="800000"/>
            <a:headEnd/>
            <a:tailEnd/>
          </a:ln>
        </p:spPr>
        <p:txBody>
          <a:bodyPr wrap="square" rtlCol="0">
            <a:spAutoFit/>
          </a:bodyPr>
          <a:lstStyle/>
          <a:p>
            <a:r>
              <a:rPr kumimoji="1" lang="ja-JP" altLang="en-US" sz="1300" dirty="0"/>
              <a:t>自宅出発日を入力します</a:t>
            </a:r>
          </a:p>
        </p:txBody>
      </p:sp>
      <p:sp>
        <p:nvSpPr>
          <p:cNvPr id="8" name="テキスト ボックス 7"/>
          <p:cNvSpPr txBox="1"/>
          <p:nvPr/>
        </p:nvSpPr>
        <p:spPr bwMode="auto">
          <a:xfrm>
            <a:off x="4860032" y="3378531"/>
            <a:ext cx="3281854" cy="492443"/>
          </a:xfrm>
          <a:prstGeom prst="rect">
            <a:avLst/>
          </a:prstGeom>
          <a:gradFill>
            <a:gsLst>
              <a:gs pos="0">
                <a:srgbClr val="FF0000"/>
              </a:gs>
              <a:gs pos="80000">
                <a:srgbClr val="FF0000"/>
              </a:gs>
              <a:gs pos="100000">
                <a:srgbClr val="FF0000"/>
              </a:gs>
            </a:gsLst>
          </a:gradFill>
          <a:ln>
            <a:solidFill>
              <a:srgbClr val="FF0000"/>
            </a:solidFill>
            <a:headEnd/>
            <a:tailEnd/>
          </a:ln>
        </p:spPr>
        <p:style>
          <a:lnRef idx="1">
            <a:schemeClr val="dk1"/>
          </a:lnRef>
          <a:fillRef idx="3">
            <a:schemeClr val="dk1"/>
          </a:fillRef>
          <a:effectRef idx="2">
            <a:schemeClr val="dk1"/>
          </a:effectRef>
          <a:fontRef idx="minor">
            <a:schemeClr val="lt1"/>
          </a:fontRef>
        </p:style>
        <p:txBody>
          <a:bodyPr wrap="square" rtlCol="0">
            <a:spAutoFit/>
          </a:bodyPr>
          <a:lstStyle/>
          <a:p>
            <a:r>
              <a:rPr kumimoji="1" lang="ja-JP" altLang="en-US" sz="1300" b="1" dirty="0">
                <a:solidFill>
                  <a:schemeClr val="bg1"/>
                </a:solidFill>
              </a:rPr>
              <a:t>保険に関係する大事な部分のため、入力を忘れないようにお願いします。</a:t>
            </a:r>
          </a:p>
        </p:txBody>
      </p:sp>
      <p:sp>
        <p:nvSpPr>
          <p:cNvPr id="7" name="テキスト ボックス 6"/>
          <p:cNvSpPr txBox="1"/>
          <p:nvPr/>
        </p:nvSpPr>
        <p:spPr bwMode="auto">
          <a:xfrm>
            <a:off x="5455954" y="4978160"/>
            <a:ext cx="3250704" cy="1292662"/>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300" dirty="0"/>
              <a:t>編集のボタンを押すと</a:t>
            </a:r>
            <a:r>
              <a:rPr lang="ja-JP" altLang="en-US" sz="1300" dirty="0"/>
              <a:t>「自宅出発日」の入力欄がありますので自宅を出る日を入力してください。</a:t>
            </a:r>
            <a:endParaRPr lang="en-US" altLang="ja-JP" sz="1300" dirty="0"/>
          </a:p>
          <a:p>
            <a:r>
              <a:rPr lang="ja-JP" altLang="en-US" sz="1300" dirty="0"/>
              <a:t>そのほかにも、</a:t>
            </a:r>
            <a:r>
              <a:rPr lang="en-US" altLang="ja-JP" sz="1300" dirty="0"/>
              <a:t>LINE</a:t>
            </a:r>
            <a:r>
              <a:rPr lang="ja-JP" altLang="en-US" sz="1300" dirty="0"/>
              <a:t>や</a:t>
            </a:r>
            <a:r>
              <a:rPr lang="en-US" altLang="ja-JP" sz="1300" dirty="0" err="1"/>
              <a:t>FaceBook</a:t>
            </a:r>
            <a:r>
              <a:rPr lang="ja-JP" altLang="en-US" sz="1300" dirty="0"/>
              <a:t>のアカウントや現地携帯電話の番号など災害時に利用できるものを複数用意しましょう。</a:t>
            </a:r>
            <a:endParaRPr kumimoji="1" lang="ja-JP" altLang="en-US" sz="1300" dirty="0"/>
          </a:p>
        </p:txBody>
      </p:sp>
      <p:cxnSp>
        <p:nvCxnSpPr>
          <p:cNvPr id="10" name="直線矢印コネクタ 9"/>
          <p:cNvCxnSpPr>
            <a:stCxn id="7" idx="1"/>
            <a:endCxn id="23" idx="5"/>
          </p:cNvCxnSpPr>
          <p:nvPr/>
        </p:nvCxnSpPr>
        <p:spPr>
          <a:xfrm flipH="1" flipV="1">
            <a:off x="4652744" y="5480125"/>
            <a:ext cx="803210" cy="144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bwMode="auto">
          <a:xfrm>
            <a:off x="6309621" y="1846502"/>
            <a:ext cx="2222819" cy="523220"/>
          </a:xfrm>
          <a:prstGeom prst="rect">
            <a:avLst/>
          </a:prstGeom>
          <a:solidFill>
            <a:schemeClr val="bg1"/>
          </a:solidFill>
          <a:ln w="12700" cmpd="sng">
            <a:solidFill>
              <a:schemeClr val="tx1"/>
            </a:solidFill>
            <a:miter lim="800000"/>
            <a:headEnd/>
            <a:tailEnd/>
          </a:ln>
        </p:spPr>
        <p:txBody>
          <a:bodyPr wrap="square" rtlCol="0">
            <a:spAutoFit/>
          </a:bodyPr>
          <a:lstStyle/>
          <a:p>
            <a:r>
              <a:rPr kumimoji="1" lang="en-US" altLang="ja-JP" sz="1400" b="1" dirty="0"/>
              <a:t>IBS</a:t>
            </a:r>
            <a:r>
              <a:rPr kumimoji="1" lang="ja-JP" altLang="en-US" sz="1400" b="1" dirty="0"/>
              <a:t>の分はクラブもしくは地区で入力してください。</a:t>
            </a:r>
            <a:endParaRPr kumimoji="1" lang="en-US" altLang="ja-JP" sz="1400" b="1" dirty="0"/>
          </a:p>
        </p:txBody>
      </p:sp>
    </p:spTree>
    <p:extLst>
      <p:ext uri="{BB962C8B-B14F-4D97-AF65-F5344CB8AC3E}">
        <p14:creationId xmlns:p14="http://schemas.microsoft.com/office/powerpoint/2010/main" val="4086485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p:cNvGraphicFramePr>
            <a:graphicFrameLocks noChangeAspect="1"/>
          </p:cNvGraphicFramePr>
          <p:nvPr>
            <p:extLst>
              <p:ext uri="{D42A27DB-BD31-4B8C-83A1-F6EECF244321}">
                <p14:modId xmlns:p14="http://schemas.microsoft.com/office/powerpoint/2010/main" val="378752398"/>
              </p:ext>
            </p:extLst>
          </p:nvPr>
        </p:nvGraphicFramePr>
        <p:xfrm>
          <a:off x="1678753" y="3192940"/>
          <a:ext cx="5916910" cy="2517834"/>
        </p:xfrm>
        <a:graphic>
          <a:graphicData uri="http://schemas.openxmlformats.org/presentationml/2006/ole">
            <mc:AlternateContent xmlns:mc="http://schemas.openxmlformats.org/markup-compatibility/2006">
              <mc:Choice xmlns:v="urn:schemas-microsoft-com:vml" Requires="v">
                <p:oleObj spid="_x0000_s56430" r:id="rId3" imgW="11936160" imgH="5079240" progId="">
                  <p:embed/>
                </p:oleObj>
              </mc:Choice>
              <mc:Fallback>
                <p:oleObj r:id="rId3" imgW="11936160" imgH="5079240" progId="">
                  <p:embed/>
                  <p:pic>
                    <p:nvPicPr>
                      <p:cNvPr id="0" name=""/>
                      <p:cNvPicPr/>
                      <p:nvPr/>
                    </p:nvPicPr>
                    <p:blipFill>
                      <a:blip r:embed="rId4"/>
                      <a:stretch>
                        <a:fillRect/>
                      </a:stretch>
                    </p:blipFill>
                    <p:spPr>
                      <a:xfrm>
                        <a:off x="1678753" y="3192940"/>
                        <a:ext cx="5916910" cy="2517834"/>
                      </a:xfrm>
                      <a:prstGeom prst="rect">
                        <a:avLst/>
                      </a:prstGeom>
                      <a:ln>
                        <a:solidFill>
                          <a:schemeClr val="tx1"/>
                        </a:solidFill>
                      </a:ln>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662170426"/>
              </p:ext>
            </p:extLst>
          </p:nvPr>
        </p:nvGraphicFramePr>
        <p:xfrm>
          <a:off x="348208" y="1848597"/>
          <a:ext cx="6096000" cy="1193800"/>
        </p:xfrm>
        <a:graphic>
          <a:graphicData uri="http://schemas.openxmlformats.org/presentationml/2006/ole">
            <mc:AlternateContent xmlns:mc="http://schemas.openxmlformats.org/markup-compatibility/2006">
              <mc:Choice xmlns:v="urn:schemas-microsoft-com:vml" Requires="v">
                <p:oleObj spid="_x0000_s56431" name="Image" r:id="rId5" imgW="14526720" imgH="2844360" progId="Photoshop.Image.13">
                  <p:embed/>
                </p:oleObj>
              </mc:Choice>
              <mc:Fallback>
                <p:oleObj name="Image" r:id="rId5" imgW="14526720" imgH="2844360" progId="Photoshop.Image.13">
                  <p:embed/>
                  <p:pic>
                    <p:nvPicPr>
                      <p:cNvPr id="0" name=""/>
                      <p:cNvPicPr/>
                      <p:nvPr/>
                    </p:nvPicPr>
                    <p:blipFill>
                      <a:blip r:embed="rId6"/>
                      <a:stretch>
                        <a:fillRect/>
                      </a:stretch>
                    </p:blipFill>
                    <p:spPr>
                      <a:xfrm>
                        <a:off x="348208" y="1848597"/>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811547"/>
            <a:ext cx="8001000" cy="499266"/>
          </a:xfrm>
        </p:spPr>
        <p:txBody>
          <a:bodyPr/>
          <a:lstStyle/>
          <a:p>
            <a:r>
              <a:rPr lang="ja-JP" altLang="en-US" sz="2800" dirty="0"/>
              <a:t>カウンセラー（</a:t>
            </a:r>
            <a:r>
              <a:rPr lang="en-US" altLang="ja-JP" sz="2800" dirty="0"/>
              <a:t>HF</a:t>
            </a:r>
            <a:r>
              <a:rPr lang="ja-JP" altLang="en-US" sz="2800" dirty="0"/>
              <a:t>）レポート（クラブ）</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43" name="直線矢印コネクタ 42"/>
          <p:cNvCxnSpPr/>
          <p:nvPr/>
        </p:nvCxnSpPr>
        <p:spPr>
          <a:xfrm flipV="1">
            <a:off x="6804248" y="5135925"/>
            <a:ext cx="422664" cy="4519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7001586">
            <a:off x="5319053" y="2644512"/>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614080" y="6253982"/>
            <a:ext cx="2133600" cy="457200"/>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pPr>
              <a:defRPr/>
            </a:pPr>
            <a:fld id="{0331EEB5-871C-3C46-BA86-090CCFE8305C}" type="slidenum">
              <a:rPr lang="en-US" altLang="ja-JP" smtClean="0"/>
              <a:pPr>
                <a:defRPr/>
              </a:pPr>
              <a:t>14</a:t>
            </a:fld>
            <a:endParaRPr lang="en-US" altLang="ja-JP" dirty="0"/>
          </a:p>
        </p:txBody>
      </p:sp>
      <p:sp>
        <p:nvSpPr>
          <p:cNvPr id="7" name="円/楕円 6"/>
          <p:cNvSpPr/>
          <p:nvPr/>
        </p:nvSpPr>
        <p:spPr>
          <a:xfrm>
            <a:off x="5212784" y="2114123"/>
            <a:ext cx="1080120" cy="569598"/>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 name="テキスト ボックス 8"/>
          <p:cNvSpPr txBox="1"/>
          <p:nvPr/>
        </p:nvSpPr>
        <p:spPr bwMode="auto">
          <a:xfrm>
            <a:off x="342406" y="1412775"/>
            <a:ext cx="7685978" cy="307777"/>
          </a:xfrm>
          <a:prstGeom prst="rect">
            <a:avLst/>
          </a:prstGeom>
          <a:noFill/>
          <a:ln w="12700" cmpd="sng">
            <a:noFill/>
            <a:miter lim="800000"/>
            <a:headEnd/>
            <a:tailEnd/>
          </a:ln>
        </p:spPr>
        <p:txBody>
          <a:bodyPr wrap="square" rtlCol="0">
            <a:spAutoFit/>
          </a:bodyPr>
          <a:lstStyle/>
          <a:p>
            <a:r>
              <a:rPr kumimoji="1" lang="ja-JP" altLang="en-US" sz="1400" dirty="0"/>
              <a:t>例）　ホストファミリー　→　カウンセラー　→　</a:t>
            </a:r>
            <a:r>
              <a:rPr lang="ja-JP" altLang="en-US" sz="1400" dirty="0"/>
              <a:t>クラブ担当委員長　→　地区</a:t>
            </a:r>
            <a:endParaRPr kumimoji="1" lang="ja-JP" altLang="en-US" sz="1400" dirty="0"/>
          </a:p>
        </p:txBody>
      </p:sp>
      <p:sp>
        <p:nvSpPr>
          <p:cNvPr id="17" name="テキスト ボックス 16"/>
          <p:cNvSpPr txBox="1"/>
          <p:nvPr/>
        </p:nvSpPr>
        <p:spPr bwMode="auto">
          <a:xfrm>
            <a:off x="1308522" y="5344760"/>
            <a:ext cx="5423718" cy="892552"/>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ホストファミリーからレポートを受け取ったら内容をカウンセラーが確認してクラブがアップロードします。</a:t>
            </a:r>
            <a:endParaRPr lang="en-US" altLang="ja-JP" sz="1300" dirty="0"/>
          </a:p>
          <a:p>
            <a:r>
              <a:rPr lang="ja-JP" altLang="en-US" sz="1300" dirty="0"/>
              <a:t>そののち地区委員会にメールなどで送ります。</a:t>
            </a:r>
            <a:endParaRPr lang="en-US" altLang="ja-JP" sz="1300" dirty="0"/>
          </a:p>
          <a:p>
            <a:r>
              <a:rPr lang="ja-JP" altLang="en-US" sz="1300" dirty="0"/>
              <a:t>送る方法は地区の指定による。</a:t>
            </a:r>
          </a:p>
        </p:txBody>
      </p:sp>
    </p:spTree>
    <p:extLst>
      <p:ext uri="{BB962C8B-B14F-4D97-AF65-F5344CB8AC3E}">
        <p14:creationId xmlns:p14="http://schemas.microsoft.com/office/powerpoint/2010/main" val="308032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nvPr>
        </p:nvGraphicFramePr>
        <p:xfrm>
          <a:off x="355497" y="1849741"/>
          <a:ext cx="6096000" cy="1193800"/>
        </p:xfrm>
        <a:graphic>
          <a:graphicData uri="http://schemas.openxmlformats.org/presentationml/2006/ole">
            <mc:AlternateContent xmlns:mc="http://schemas.openxmlformats.org/markup-compatibility/2006">
              <mc:Choice xmlns:v="urn:schemas-microsoft-com:vml" Requires="v">
                <p:oleObj spid="_x0000_s62514" name="Image" r:id="rId3" imgW="14526720" imgH="2844360" progId="Photoshop.Image.13">
                  <p:embed/>
                </p:oleObj>
              </mc:Choice>
              <mc:Fallback>
                <p:oleObj name="Image" r:id="rId3" imgW="14526720" imgH="2844360" progId="Photoshop.Image.13">
                  <p:embed/>
                  <p:pic>
                    <p:nvPicPr>
                      <p:cNvPr id="0" name=""/>
                      <p:cNvPicPr/>
                      <p:nvPr/>
                    </p:nvPicPr>
                    <p:blipFill>
                      <a:blip r:embed="rId4"/>
                      <a:stretch>
                        <a:fillRect/>
                      </a:stretch>
                    </p:blipFill>
                    <p:spPr>
                      <a:xfrm>
                        <a:off x="355497" y="1849741"/>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92847"/>
            <a:ext cx="8001000" cy="517966"/>
          </a:xfrm>
        </p:spPr>
        <p:txBody>
          <a:bodyPr/>
          <a:lstStyle/>
          <a:p>
            <a:r>
              <a:rPr lang="en-US" altLang="ja-JP" sz="2800" dirty="0"/>
              <a:t>IBS</a:t>
            </a:r>
            <a:r>
              <a:rPr lang="ja-JP" altLang="en-US" sz="2800" dirty="0"/>
              <a:t>地区外移動届（クラブ）</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412776"/>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受入クラブがアップロードする。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54831" y="2004090"/>
            <a:ext cx="387536" cy="285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302298" y="1484784"/>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395536" y="4870681"/>
            <a:ext cx="2990608" cy="692497"/>
          </a:xfrm>
          <a:prstGeom prst="rect">
            <a:avLst/>
          </a:prstGeom>
          <a:noFill/>
          <a:ln w="12700" cmpd="sng">
            <a:solidFill>
              <a:schemeClr val="tx1"/>
            </a:solidFill>
            <a:miter lim="800000"/>
            <a:headEnd/>
            <a:tailEnd/>
          </a:ln>
        </p:spPr>
        <p:txBody>
          <a:bodyPr wrap="square" rtlCol="0">
            <a:spAutoFit/>
          </a:bodyPr>
          <a:lstStyle/>
          <a:p>
            <a:r>
              <a:rPr lang="ja-JP" altLang="en-US" sz="1300" dirty="0"/>
              <a:t>地区外移動届をこちらでアップロードして、地区委員会に送る。</a:t>
            </a:r>
            <a:endParaRPr lang="en-US" altLang="ja-JP" sz="1300" dirty="0"/>
          </a:p>
          <a:p>
            <a:r>
              <a:rPr lang="ja-JP" altLang="en-US" sz="1300" dirty="0"/>
              <a:t>送る方法は地区の指定による。</a:t>
            </a:r>
            <a:endParaRPr kumimoji="1" lang="ja-JP" altLang="en-US" sz="1300" dirty="0"/>
          </a:p>
        </p:txBody>
      </p:sp>
      <p:graphicFrame>
        <p:nvGraphicFramePr>
          <p:cNvPr id="8" name="オブジェクト 7"/>
          <p:cNvGraphicFramePr>
            <a:graphicFrameLocks noChangeAspect="1"/>
          </p:cNvGraphicFramePr>
          <p:nvPr>
            <p:extLst/>
          </p:nvPr>
        </p:nvGraphicFramePr>
        <p:xfrm>
          <a:off x="4028148" y="2684865"/>
          <a:ext cx="4690018" cy="3746715"/>
        </p:xfrm>
        <a:graphic>
          <a:graphicData uri="http://schemas.openxmlformats.org/presentationml/2006/ole">
            <mc:AlternateContent xmlns:mc="http://schemas.openxmlformats.org/markup-compatibility/2006">
              <mc:Choice xmlns:v="urn:schemas-microsoft-com:vml" Requires="v">
                <p:oleObj spid="_x0000_s62515" name="Image" r:id="rId6" imgW="11237760" imgH="8977680" progId="Photoshop.Image.13">
                  <p:embed/>
                </p:oleObj>
              </mc:Choice>
              <mc:Fallback>
                <p:oleObj name="Image" r:id="rId6" imgW="11237760" imgH="8977680" progId="Photoshop.Image.13">
                  <p:embed/>
                  <p:pic>
                    <p:nvPicPr>
                      <p:cNvPr id="0" name=""/>
                      <p:cNvPicPr/>
                      <p:nvPr/>
                    </p:nvPicPr>
                    <p:blipFill>
                      <a:blip r:embed="rId7"/>
                      <a:stretch>
                        <a:fillRect/>
                      </a:stretch>
                    </p:blipFill>
                    <p:spPr>
                      <a:xfrm>
                        <a:off x="4028148" y="2684865"/>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a:off x="3386144" y="5216930"/>
            <a:ext cx="969832" cy="444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110317" y="2645656"/>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15</a:t>
            </a:fld>
            <a:endParaRPr lang="en-US" altLang="ja-JP" dirty="0"/>
          </a:p>
        </p:txBody>
      </p:sp>
      <p:sp>
        <p:nvSpPr>
          <p:cNvPr id="15" name="角丸四角形 14"/>
          <p:cNvSpPr/>
          <p:nvPr/>
        </p:nvSpPr>
        <p:spPr>
          <a:xfrm>
            <a:off x="4067944"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5243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641C22-5215-4EC8-92BF-C37AB1FFCFA4}"/>
              </a:ext>
            </a:extLst>
          </p:cNvPr>
          <p:cNvSpPr>
            <a:spLocks noGrp="1"/>
          </p:cNvSpPr>
          <p:nvPr>
            <p:ph type="sldNum" sz="quarter" idx="12"/>
          </p:nvPr>
        </p:nvSpPr>
        <p:spPr/>
        <p:txBody>
          <a:bodyPr/>
          <a:lstStyle/>
          <a:p>
            <a:pPr>
              <a:defRPr/>
            </a:pPr>
            <a:fld id="{0331EEB5-871C-3C46-BA86-090CCFE8305C}" type="slidenum">
              <a:rPr lang="en-US" altLang="ja-JP" smtClean="0"/>
              <a:pPr>
                <a:defRPr/>
              </a:pPr>
              <a:t>16</a:t>
            </a:fld>
            <a:endParaRPr lang="en-US" altLang="ja-JP" dirty="0"/>
          </a:p>
        </p:txBody>
      </p:sp>
      <p:graphicFrame>
        <p:nvGraphicFramePr>
          <p:cNvPr id="5" name="オブジェクト 4">
            <a:extLst>
              <a:ext uri="{FF2B5EF4-FFF2-40B4-BE49-F238E27FC236}">
                <a16:creationId xmlns:a16="http://schemas.microsoft.com/office/drawing/2014/main" id="{DE3CAFF8-93B0-4441-BE7D-B6CD9C12CBA2}"/>
              </a:ext>
            </a:extLst>
          </p:cNvPr>
          <p:cNvGraphicFramePr>
            <a:graphicFrameLocks noChangeAspect="1"/>
          </p:cNvGraphicFramePr>
          <p:nvPr>
            <p:extLst>
              <p:ext uri="{D42A27DB-BD31-4B8C-83A1-F6EECF244321}">
                <p14:modId xmlns:p14="http://schemas.microsoft.com/office/powerpoint/2010/main" val="1038002563"/>
              </p:ext>
            </p:extLst>
          </p:nvPr>
        </p:nvGraphicFramePr>
        <p:xfrm>
          <a:off x="3431557" y="2081721"/>
          <a:ext cx="5090147" cy="2128848"/>
        </p:xfrm>
        <a:graphic>
          <a:graphicData uri="http://schemas.openxmlformats.org/presentationml/2006/ole">
            <mc:AlternateContent xmlns:mc="http://schemas.openxmlformats.org/markup-compatibility/2006">
              <mc:Choice xmlns:v="urn:schemas-microsoft-com:vml" Requires="v">
                <p:oleObj spid="_x0000_s64516" name="Image" r:id="rId3" imgW="15999840" imgH="6692040" progId="Photoshop.Image.13">
                  <p:embed/>
                </p:oleObj>
              </mc:Choice>
              <mc:Fallback>
                <p:oleObj name="Image" r:id="rId3" imgW="15999840" imgH="6692040" progId="Photoshop.Image.13">
                  <p:embed/>
                  <p:pic>
                    <p:nvPicPr>
                      <p:cNvPr id="9" name="オブジェクト 8"/>
                      <p:cNvPicPr/>
                      <p:nvPr/>
                    </p:nvPicPr>
                    <p:blipFill>
                      <a:blip r:embed="rId4"/>
                      <a:stretch>
                        <a:fillRect/>
                      </a:stretch>
                    </p:blipFill>
                    <p:spPr>
                      <a:xfrm>
                        <a:off x="3431557" y="2081721"/>
                        <a:ext cx="5090147" cy="2128848"/>
                      </a:xfrm>
                      <a:prstGeom prst="rect">
                        <a:avLst/>
                      </a:prstGeom>
                      <a:solidFill>
                        <a:schemeClr val="bg1">
                          <a:alpha val="64000"/>
                        </a:schemeClr>
                      </a:solidFill>
                      <a:ln>
                        <a:solidFill>
                          <a:schemeClr val="tx1"/>
                        </a:solidFill>
                      </a:ln>
                    </p:spPr>
                  </p:pic>
                </p:oleObj>
              </mc:Fallback>
            </mc:AlternateContent>
          </a:graphicData>
        </a:graphic>
      </p:graphicFrame>
      <p:graphicFrame>
        <p:nvGraphicFramePr>
          <p:cNvPr id="6" name="オブジェクト 5">
            <a:extLst>
              <a:ext uri="{FF2B5EF4-FFF2-40B4-BE49-F238E27FC236}">
                <a16:creationId xmlns:a16="http://schemas.microsoft.com/office/drawing/2014/main" id="{98DBD61E-B776-4666-9719-425DA7059D30}"/>
              </a:ext>
            </a:extLst>
          </p:cNvPr>
          <p:cNvGraphicFramePr>
            <a:graphicFrameLocks noChangeAspect="1"/>
          </p:cNvGraphicFramePr>
          <p:nvPr>
            <p:extLst>
              <p:ext uri="{D42A27DB-BD31-4B8C-83A1-F6EECF244321}">
                <p14:modId xmlns:p14="http://schemas.microsoft.com/office/powerpoint/2010/main" val="1928395904"/>
              </p:ext>
            </p:extLst>
          </p:nvPr>
        </p:nvGraphicFramePr>
        <p:xfrm>
          <a:off x="549043" y="2258498"/>
          <a:ext cx="2303588" cy="1637691"/>
        </p:xfrm>
        <a:graphic>
          <a:graphicData uri="http://schemas.openxmlformats.org/presentationml/2006/ole">
            <mc:AlternateContent xmlns:mc="http://schemas.openxmlformats.org/markup-compatibility/2006">
              <mc:Choice xmlns:v="urn:schemas-microsoft-com:vml" Requires="v">
                <p:oleObj spid="_x0000_s64517" name="Image" r:id="rId5" imgW="8787240" imgH="6247440" progId="Photoshop.Image.13">
                  <p:embed/>
                </p:oleObj>
              </mc:Choice>
              <mc:Fallback>
                <p:oleObj name="Image" r:id="rId5" imgW="8787240" imgH="6247440" progId="Photoshop.Image.13">
                  <p:embed/>
                  <p:pic>
                    <p:nvPicPr>
                      <p:cNvPr id="7" name="オブジェクト 6"/>
                      <p:cNvPicPr/>
                      <p:nvPr/>
                    </p:nvPicPr>
                    <p:blipFill>
                      <a:blip r:embed="rId6"/>
                      <a:stretch>
                        <a:fillRect/>
                      </a:stretch>
                    </p:blipFill>
                    <p:spPr>
                      <a:xfrm>
                        <a:off x="549043" y="2258498"/>
                        <a:ext cx="2303588" cy="1637691"/>
                      </a:xfrm>
                      <a:prstGeom prst="rect">
                        <a:avLst/>
                      </a:prstGeom>
                      <a:ln>
                        <a:solidFill>
                          <a:schemeClr val="tx1"/>
                        </a:solidFill>
                      </a:ln>
                    </p:spPr>
                  </p:pic>
                </p:oleObj>
              </mc:Fallback>
            </mc:AlternateContent>
          </a:graphicData>
        </a:graphic>
      </p:graphicFrame>
      <p:sp>
        <p:nvSpPr>
          <p:cNvPr id="7" name="タイトル 1">
            <a:extLst>
              <a:ext uri="{FF2B5EF4-FFF2-40B4-BE49-F238E27FC236}">
                <a16:creationId xmlns:a16="http://schemas.microsoft.com/office/drawing/2014/main" id="{DBB261B2-1D5F-49E4-BD71-ADE74DA2E7DC}"/>
              </a:ext>
            </a:extLst>
          </p:cNvPr>
          <p:cNvSpPr>
            <a:spLocks noGrp="1"/>
          </p:cNvSpPr>
          <p:nvPr>
            <p:ph type="title"/>
          </p:nvPr>
        </p:nvSpPr>
        <p:spPr>
          <a:xfrm>
            <a:off x="435888" y="311829"/>
            <a:ext cx="8001000" cy="1295400"/>
          </a:xfrm>
        </p:spPr>
        <p:txBody>
          <a:bodyPr/>
          <a:lstStyle/>
          <a:p>
            <a:r>
              <a:rPr lang="en-US" altLang="ja-JP" sz="2800" dirty="0"/>
              <a:t>7</a:t>
            </a:r>
            <a:r>
              <a:rPr lang="ja-JP" altLang="en-US" sz="2800" dirty="0"/>
              <a:t>月</a:t>
            </a:r>
            <a:r>
              <a:rPr lang="en-US" altLang="ja-JP" sz="2800" dirty="0"/>
              <a:t>-8</a:t>
            </a:r>
            <a:r>
              <a:rPr lang="ja-JP" altLang="en-US" sz="2800" dirty="0"/>
              <a:t>月　交換学生帰国処理</a:t>
            </a:r>
          </a:p>
        </p:txBody>
      </p:sp>
      <p:cxnSp>
        <p:nvCxnSpPr>
          <p:cNvPr id="8" name="直線コネクタ 7">
            <a:extLst>
              <a:ext uri="{FF2B5EF4-FFF2-40B4-BE49-F238E27FC236}">
                <a16:creationId xmlns:a16="http://schemas.microsoft.com/office/drawing/2014/main" id="{2EB3C851-B5BF-40CA-BC2C-0D92FD5FBB14}"/>
              </a:ext>
            </a:extLst>
          </p:cNvPr>
          <p:cNvCxnSpPr/>
          <p:nvPr/>
        </p:nvCxnSpPr>
        <p:spPr>
          <a:xfrm>
            <a:off x="331912" y="16371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149534C-A74D-401B-9A99-3FCF405FFEB8}"/>
              </a:ext>
            </a:extLst>
          </p:cNvPr>
          <p:cNvSpPr txBox="1"/>
          <p:nvPr/>
        </p:nvSpPr>
        <p:spPr bwMode="auto">
          <a:xfrm>
            <a:off x="403919" y="1752234"/>
            <a:ext cx="6984777" cy="400110"/>
          </a:xfrm>
          <a:prstGeom prst="rect">
            <a:avLst/>
          </a:prstGeom>
          <a:noFill/>
          <a:ln w="38100" cmpd="dbl">
            <a:noFill/>
            <a:miter lim="800000"/>
            <a:headEnd/>
            <a:tailEnd/>
          </a:ln>
        </p:spPr>
        <p:txBody>
          <a:bodyPr wrap="square" rtlCol="0">
            <a:spAutoFit/>
          </a:bodyPr>
          <a:lstStyle/>
          <a:p>
            <a:r>
              <a:rPr lang="en-US" altLang="ja-JP" sz="2000" b="1" kern="0" dirty="0">
                <a:solidFill>
                  <a:srgbClr val="FF0000"/>
                </a:solidFill>
                <a:latin typeface="+mn-ea"/>
                <a:ea typeface="+mn-ea"/>
              </a:rPr>
              <a:t>【</a:t>
            </a:r>
            <a:r>
              <a:rPr lang="ja-JP" altLang="en-US" sz="2000" b="1" kern="0" dirty="0">
                <a:solidFill>
                  <a:srgbClr val="FF0000"/>
                </a:solidFill>
                <a:latin typeface="+mn-ea"/>
                <a:ea typeface="+mn-ea"/>
              </a:rPr>
              <a:t>重要</a:t>
            </a:r>
            <a:r>
              <a:rPr lang="en-US" altLang="ja-JP" sz="2000" b="1" kern="0" dirty="0">
                <a:solidFill>
                  <a:srgbClr val="FF0000"/>
                </a:solidFill>
                <a:latin typeface="+mn-ea"/>
                <a:ea typeface="+mn-ea"/>
              </a:rPr>
              <a:t>】</a:t>
            </a:r>
            <a:r>
              <a:rPr lang="ja-JP" altLang="en-US" sz="2000" b="1" kern="0" dirty="0">
                <a:latin typeface="+mn-ea"/>
                <a:ea typeface="+mn-ea"/>
              </a:rPr>
              <a:t>帰国の日とステータスの変更。</a:t>
            </a:r>
            <a:endParaRPr lang="en-US" altLang="ja-JP" sz="2000" b="1" kern="0" dirty="0">
              <a:latin typeface="+mn-ea"/>
              <a:ea typeface="+mn-ea"/>
            </a:endParaRPr>
          </a:p>
        </p:txBody>
      </p:sp>
      <p:pic>
        <p:nvPicPr>
          <p:cNvPr id="10" name="図 9">
            <a:extLst>
              <a:ext uri="{FF2B5EF4-FFF2-40B4-BE49-F238E27FC236}">
                <a16:creationId xmlns:a16="http://schemas.microsoft.com/office/drawing/2014/main" id="{B6483A8E-5E0E-4AA8-9D6E-95B6B3F7AC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3920" y="286172"/>
            <a:ext cx="1512168" cy="568128"/>
          </a:xfrm>
          <a:prstGeom prst="rect">
            <a:avLst/>
          </a:prstGeom>
        </p:spPr>
      </p:pic>
      <p:cxnSp>
        <p:nvCxnSpPr>
          <p:cNvPr id="11" name="直線矢印コネクタ 10">
            <a:extLst>
              <a:ext uri="{FF2B5EF4-FFF2-40B4-BE49-F238E27FC236}">
                <a16:creationId xmlns:a16="http://schemas.microsoft.com/office/drawing/2014/main" id="{A80CC65C-93DB-4C51-AFF7-478256DDE2A3}"/>
              </a:ext>
            </a:extLst>
          </p:cNvPr>
          <p:cNvCxnSpPr/>
          <p:nvPr/>
        </p:nvCxnSpPr>
        <p:spPr>
          <a:xfrm flipV="1">
            <a:off x="1753183" y="3077343"/>
            <a:ext cx="306921" cy="9663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E231E0A7-6B43-498F-8BA7-C26D1DE39C46}"/>
              </a:ext>
            </a:extLst>
          </p:cNvPr>
          <p:cNvSpPr txBox="1"/>
          <p:nvPr/>
        </p:nvSpPr>
        <p:spPr bwMode="auto">
          <a:xfrm>
            <a:off x="605228" y="4159497"/>
            <a:ext cx="1667507" cy="492443"/>
          </a:xfrm>
          <a:prstGeom prst="rect">
            <a:avLst/>
          </a:prstGeom>
          <a:noFill/>
          <a:ln w="12700" cmpd="sng">
            <a:solidFill>
              <a:schemeClr val="tx1"/>
            </a:solidFill>
            <a:miter lim="800000"/>
            <a:headEnd/>
            <a:tailEnd/>
          </a:ln>
        </p:spPr>
        <p:txBody>
          <a:bodyPr wrap="square" rtlCol="0">
            <a:spAutoFit/>
          </a:bodyPr>
          <a:lstStyle/>
          <a:p>
            <a:r>
              <a:rPr lang="ja-JP" altLang="en-US" sz="1300" dirty="0"/>
              <a:t>「編集」ボタンを押します。</a:t>
            </a:r>
            <a:endParaRPr kumimoji="1" lang="ja-JP" altLang="en-US" sz="1300" dirty="0"/>
          </a:p>
        </p:txBody>
      </p:sp>
      <p:sp>
        <p:nvSpPr>
          <p:cNvPr id="13" name="テキスト ボックス 12">
            <a:extLst>
              <a:ext uri="{FF2B5EF4-FFF2-40B4-BE49-F238E27FC236}">
                <a16:creationId xmlns:a16="http://schemas.microsoft.com/office/drawing/2014/main" id="{D79D4114-5DB3-4DCC-B743-F8603B5CAC23}"/>
              </a:ext>
            </a:extLst>
          </p:cNvPr>
          <p:cNvSpPr txBox="1"/>
          <p:nvPr/>
        </p:nvSpPr>
        <p:spPr bwMode="auto">
          <a:xfrm>
            <a:off x="4572000" y="4608673"/>
            <a:ext cx="2381300" cy="1492716"/>
          </a:xfrm>
          <a:prstGeom prst="rect">
            <a:avLst/>
          </a:prstGeom>
          <a:solidFill>
            <a:schemeClr val="bg1">
              <a:alpha val="63000"/>
            </a:schemeClr>
          </a:solidFill>
          <a:ln w="12700" cmpd="sng">
            <a:solidFill>
              <a:schemeClr val="tx1"/>
            </a:solidFill>
            <a:miter lim="800000"/>
            <a:headEnd/>
            <a:tailEnd/>
          </a:ln>
        </p:spPr>
        <p:txBody>
          <a:bodyPr wrap="square" rtlCol="0">
            <a:spAutoFit/>
          </a:bodyPr>
          <a:lstStyle/>
          <a:p>
            <a:r>
              <a:rPr lang="ja-JP" altLang="en-US" sz="1300" dirty="0"/>
              <a:t>帰国日を入力します。</a:t>
            </a:r>
            <a:endParaRPr lang="en-US" altLang="ja-JP" sz="1300" dirty="0"/>
          </a:p>
          <a:p>
            <a:r>
              <a:rPr kumimoji="1" lang="ja-JP" altLang="en-US" sz="1300" dirty="0"/>
              <a:t>これを行わないと、災害の時に帰国していないことになり</a:t>
            </a:r>
            <a:r>
              <a:rPr kumimoji="1" lang="en-US" altLang="ja-JP" sz="1300" dirty="0"/>
              <a:t>RIJYEC</a:t>
            </a:r>
            <a:r>
              <a:rPr kumimoji="1" lang="ja-JP" altLang="en-US" sz="1300" dirty="0"/>
              <a:t>が間違った情報を参照する可能性があり</a:t>
            </a:r>
            <a:r>
              <a:rPr lang="ja-JP" altLang="en-US" sz="1300" dirty="0"/>
              <a:t>ます。</a:t>
            </a:r>
            <a:endParaRPr lang="en-US" altLang="ja-JP" sz="1300" dirty="0"/>
          </a:p>
          <a:p>
            <a:r>
              <a:rPr kumimoji="1" lang="ja-JP" altLang="en-US" sz="1300" dirty="0"/>
              <a:t>また、</a:t>
            </a:r>
            <a:r>
              <a:rPr kumimoji="1" lang="en-US" altLang="ja-JP" sz="1300" dirty="0"/>
              <a:t>ROTEX</a:t>
            </a:r>
            <a:r>
              <a:rPr kumimoji="1" lang="ja-JP" altLang="en-US" sz="1300" dirty="0" err="1"/>
              <a:t>への</a:t>
            </a:r>
            <a:r>
              <a:rPr kumimoji="1" lang="ja-JP" altLang="en-US" sz="1300" dirty="0"/>
              <a:t>メールも届きません</a:t>
            </a:r>
          </a:p>
        </p:txBody>
      </p:sp>
      <p:cxnSp>
        <p:nvCxnSpPr>
          <p:cNvPr id="14" name="直線矢印コネクタ 13">
            <a:extLst>
              <a:ext uri="{FF2B5EF4-FFF2-40B4-BE49-F238E27FC236}">
                <a16:creationId xmlns:a16="http://schemas.microsoft.com/office/drawing/2014/main" id="{ABF94B2A-D64A-4352-8D96-1940B78CB4AE}"/>
              </a:ext>
            </a:extLst>
          </p:cNvPr>
          <p:cNvCxnSpPr>
            <a:cxnSpLocks/>
          </p:cNvCxnSpPr>
          <p:nvPr/>
        </p:nvCxnSpPr>
        <p:spPr>
          <a:xfrm flipV="1">
            <a:off x="6145568" y="4043713"/>
            <a:ext cx="407632" cy="5508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右矢印 31">
            <a:extLst>
              <a:ext uri="{FF2B5EF4-FFF2-40B4-BE49-F238E27FC236}">
                <a16:creationId xmlns:a16="http://schemas.microsoft.com/office/drawing/2014/main" id="{80387FBB-B91A-4296-BDBD-03C4AD306C70}"/>
              </a:ext>
            </a:extLst>
          </p:cNvPr>
          <p:cNvSpPr/>
          <p:nvPr/>
        </p:nvSpPr>
        <p:spPr>
          <a:xfrm>
            <a:off x="2996208" y="2780040"/>
            <a:ext cx="268036"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スライド番号プレースホルダー 2">
            <a:extLst>
              <a:ext uri="{FF2B5EF4-FFF2-40B4-BE49-F238E27FC236}">
                <a16:creationId xmlns:a16="http://schemas.microsoft.com/office/drawing/2014/main" id="{EB65E176-B97D-4513-81C0-10F65CA26828}"/>
              </a:ext>
            </a:extLst>
          </p:cNvPr>
          <p:cNvSpPr txBox="1">
            <a:spLocks/>
          </p:cNvSpPr>
          <p:nvPr/>
        </p:nvSpPr>
        <p:spPr bwMode="auto">
          <a:xfrm>
            <a:off x="67056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16</a:t>
            </a:fld>
            <a:endParaRPr lang="en-US" altLang="ja-JP" dirty="0"/>
          </a:p>
        </p:txBody>
      </p:sp>
    </p:spTree>
    <p:extLst>
      <p:ext uri="{BB962C8B-B14F-4D97-AF65-F5344CB8AC3E}">
        <p14:creationId xmlns:p14="http://schemas.microsoft.com/office/powerpoint/2010/main" val="408815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1900"/>
            <a:ext cx="7543800" cy="715738"/>
          </a:xfrm>
        </p:spPr>
        <p:txBody>
          <a:bodyPr/>
          <a:lstStyle/>
          <a:p>
            <a:r>
              <a:rPr lang="en-US" altLang="ja-JP" sz="3200" dirty="0"/>
              <a:t>YESS</a:t>
            </a:r>
            <a:r>
              <a:rPr lang="ja-JP" altLang="en-US" sz="3200" dirty="0"/>
              <a:t>開発経緯</a:t>
            </a:r>
            <a:endParaRPr kumimoji="1" lang="ja-JP" altLang="en-US" sz="3200" dirty="0"/>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8584"/>
            <a:ext cx="1512168" cy="568128"/>
          </a:xfrm>
          <a:prstGeom prst="rect">
            <a:avLst/>
          </a:prstGeom>
        </p:spPr>
      </p:pic>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2</a:t>
            </a:fld>
            <a:endParaRPr lang="en-US" altLang="ja-JP" dirty="0"/>
          </a:p>
        </p:txBody>
      </p:sp>
      <p:sp>
        <p:nvSpPr>
          <p:cNvPr id="7" name="テキスト ボックス 6"/>
          <p:cNvSpPr txBox="1"/>
          <p:nvPr/>
        </p:nvSpPr>
        <p:spPr bwMode="auto">
          <a:xfrm>
            <a:off x="566732" y="1772816"/>
            <a:ext cx="8120068" cy="4247317"/>
          </a:xfrm>
          <a:prstGeom prst="rect">
            <a:avLst/>
          </a:prstGeom>
          <a:noFill/>
          <a:ln w="12700" cmpd="sng">
            <a:noFill/>
            <a:miter lim="800000"/>
            <a:headEnd/>
            <a:tailEnd/>
          </a:ln>
        </p:spPr>
        <p:txBody>
          <a:bodyPr wrap="square" rtlCol="0">
            <a:spAutoFit/>
          </a:bodyPr>
          <a:lstStyle/>
          <a:p>
            <a:r>
              <a:rPr kumimoji="1" lang="en-US" altLang="ja-JP" dirty="0">
                <a:latin typeface="ＭＳ Ｐ明朝" panose="02020600040205080304" pitchFamily="18" charset="-128"/>
                <a:ea typeface="ＭＳ Ｐ明朝" panose="02020600040205080304" pitchFamily="18" charset="-128"/>
              </a:rPr>
              <a:t>YESS</a:t>
            </a:r>
            <a:r>
              <a:rPr kumimoji="1" lang="ja-JP" altLang="en-US" dirty="0">
                <a:latin typeface="ＭＳ Ｐ明朝" panose="02020600040205080304" pitchFamily="18" charset="-128"/>
                <a:ea typeface="ＭＳ Ｐ明朝" panose="02020600040205080304" pitchFamily="18" charset="-128"/>
              </a:rPr>
              <a:t>開発のきっかけは、東日本大震災です。東日本大震災の発生時は「未曽有、想定外、大津波」などの言葉が並びました。当然、交換学生も被災地に滞在しておりました。</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学生たちの所在を確かめようにも、</a:t>
            </a:r>
            <a:r>
              <a:rPr kumimoji="1" lang="ja-JP" altLang="en-US" u="sng" dirty="0">
                <a:solidFill>
                  <a:srgbClr val="FF0000"/>
                </a:solidFill>
                <a:latin typeface="ＭＳ Ｐ明朝" panose="02020600040205080304" pitchFamily="18" charset="-128"/>
                <a:ea typeface="ＭＳ Ｐ明朝" panose="02020600040205080304" pitchFamily="18" charset="-128"/>
              </a:rPr>
              <a:t>委員会メンバー自身も被災者</a:t>
            </a:r>
            <a:r>
              <a:rPr kumimoji="1" lang="ja-JP" altLang="en-US" dirty="0">
                <a:latin typeface="ＭＳ Ｐ明朝" panose="02020600040205080304" pitchFamily="18" charset="-128"/>
                <a:ea typeface="ＭＳ Ｐ明朝" panose="02020600040205080304" pitchFamily="18" charset="-128"/>
              </a:rPr>
              <a:t>となり、ガバナー</a:t>
            </a:r>
            <a:r>
              <a:rPr lang="ja-JP" altLang="en-US" dirty="0">
                <a:latin typeface="ＭＳ Ｐ明朝" panose="02020600040205080304" pitchFamily="18" charset="-128"/>
                <a:ea typeface="ＭＳ Ｐ明朝" panose="02020600040205080304" pitchFamily="18" charset="-128"/>
              </a:rPr>
              <a:t>事務所も委員長にも連絡がつかず大変苦労をしました。</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そのような経験から考えたのがＹＥＳＳです。学生の情報やホストファミリー、ホストクラブの情報をクラウドにアップし被災地以外の地区メンバーが助けることができるような仕組みを考えました。</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p>
          <a:p>
            <a:r>
              <a:rPr lang="ja-JP" altLang="en-US" b="1" dirty="0"/>
              <a:t>ホストクラブに入力してただく必要がありますが、</a:t>
            </a:r>
            <a:r>
              <a:rPr lang="ja-JP" altLang="en-US" b="1" u="sng" dirty="0">
                <a:solidFill>
                  <a:srgbClr val="FF0000"/>
                </a:solidFill>
              </a:rPr>
              <a:t>「</a:t>
            </a:r>
            <a:r>
              <a:rPr lang="ja-JP" altLang="ja-JP" b="1" u="sng" dirty="0">
                <a:solidFill>
                  <a:srgbClr val="FF0000"/>
                </a:solidFill>
              </a:rPr>
              <a:t>受入学生・クラブ・学校・ホストファミリー一覧表</a:t>
            </a:r>
            <a:r>
              <a:rPr lang="ja-JP" altLang="en-US" b="1" u="sng" dirty="0">
                <a:solidFill>
                  <a:srgbClr val="FF0000"/>
                </a:solidFill>
              </a:rPr>
              <a:t>」と同じ内容です</a:t>
            </a:r>
            <a:r>
              <a:rPr lang="ja-JP" altLang="en-US" b="1" dirty="0"/>
              <a:t>し受入学生の部分は学生本人が入力しますのでクラブでの入力は従来よりＹＥＳＳのほうが少なくなっています。</a:t>
            </a:r>
            <a:endParaRPr lang="en-US" altLang="ja-JP" b="1" dirty="0"/>
          </a:p>
          <a:p>
            <a:endParaRPr lang="en-US" altLang="ja-JP" dirty="0"/>
          </a:p>
          <a:p>
            <a:r>
              <a:rPr lang="ja-JP" altLang="en-US" b="1" dirty="0">
                <a:effectLst>
                  <a:outerShdw blurRad="38100" dist="38100" dir="2700000" algn="tl">
                    <a:srgbClr val="000000">
                      <a:alpha val="43137"/>
                    </a:srgbClr>
                  </a:outerShdw>
                </a:effectLst>
              </a:rPr>
              <a:t>学生たちの安全のためにも、クラブ関係者の皆様のご協力をお願いいたします。</a:t>
            </a:r>
            <a:endParaRPr lang="en-US" altLang="ja-JP" b="1" dirty="0">
              <a:effectLst>
                <a:outerShdw blurRad="38100" dist="38100" dir="2700000" algn="tl">
                  <a:srgbClr val="000000">
                    <a:alpha val="43137"/>
                  </a:srgbClr>
                </a:outerShdw>
              </a:effectLst>
            </a:endParaRPr>
          </a:p>
        </p:txBody>
      </p:sp>
      <p:sp>
        <p:nvSpPr>
          <p:cNvPr id="9" name="テキスト ボックス 8"/>
          <p:cNvSpPr txBox="1"/>
          <p:nvPr/>
        </p:nvSpPr>
        <p:spPr bwMode="auto">
          <a:xfrm>
            <a:off x="4067944" y="879103"/>
            <a:ext cx="3384376" cy="461665"/>
          </a:xfrm>
          <a:prstGeom prst="rect">
            <a:avLst/>
          </a:prstGeom>
          <a:noFill/>
          <a:ln w="12700" cmpd="sng">
            <a:solidFill>
              <a:schemeClr val="tx1"/>
            </a:solidFill>
            <a:miter lim="800000"/>
            <a:headEnd/>
            <a:tailEnd/>
          </a:ln>
        </p:spPr>
        <p:txBody>
          <a:bodyPr wrap="square" rtlCol="0">
            <a:spAutoFit/>
          </a:bodyPr>
          <a:lstStyle/>
          <a:p>
            <a:r>
              <a:rPr kumimoji="1" lang="ja-JP" altLang="en-US" sz="2400" dirty="0"/>
              <a:t>ホスト関係者の皆様へ</a:t>
            </a:r>
          </a:p>
        </p:txBody>
      </p:sp>
    </p:spTree>
    <p:extLst>
      <p:ext uri="{BB962C8B-B14F-4D97-AF65-F5344CB8AC3E}">
        <p14:creationId xmlns:p14="http://schemas.microsoft.com/office/powerpoint/2010/main" val="330799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7543800" cy="652934"/>
          </a:xfrm>
        </p:spPr>
        <p:txBody>
          <a:bodyPr/>
          <a:lstStyle/>
          <a:p>
            <a:r>
              <a:rPr lang="ja-JP" altLang="en-US" dirty="0"/>
              <a:t>以前のホストファミリー一覧表</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3</a:t>
            </a:fld>
            <a:endParaRPr lang="en-US" altLang="ja-JP"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86990597"/>
              </p:ext>
            </p:extLst>
          </p:nvPr>
        </p:nvGraphicFramePr>
        <p:xfrm>
          <a:off x="539552" y="1157983"/>
          <a:ext cx="7859216" cy="4901776"/>
        </p:xfrm>
        <a:graphic>
          <a:graphicData uri="http://schemas.openxmlformats.org/presentationml/2006/ole">
            <mc:AlternateContent xmlns:mc="http://schemas.openxmlformats.org/markup-compatibility/2006">
              <mc:Choice xmlns:v="urn:schemas-microsoft-com:vml" Requires="v">
                <p:oleObj spid="_x0000_s63499" name="文書" r:id="rId3" imgW="9781288" imgH="6100419" progId="Word.Document.12">
                  <p:embed/>
                </p:oleObj>
              </mc:Choice>
              <mc:Fallback>
                <p:oleObj name="文書" r:id="rId3" imgW="9781288" imgH="6100419" progId="Word.Document.12">
                  <p:embed/>
                  <p:pic>
                    <p:nvPicPr>
                      <p:cNvPr id="0" name=""/>
                      <p:cNvPicPr/>
                      <p:nvPr/>
                    </p:nvPicPr>
                    <p:blipFill>
                      <a:blip r:embed="rId4"/>
                      <a:stretch>
                        <a:fillRect/>
                      </a:stretch>
                    </p:blipFill>
                    <p:spPr>
                      <a:xfrm>
                        <a:off x="539552" y="1157983"/>
                        <a:ext cx="7859216" cy="4901776"/>
                      </a:xfrm>
                      <a:prstGeom prst="rect">
                        <a:avLst/>
                      </a:prstGeom>
                      <a:ln>
                        <a:solidFill>
                          <a:schemeClr val="tx1">
                            <a:lumMod val="85000"/>
                            <a:lumOff val="15000"/>
                          </a:schemeClr>
                        </a:solidFill>
                      </a:ln>
                    </p:spPr>
                  </p:pic>
                </p:oleObj>
              </mc:Fallback>
            </mc:AlternateContent>
          </a:graphicData>
        </a:graphic>
      </p:graphicFrame>
      <p:sp>
        <p:nvSpPr>
          <p:cNvPr id="7" name="タイトル 1"/>
          <p:cNvSpPr txBox="1">
            <a:spLocks/>
          </p:cNvSpPr>
          <p:nvPr/>
        </p:nvSpPr>
        <p:spPr bwMode="auto">
          <a:xfrm>
            <a:off x="4860032" y="5921933"/>
            <a:ext cx="4735488" cy="65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r>
              <a:rPr lang="en-US" altLang="ja-JP" sz="2800" kern="0" dirty="0"/>
              <a:t>YESS</a:t>
            </a:r>
            <a:r>
              <a:rPr lang="ja-JP" altLang="en-US" sz="2800" kern="0" dirty="0"/>
              <a:t>へ移行しました</a:t>
            </a:r>
          </a:p>
        </p:txBody>
      </p:sp>
      <p:sp>
        <p:nvSpPr>
          <p:cNvPr id="8" name="テキスト ボックス 7"/>
          <p:cNvSpPr txBox="1"/>
          <p:nvPr/>
        </p:nvSpPr>
        <p:spPr bwMode="auto">
          <a:xfrm>
            <a:off x="5652120" y="806740"/>
            <a:ext cx="2304256" cy="292388"/>
          </a:xfrm>
          <a:prstGeom prst="rect">
            <a:avLst/>
          </a:prstGeom>
          <a:noFill/>
          <a:ln w="12700" cmpd="sng">
            <a:noFill/>
            <a:miter lim="800000"/>
            <a:headEnd/>
            <a:tailEnd/>
          </a:ln>
        </p:spPr>
        <p:txBody>
          <a:bodyPr wrap="square" rtlCol="0">
            <a:spAutoFit/>
          </a:bodyPr>
          <a:lstStyle/>
          <a:p>
            <a:r>
              <a:rPr kumimoji="1" lang="en-US" altLang="ja-JP" sz="1300" b="1" dirty="0">
                <a:solidFill>
                  <a:srgbClr val="FF0000"/>
                </a:solidFill>
              </a:rPr>
              <a:t>WORD</a:t>
            </a:r>
            <a:r>
              <a:rPr kumimoji="1" lang="ja-JP" altLang="en-US" sz="1300" b="1" dirty="0">
                <a:solidFill>
                  <a:srgbClr val="FF0000"/>
                </a:solidFill>
              </a:rPr>
              <a:t>で</a:t>
            </a:r>
            <a:r>
              <a:rPr lang="ja-JP" altLang="en-US" sz="1300" b="1" dirty="0">
                <a:solidFill>
                  <a:srgbClr val="FF0000"/>
                </a:solidFill>
              </a:rPr>
              <a:t>作っていました</a:t>
            </a:r>
            <a:r>
              <a:rPr lang="ja-JP" altLang="en-US" sz="1300" dirty="0"/>
              <a:t>。</a:t>
            </a:r>
            <a:endParaRPr kumimoji="1" lang="en-US" altLang="ja-JP" sz="1300" dirty="0"/>
          </a:p>
        </p:txBody>
      </p:sp>
    </p:spTree>
    <p:extLst>
      <p:ext uri="{BB962C8B-B14F-4D97-AF65-F5344CB8AC3E}">
        <p14:creationId xmlns:p14="http://schemas.microsoft.com/office/powerpoint/2010/main" val="154671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924" y="238026"/>
            <a:ext cx="7265404" cy="642466"/>
          </a:xfrm>
        </p:spPr>
        <p:txBody>
          <a:bodyPr/>
          <a:lstStyle/>
          <a:p>
            <a:r>
              <a:rPr lang="ja-JP" altLang="en-US" sz="3200" dirty="0"/>
              <a:t>オリエンテーション時期（ホストクラブ）</a:t>
            </a:r>
            <a:endParaRPr kumimoji="1" lang="ja-JP" altLang="en-US" sz="3200" dirty="0"/>
          </a:p>
        </p:txBody>
      </p:sp>
      <p:cxnSp>
        <p:nvCxnSpPr>
          <p:cNvPr id="4" name="直線コネクタ 3"/>
          <p:cNvCxnSpPr/>
          <p:nvPr/>
        </p:nvCxnSpPr>
        <p:spPr>
          <a:xfrm flipV="1">
            <a:off x="251520" y="880492"/>
            <a:ext cx="7704856" cy="28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2765314680"/>
              </p:ext>
            </p:extLst>
          </p:nvPr>
        </p:nvGraphicFramePr>
        <p:xfrm>
          <a:off x="395536" y="1124745"/>
          <a:ext cx="8291264" cy="5023311"/>
        </p:xfrm>
        <a:graphic>
          <a:graphicData uri="http://schemas.openxmlformats.org/drawingml/2006/table">
            <a:tbl>
              <a:tblPr firstRow="1" bandRow="1">
                <a:tableStyleId>{5C22544A-7EE6-4342-B048-85BDC9FD1C3A}</a:tableStyleId>
              </a:tblPr>
              <a:tblGrid>
                <a:gridCol w="1486351">
                  <a:extLst>
                    <a:ext uri="{9D8B030D-6E8A-4147-A177-3AD203B41FA5}">
                      <a16:colId xmlns:a16="http://schemas.microsoft.com/office/drawing/2014/main" val="20000"/>
                    </a:ext>
                  </a:extLst>
                </a:gridCol>
                <a:gridCol w="2108976">
                  <a:extLst>
                    <a:ext uri="{9D8B030D-6E8A-4147-A177-3AD203B41FA5}">
                      <a16:colId xmlns:a16="http://schemas.microsoft.com/office/drawing/2014/main" val="20001"/>
                    </a:ext>
                  </a:extLst>
                </a:gridCol>
                <a:gridCol w="1013185">
                  <a:extLst>
                    <a:ext uri="{9D8B030D-6E8A-4147-A177-3AD203B41FA5}">
                      <a16:colId xmlns:a16="http://schemas.microsoft.com/office/drawing/2014/main" val="20002"/>
                    </a:ext>
                  </a:extLst>
                </a:gridCol>
                <a:gridCol w="3682752">
                  <a:extLst>
                    <a:ext uri="{9D8B030D-6E8A-4147-A177-3AD203B41FA5}">
                      <a16:colId xmlns:a16="http://schemas.microsoft.com/office/drawing/2014/main" val="20003"/>
                    </a:ext>
                  </a:extLst>
                </a:gridCol>
              </a:tblGrid>
              <a:tr h="397817">
                <a:tc>
                  <a:txBody>
                    <a:bodyPr/>
                    <a:lstStyle/>
                    <a:p>
                      <a:r>
                        <a:rPr kumimoji="1" lang="ja-JP" altLang="en-US" sz="1200" dirty="0">
                          <a:solidFill>
                            <a:schemeClr val="bg1"/>
                          </a:solidFill>
                        </a:rPr>
                        <a:t>オリエン時期</a:t>
                      </a:r>
                      <a:endParaRPr kumimoji="1" lang="en-US" altLang="ja-JP" sz="1200" dirty="0">
                        <a:solidFill>
                          <a:schemeClr val="bg1"/>
                        </a:solidFill>
                      </a:endParaRPr>
                    </a:p>
                    <a:p>
                      <a:r>
                        <a:rPr kumimoji="1" lang="ja-JP" altLang="en-US" sz="1200" dirty="0">
                          <a:solidFill>
                            <a:schemeClr val="bg1"/>
                          </a:solidFill>
                        </a:rPr>
                        <a:t>入力時期</a:t>
                      </a:r>
                      <a:endParaRPr kumimoji="1" lang="en-US" altLang="ja-JP" sz="1200" dirty="0">
                        <a:solidFill>
                          <a:schemeClr val="bg1"/>
                        </a:solidFill>
                      </a:endParaRPr>
                    </a:p>
                  </a:txBody>
                  <a:tcPr marT="28800" marB="28800" anchor="ctr"/>
                </a:tc>
                <a:tc>
                  <a:txBody>
                    <a:bodyPr/>
                    <a:lstStyle/>
                    <a:p>
                      <a:r>
                        <a:rPr kumimoji="1" lang="ja-JP" altLang="en-US" sz="1600" dirty="0"/>
                        <a:t>ページ名</a:t>
                      </a:r>
                      <a:endParaRPr kumimoji="1" lang="en-US" altLang="ja-JP" sz="1600" dirty="0">
                        <a:solidFill>
                          <a:schemeClr val="tx1"/>
                        </a:solidFill>
                      </a:endParaRPr>
                    </a:p>
                  </a:txBody>
                  <a:tcPr marT="28800" marB="28800" anchor="ctr"/>
                </a:tc>
                <a:tc>
                  <a:txBody>
                    <a:bodyPr/>
                    <a:lstStyle/>
                    <a:p>
                      <a:r>
                        <a:rPr kumimoji="1" lang="ja-JP" altLang="en-US" sz="1600" dirty="0"/>
                        <a:t>作業者</a:t>
                      </a:r>
                      <a:endParaRPr kumimoji="1" lang="ja-JP" altLang="en-US" sz="1600" dirty="0">
                        <a:solidFill>
                          <a:schemeClr val="tx1"/>
                        </a:solidFill>
                      </a:endParaRPr>
                    </a:p>
                  </a:txBody>
                  <a:tcPr marT="28800" marB="28800" anchor="ctr"/>
                </a:tc>
                <a:tc>
                  <a:txBody>
                    <a:bodyPr/>
                    <a:lstStyle/>
                    <a:p>
                      <a:r>
                        <a:rPr kumimoji="1" lang="ja-JP" altLang="en-US" sz="1600" dirty="0"/>
                        <a:t>説明内容</a:t>
                      </a:r>
                      <a:endParaRPr kumimoji="1" lang="ja-JP" altLang="en-US" sz="1600" dirty="0">
                        <a:solidFill>
                          <a:schemeClr val="tx1"/>
                        </a:solidFill>
                      </a:endParaRPr>
                    </a:p>
                  </a:txBody>
                  <a:tcPr marT="28800" marB="28800" anchor="ctr"/>
                </a:tc>
                <a:extLst>
                  <a:ext uri="{0D108BD9-81ED-4DB2-BD59-A6C34878D82A}">
                    <a16:rowId xmlns:a16="http://schemas.microsoft.com/office/drawing/2014/main" val="10000"/>
                  </a:ext>
                </a:extLst>
              </a:tr>
              <a:tr h="316587">
                <a:tc>
                  <a:txBody>
                    <a:bodyPr/>
                    <a:lstStyle/>
                    <a:p>
                      <a:r>
                        <a:rPr kumimoji="1" lang="en-US" altLang="ja-JP" sz="1400" dirty="0"/>
                        <a:t>12</a:t>
                      </a:r>
                      <a:r>
                        <a:rPr kumimoji="1" lang="ja-JP" altLang="en-US" sz="1400" dirty="0"/>
                        <a:t>月</a:t>
                      </a:r>
                      <a:r>
                        <a:rPr kumimoji="1" lang="en-US" altLang="ja-JP" sz="1400" dirty="0"/>
                        <a:t>-2</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200" dirty="0">
                          <a:latin typeface="ＭＳ Ｐ明朝" panose="02020600040205080304" pitchFamily="18" charset="-128"/>
                          <a:ea typeface="ＭＳ Ｐ明朝" panose="02020600040205080304" pitchFamily="18" charset="-128"/>
                        </a:rPr>
                        <a:t>クラブの住所、メールアドレスなど</a:t>
                      </a:r>
                    </a:p>
                  </a:txBody>
                  <a:tcPr marT="28800" marB="28800" anchor="ctr"/>
                </a:tc>
                <a:extLst>
                  <a:ext uri="{0D108BD9-81ED-4DB2-BD59-A6C34878D82A}">
                    <a16:rowId xmlns:a16="http://schemas.microsoft.com/office/drawing/2014/main" val="10001"/>
                  </a:ext>
                </a:extLst>
              </a:tr>
              <a:tr h="316587">
                <a:tc>
                  <a:txBody>
                    <a:bodyPr/>
                    <a:lstStyle/>
                    <a:p>
                      <a:r>
                        <a:rPr kumimoji="1" lang="en-US" altLang="ja-JP" sz="1400" dirty="0"/>
                        <a:t>12</a:t>
                      </a:r>
                      <a:r>
                        <a:rPr kumimoji="1" lang="ja-JP" altLang="en-US" sz="1400" dirty="0"/>
                        <a:t>月</a:t>
                      </a:r>
                      <a:r>
                        <a:rPr kumimoji="1" lang="en-US" altLang="ja-JP" sz="1400" dirty="0"/>
                        <a:t>-2</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200" dirty="0"/>
                        <a:t>会長、幹事、青少年奉仕委員長など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2"/>
                  </a:ext>
                </a:extLst>
              </a:tr>
              <a:tr h="316587">
                <a:tc>
                  <a:txBody>
                    <a:bodyPr/>
                    <a:lstStyle/>
                    <a:p>
                      <a:r>
                        <a:rPr kumimoji="1" lang="en-US" altLang="ja-JP" sz="1400" dirty="0"/>
                        <a:t>1</a:t>
                      </a:r>
                      <a:r>
                        <a:rPr kumimoji="1" lang="ja-JP" altLang="en-US" sz="1400" dirty="0"/>
                        <a:t>月</a:t>
                      </a:r>
                      <a:r>
                        <a:rPr kumimoji="1" lang="en-US" altLang="ja-JP" sz="1400" dirty="0"/>
                        <a:t>-4</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会長、幹事、青少年奉仕委員長など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3"/>
                  </a:ext>
                </a:extLst>
              </a:tr>
              <a:tr h="316587">
                <a:tc>
                  <a:txBody>
                    <a:bodyPr/>
                    <a:lstStyle/>
                    <a:p>
                      <a:r>
                        <a:rPr kumimoji="1" lang="en-US" altLang="ja-JP" sz="1400" dirty="0"/>
                        <a:t>3</a:t>
                      </a:r>
                      <a:r>
                        <a:rPr kumimoji="1" lang="ja-JP" altLang="en-US" sz="1400" dirty="0"/>
                        <a:t>月</a:t>
                      </a:r>
                      <a:r>
                        <a:rPr kumimoji="1" lang="en-US" altLang="ja-JP" sz="1400" dirty="0"/>
                        <a:t>-5</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カウンセラー届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4"/>
                  </a:ext>
                </a:extLst>
              </a:tr>
              <a:tr h="316587">
                <a:tc>
                  <a:txBody>
                    <a:bodyPr/>
                    <a:lstStyle/>
                    <a:p>
                      <a:r>
                        <a:rPr kumimoji="1" lang="en-US" altLang="ja-JP" sz="1400" dirty="0"/>
                        <a:t>4</a:t>
                      </a:r>
                      <a:r>
                        <a:rPr kumimoji="1" lang="ja-JP" altLang="en-US" sz="1400" dirty="0"/>
                        <a:t>月</a:t>
                      </a:r>
                      <a:r>
                        <a:rPr kumimoji="1" lang="en-US" altLang="ja-JP" sz="1400" dirty="0"/>
                        <a:t>-6</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ホスト高校情報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高校名、校長先生、担任など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5"/>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ボランティア誓約書</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6"/>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マンスリーレポート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Ｐ明朝" panose="02020600040205080304" pitchFamily="18" charset="-128"/>
                          <a:ea typeface="ＭＳ Ｐ明朝" panose="02020600040205080304" pitchFamily="18" charset="-128"/>
                        </a:rPr>
                        <a:t>直接入力</a:t>
                      </a:r>
                    </a:p>
                  </a:txBody>
                  <a:tcPr marT="28800" marB="28800" anchor="ctr"/>
                </a:tc>
                <a:extLst>
                  <a:ext uri="{0D108BD9-81ED-4DB2-BD59-A6C34878D82A}">
                    <a16:rowId xmlns:a16="http://schemas.microsoft.com/office/drawing/2014/main" val="10007"/>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ホストファミリー情報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ＭＳ Ｐ明朝" panose="02020600040205080304" pitchFamily="18" charset="-128"/>
                          <a:ea typeface="ＭＳ Ｐ明朝" panose="02020600040205080304" pitchFamily="18" charset="-128"/>
                        </a:rPr>
                        <a:t>GF</a:t>
                      </a:r>
                      <a:r>
                        <a:rPr kumimoji="1" lang="ja-JP" altLang="en-US" sz="1200" dirty="0">
                          <a:latin typeface="ＭＳ Ｐ明朝" panose="02020600040205080304" pitchFamily="18" charset="-128"/>
                          <a:ea typeface="ＭＳ Ｐ明朝" panose="02020600040205080304" pitchFamily="18" charset="-128"/>
                        </a:rPr>
                        <a:t>に記載のホストファミリーを入力します。</a:t>
                      </a:r>
                    </a:p>
                  </a:txBody>
                  <a:tcPr marT="28800" marB="28800" anchor="ctr"/>
                </a:tc>
                <a:extLst>
                  <a:ext uri="{0D108BD9-81ED-4DB2-BD59-A6C34878D82A}">
                    <a16:rowId xmlns:a16="http://schemas.microsoft.com/office/drawing/2014/main" val="10008"/>
                  </a:ext>
                </a:extLst>
              </a:tr>
              <a:tr h="316587">
                <a:tc>
                  <a:txBody>
                    <a:bodyPr/>
                    <a:lstStyle/>
                    <a:p>
                      <a:r>
                        <a:rPr kumimoji="1" lang="en-US" altLang="ja-JP" sz="1400" dirty="0"/>
                        <a:t>7</a:t>
                      </a:r>
                      <a:r>
                        <a:rPr kumimoji="1" lang="ja-JP" altLang="en-US" sz="1400" dirty="0"/>
                        <a:t>月</a:t>
                      </a:r>
                      <a:r>
                        <a:rPr kumimoji="1" lang="en-US" altLang="ja-JP" sz="1400" dirty="0"/>
                        <a:t>-8</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自宅出発日の入力</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r>
                        <a:rPr kumimoji="1" lang="ja-JP" altLang="en-US" sz="1400" dirty="0" err="1">
                          <a:latin typeface="+mn-lt"/>
                          <a:ea typeface="+mn-ea"/>
                        </a:rPr>
                        <a:t>、</a:t>
                      </a:r>
                      <a:r>
                        <a:rPr kumimoji="1" lang="en-US" altLang="ja-JP" sz="1400" dirty="0">
                          <a:latin typeface="+mn-lt"/>
                          <a:ea typeface="+mn-ea"/>
                        </a:rPr>
                        <a:t>IBS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ＭＳ Ｐ明朝" panose="02020600040205080304" pitchFamily="18" charset="-128"/>
                          <a:ea typeface="ＭＳ Ｐ明朝" panose="02020600040205080304" pitchFamily="18" charset="-128"/>
                        </a:rPr>
                        <a:t>IBS</a:t>
                      </a:r>
                      <a:r>
                        <a:rPr kumimoji="1" lang="ja-JP" altLang="en-US" sz="1200" dirty="0">
                          <a:latin typeface="ＭＳ Ｐ明朝" panose="02020600040205080304" pitchFamily="18" charset="-128"/>
                          <a:ea typeface="ＭＳ Ｐ明朝" panose="02020600040205080304" pitchFamily="18" charset="-128"/>
                        </a:rPr>
                        <a:t>の分はクラブもしくは地区が入力をしてください。</a:t>
                      </a:r>
                    </a:p>
                  </a:txBody>
                  <a:tcPr marT="28800" marB="28800" anchor="ctr"/>
                </a:tc>
                <a:extLst>
                  <a:ext uri="{0D108BD9-81ED-4DB2-BD59-A6C34878D82A}">
                    <a16:rowId xmlns:a16="http://schemas.microsoft.com/office/drawing/2014/main" val="10009"/>
                  </a:ext>
                </a:extLst>
              </a:tr>
              <a:tr h="316587">
                <a:tc>
                  <a:txBody>
                    <a:bodyPr/>
                    <a:lstStyle/>
                    <a:p>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ホストファミリー情報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rgbClr val="FF0000"/>
                          </a:solidFill>
                        </a:rPr>
                        <a:t>【</a:t>
                      </a:r>
                      <a:r>
                        <a:rPr kumimoji="1" lang="ja-JP" altLang="en-US" sz="1200" u="sng" dirty="0">
                          <a:solidFill>
                            <a:srgbClr val="FF0000"/>
                          </a:solidFill>
                        </a:rPr>
                        <a:t>重要</a:t>
                      </a:r>
                      <a:r>
                        <a:rPr kumimoji="1" lang="en-US" altLang="ja-JP" sz="1200" u="sng" dirty="0">
                          <a:solidFill>
                            <a:srgbClr val="FF0000"/>
                          </a:solidFill>
                        </a:rPr>
                        <a:t>】</a:t>
                      </a:r>
                      <a:r>
                        <a:rPr kumimoji="1" lang="ja-JP" altLang="en-US" sz="1200" u="sng" dirty="0">
                          <a:solidFill>
                            <a:srgbClr val="FF0000"/>
                          </a:solidFill>
                        </a:rPr>
                        <a:t>ホストファミリー追加、滞在時期変更</a:t>
                      </a:r>
                      <a:endParaRPr kumimoji="1" lang="ja-JP" altLang="en-US" sz="1200" b="1" u="sng" dirty="0">
                        <a:solidFill>
                          <a:srgbClr val="FF0000"/>
                        </a:solidFill>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0"/>
                  </a:ext>
                </a:extLst>
              </a:tr>
              <a:tr h="316587">
                <a:tc>
                  <a:txBody>
                    <a:bodyPr/>
                    <a:lstStyle/>
                    <a:p>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マンスリーレポート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latin typeface="+mn-lt"/>
                          <a:ea typeface="+mn-ea"/>
                        </a:rPr>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1"/>
                  </a:ext>
                </a:extLst>
              </a:tr>
              <a:tr h="316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カウンセラー報告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2"/>
                  </a:ext>
                </a:extLst>
              </a:tr>
              <a:tr h="455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翌</a:t>
                      </a:r>
                      <a:r>
                        <a:rPr kumimoji="1" lang="en-US" altLang="ja-JP" sz="1400" dirty="0">
                          <a:latin typeface="ＭＳ Ｐ明朝" panose="02020600040205080304" pitchFamily="18" charset="-128"/>
                          <a:ea typeface="ＭＳ Ｐ明朝" panose="02020600040205080304" pitchFamily="18" charset="-128"/>
                        </a:rPr>
                        <a:t>6</a:t>
                      </a:r>
                      <a:r>
                        <a:rPr kumimoji="1" lang="ja-JP" altLang="en-US" sz="1400" dirty="0">
                          <a:latin typeface="ＭＳ Ｐ明朝" panose="02020600040205080304" pitchFamily="18" charset="-128"/>
                          <a:ea typeface="ＭＳ Ｐ明朝" panose="02020600040205080304" pitchFamily="18" charset="-128"/>
                        </a:rPr>
                        <a:t>月</a:t>
                      </a:r>
                      <a:r>
                        <a:rPr kumimoji="1" lang="en-US" altLang="ja-JP" sz="1400" dirty="0">
                          <a:latin typeface="ＭＳ Ｐ明朝" panose="02020600040205080304" pitchFamily="18" charset="-128"/>
                          <a:ea typeface="ＭＳ Ｐ明朝" panose="02020600040205080304" pitchFamily="18" charset="-128"/>
                        </a:rPr>
                        <a:t>-8</a:t>
                      </a:r>
                      <a:r>
                        <a:rPr kumimoji="1" lang="ja-JP" altLang="en-US" sz="1400" dirty="0">
                          <a:latin typeface="ＭＳ Ｐ明朝" panose="02020600040205080304" pitchFamily="18" charset="-128"/>
                          <a:ea typeface="ＭＳ Ｐ明朝" panose="02020600040205080304" pitchFamily="18" charset="-128"/>
                        </a:rPr>
                        <a:t>月</a:t>
                      </a:r>
                      <a:endParaRPr kumimoji="1" lang="en-US" altLang="ja-JP" sz="1400" dirty="0">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Ｐ明朝" panose="02020600040205080304" pitchFamily="18" charset="-128"/>
                          <a:ea typeface="ＭＳ Ｐ明朝" panose="02020600040205080304" pitchFamily="18" charset="-128"/>
                        </a:rPr>
                        <a:t>（帰国時随時）</a:t>
                      </a:r>
                    </a:p>
                  </a:txBody>
                  <a:tcPr marT="28800" marB="28800" anchor="ctr"/>
                </a:tc>
                <a:tc>
                  <a:txBody>
                    <a:bodyPr/>
                    <a:lstStyle/>
                    <a:p>
                      <a:r>
                        <a:rPr lang="ja-JP" altLang="en-US" sz="1400" dirty="0">
                          <a:latin typeface="ＭＳ Ｐ明朝" panose="02020600040205080304" pitchFamily="18" charset="-128"/>
                          <a:ea typeface="ＭＳ Ｐ明朝" panose="02020600040205080304" pitchFamily="18" charset="-128"/>
                        </a:rPr>
                        <a:t>交換学生帰国処理</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Ｐ明朝" panose="02020600040205080304" pitchFamily="18" charset="-128"/>
                          <a:ea typeface="ＭＳ Ｐ明朝" panose="02020600040205080304" pitchFamily="18" charset="-128"/>
                        </a:rPr>
                        <a:t>地区委員</a:t>
                      </a: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rgbClr val="FF0000"/>
                          </a:solidFill>
                          <a:latin typeface="ＭＳ Ｐ明朝" panose="02020600040205080304" pitchFamily="18" charset="-128"/>
                          <a:ea typeface="ＭＳ Ｐ明朝" panose="02020600040205080304" pitchFamily="18" charset="-128"/>
                        </a:rPr>
                        <a:t>【</a:t>
                      </a:r>
                      <a:r>
                        <a:rPr kumimoji="1" lang="ja-JP" altLang="en-US" sz="1200" u="sng" dirty="0">
                          <a:solidFill>
                            <a:srgbClr val="FF0000"/>
                          </a:solidFill>
                          <a:latin typeface="ＭＳ Ｐ明朝" panose="02020600040205080304" pitchFamily="18" charset="-128"/>
                          <a:ea typeface="ＭＳ Ｐ明朝" panose="02020600040205080304" pitchFamily="18" charset="-128"/>
                        </a:rPr>
                        <a:t>重要</a:t>
                      </a:r>
                      <a:r>
                        <a:rPr kumimoji="1" lang="en-US" altLang="ja-JP" sz="1200" u="sng" dirty="0">
                          <a:solidFill>
                            <a:srgbClr val="FF0000"/>
                          </a:solidFill>
                          <a:latin typeface="ＭＳ Ｐ明朝" panose="02020600040205080304" pitchFamily="18" charset="-128"/>
                          <a:ea typeface="ＭＳ Ｐ明朝" panose="02020600040205080304" pitchFamily="18" charset="-128"/>
                        </a:rPr>
                        <a:t>】</a:t>
                      </a:r>
                      <a:r>
                        <a:rPr kumimoji="1" lang="ja-JP" altLang="en-US" sz="1200" u="sng" dirty="0">
                          <a:solidFill>
                            <a:srgbClr val="FF0000"/>
                          </a:solidFill>
                          <a:latin typeface="ＭＳ Ｐ明朝" panose="02020600040205080304" pitchFamily="18" charset="-128"/>
                          <a:ea typeface="ＭＳ Ｐ明朝" panose="02020600040205080304" pitchFamily="18" charset="-128"/>
                        </a:rPr>
                        <a:t>ステータス変更／帰国日、卒業帰国、早期帰国</a:t>
                      </a:r>
                      <a:endParaRPr kumimoji="1" lang="ja-JP" altLang="en-US" sz="1200" b="1" u="sng" dirty="0">
                        <a:solidFill>
                          <a:srgbClr val="FF0000"/>
                        </a:solidFill>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3"/>
                  </a:ext>
                </a:extLst>
              </a:tr>
              <a:tr h="316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翌</a:t>
                      </a:r>
                      <a:r>
                        <a:rPr kumimoji="1" lang="en-US" altLang="ja-JP" sz="1400" dirty="0"/>
                        <a:t>9</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地区外移動届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4"/>
                  </a:ext>
                </a:extLst>
              </a:tr>
            </a:tbl>
          </a:graphicData>
        </a:graphic>
      </p:graphicFrame>
      <p:sp>
        <p:nvSpPr>
          <p:cNvPr id="3" name="スライド番号プレースホルダー 2"/>
          <p:cNvSpPr>
            <a:spLocks noGrp="1"/>
          </p:cNvSpPr>
          <p:nvPr>
            <p:ph type="sldNum" sz="quarter" idx="12"/>
          </p:nvPr>
        </p:nvSpPr>
        <p:spPr/>
        <p:txBody>
          <a:bodyPr/>
          <a:lstStyle/>
          <a:p>
            <a:pPr>
              <a:defRPr/>
            </a:pPr>
            <a:fld id="{0331EEB5-871C-3C46-BA86-090CCFE8305C}" type="slidenum">
              <a:rPr lang="en-US" altLang="ja-JP" smtClean="0"/>
              <a:pPr>
                <a:defRPr/>
              </a:pPr>
              <a:t>4</a:t>
            </a:fld>
            <a:endParaRPr lang="en-US" altLang="ja-JP" dirty="0"/>
          </a:p>
        </p:txBody>
      </p:sp>
    </p:spTree>
    <p:extLst>
      <p:ext uri="{BB962C8B-B14F-4D97-AF65-F5344CB8AC3E}">
        <p14:creationId xmlns:p14="http://schemas.microsoft.com/office/powerpoint/2010/main" val="355914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5</a:t>
            </a:fld>
            <a:endParaRPr lang="en-US" altLang="ja-JP" dirty="0"/>
          </a:p>
        </p:txBody>
      </p:sp>
      <p:sp>
        <p:nvSpPr>
          <p:cNvPr id="5" name="タイトル 1"/>
          <p:cNvSpPr>
            <a:spLocks noGrp="1"/>
          </p:cNvSpPr>
          <p:nvPr>
            <p:ph type="title"/>
          </p:nvPr>
        </p:nvSpPr>
        <p:spPr>
          <a:xfrm>
            <a:off x="283488" y="159429"/>
            <a:ext cx="8001000" cy="1295400"/>
          </a:xfrm>
        </p:spPr>
        <p:txBody>
          <a:bodyPr/>
          <a:lstStyle/>
          <a:p>
            <a:r>
              <a:rPr lang="ja-JP" altLang="en-US" sz="2800" dirty="0"/>
              <a:t>受入派遣クラブのログイン情報</a:t>
            </a:r>
          </a:p>
        </p:txBody>
      </p:sp>
      <p:cxnSp>
        <p:nvCxnSpPr>
          <p:cNvPr id="6" name="直線コネクタ 5"/>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40592"/>
            <a:ext cx="1512168" cy="568128"/>
          </a:xfrm>
          <a:prstGeom prst="rect">
            <a:avLst/>
          </a:prstGeom>
        </p:spPr>
      </p:pic>
      <p:sp>
        <p:nvSpPr>
          <p:cNvPr id="8" name="スライド番号プレースホルダー 2"/>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5</a:t>
            </a:fld>
            <a:endParaRPr lang="en-US" altLang="ja-JP" dirty="0"/>
          </a:p>
        </p:txBody>
      </p:sp>
      <p:sp>
        <p:nvSpPr>
          <p:cNvPr id="9" name="テキスト ボックス 8"/>
          <p:cNvSpPr txBox="1"/>
          <p:nvPr/>
        </p:nvSpPr>
        <p:spPr bwMode="auto">
          <a:xfrm>
            <a:off x="827604" y="1772816"/>
            <a:ext cx="6336684" cy="1938992"/>
          </a:xfrm>
          <a:prstGeom prst="rect">
            <a:avLst/>
          </a:prstGeom>
          <a:noFill/>
          <a:ln w="12700" cmpd="sng">
            <a:solidFill>
              <a:schemeClr val="tx1"/>
            </a:solidFill>
            <a:miter lim="800000"/>
            <a:headEnd/>
            <a:tailEnd/>
          </a:ln>
        </p:spPr>
        <p:txBody>
          <a:bodyPr wrap="square" rtlCol="0">
            <a:spAutoFit/>
          </a:bodyPr>
          <a:lstStyle/>
          <a:p>
            <a:r>
              <a:rPr lang="ja-JP" altLang="en-US" sz="2000" dirty="0"/>
              <a:t>ログイン情報</a:t>
            </a:r>
            <a:endParaRPr lang="en-US" altLang="ja-JP" sz="2000" dirty="0"/>
          </a:p>
          <a:p>
            <a:r>
              <a:rPr lang="en-US" altLang="ja-JP" sz="2000" dirty="0"/>
              <a:t>URL</a:t>
            </a:r>
            <a:r>
              <a:rPr lang="ja-JP" altLang="en-US" sz="2000" dirty="0"/>
              <a:t>　　</a:t>
            </a:r>
            <a:r>
              <a:rPr lang="en-US" altLang="ja-JP" sz="2000" dirty="0"/>
              <a:t>https</a:t>
            </a:r>
            <a:r>
              <a:rPr lang="en-US" altLang="ja-JP" sz="2000"/>
              <a:t>://yess.rijyec.org/mp/rijyec/mypage.php</a:t>
            </a:r>
            <a:endParaRPr lang="en-US" altLang="ja-JP" sz="2000" dirty="0"/>
          </a:p>
          <a:p>
            <a:r>
              <a:rPr lang="ja-JP" altLang="en-US" sz="2000" dirty="0"/>
              <a:t>ログイン</a:t>
            </a:r>
            <a:r>
              <a:rPr lang="en-US" altLang="ja-JP" sz="2000" dirty="0"/>
              <a:t>ID</a:t>
            </a:r>
            <a:r>
              <a:rPr lang="ja-JP" altLang="en-US" sz="2000" dirty="0"/>
              <a:t>：国際ロータリークラブ</a:t>
            </a:r>
            <a:r>
              <a:rPr lang="en-US" altLang="ja-JP" sz="2000" dirty="0"/>
              <a:t>ID</a:t>
            </a:r>
            <a:r>
              <a:rPr lang="ja-JP" altLang="en-US" sz="2000" dirty="0"/>
              <a:t>番号</a:t>
            </a:r>
            <a:endParaRPr lang="en-US" altLang="ja-JP" sz="2000" dirty="0"/>
          </a:p>
          <a:p>
            <a:r>
              <a:rPr lang="ja-JP" altLang="en-US" sz="2000" dirty="0"/>
              <a:t>パスワード：国際ロータリークラブ</a:t>
            </a:r>
            <a:r>
              <a:rPr lang="en-US" altLang="ja-JP" sz="2000" dirty="0"/>
              <a:t>ID</a:t>
            </a:r>
            <a:r>
              <a:rPr lang="ja-JP" altLang="en-US" sz="2000" dirty="0"/>
              <a:t>番号</a:t>
            </a:r>
          </a:p>
          <a:p>
            <a:endParaRPr lang="en-US" altLang="ja-JP" sz="2000" dirty="0"/>
          </a:p>
          <a:p>
            <a:r>
              <a:rPr kumimoji="1" lang="ja-JP" altLang="en-US" sz="2000" dirty="0"/>
              <a:t>パスワードは各クラブで変更をしてください。</a:t>
            </a:r>
          </a:p>
        </p:txBody>
      </p:sp>
      <p:sp>
        <p:nvSpPr>
          <p:cNvPr id="10" name="テキスト ボックス 9"/>
          <p:cNvSpPr txBox="1"/>
          <p:nvPr/>
        </p:nvSpPr>
        <p:spPr bwMode="auto">
          <a:xfrm>
            <a:off x="827604" y="4111912"/>
            <a:ext cx="5904636" cy="1477328"/>
          </a:xfrm>
          <a:prstGeom prst="rect">
            <a:avLst/>
          </a:prstGeom>
          <a:noFill/>
          <a:ln w="12700" cmpd="sng">
            <a:noFill/>
            <a:miter lim="800000"/>
            <a:headEnd/>
            <a:tailEnd/>
          </a:ln>
        </p:spPr>
        <p:txBody>
          <a:bodyPr wrap="square" rtlCol="0">
            <a:spAutoFit/>
          </a:bodyPr>
          <a:lstStyle/>
          <a:p>
            <a:r>
              <a:rPr kumimoji="1" lang="ja-JP" altLang="en-US" b="1" u="sng" dirty="0"/>
              <a:t>スポンサークラブにお願いすること。</a:t>
            </a:r>
            <a:endParaRPr kumimoji="1" lang="en-US" altLang="ja-JP" b="1" u="sng" dirty="0"/>
          </a:p>
          <a:p>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１．クラブの住所など基本情報の入力</a:t>
            </a:r>
            <a:endParaRPr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２．会長、幹事、担当委員長、カウンセラーの情報を入力</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３</a:t>
            </a:r>
            <a:r>
              <a:rPr lang="ja-JP" altLang="en-US" dirty="0">
                <a:latin typeface="ＭＳ Ｐ明朝" panose="02020600040205080304" pitchFamily="18" charset="-128"/>
                <a:ea typeface="ＭＳ Ｐ明朝" panose="02020600040205080304" pitchFamily="18" charset="-128"/>
              </a:rPr>
              <a:t>．カウンセラー届けのアップロード</a:t>
            </a:r>
            <a:endParaRPr kumimoji="1" lang="ja-JP" altLang="en-US"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0797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p:cNvGraphicFramePr>
            <a:graphicFrameLocks noChangeAspect="1"/>
          </p:cNvGraphicFramePr>
          <p:nvPr>
            <p:extLst>
              <p:ext uri="{D42A27DB-BD31-4B8C-83A1-F6EECF244321}">
                <p14:modId xmlns:p14="http://schemas.microsoft.com/office/powerpoint/2010/main" val="3981250632"/>
              </p:ext>
            </p:extLst>
          </p:nvPr>
        </p:nvGraphicFramePr>
        <p:xfrm>
          <a:off x="425720" y="1844825"/>
          <a:ext cx="2058048" cy="1823806"/>
        </p:xfrm>
        <a:graphic>
          <a:graphicData uri="http://schemas.openxmlformats.org/presentationml/2006/ole">
            <mc:AlternateContent xmlns:mc="http://schemas.openxmlformats.org/markup-compatibility/2006">
              <mc:Choice xmlns:v="urn:schemas-microsoft-com:vml" Requires="v">
                <p:oleObj spid="_x0000_s41059" name="Image" r:id="rId3" imgW="7364880" imgH="6526800" progId="Photoshop.Image.13">
                  <p:embed/>
                </p:oleObj>
              </mc:Choice>
              <mc:Fallback>
                <p:oleObj name="Image" r:id="rId3" imgW="7364880" imgH="6526800" progId="Photoshop.Image.13">
                  <p:embed/>
                  <p:pic>
                    <p:nvPicPr>
                      <p:cNvPr id="0" name=""/>
                      <p:cNvPicPr/>
                      <p:nvPr/>
                    </p:nvPicPr>
                    <p:blipFill>
                      <a:blip r:embed="rId4"/>
                      <a:stretch>
                        <a:fillRect/>
                      </a:stretch>
                    </p:blipFill>
                    <p:spPr>
                      <a:xfrm>
                        <a:off x="425720" y="1844825"/>
                        <a:ext cx="2058048" cy="1823806"/>
                      </a:xfrm>
                      <a:prstGeom prst="rect">
                        <a:avLst/>
                      </a:prstGeom>
                      <a:noFill/>
                      <a:ln w="12700">
                        <a:solidFill>
                          <a:schemeClr val="tx1"/>
                        </a:solidFill>
                      </a:ln>
                    </p:spPr>
                  </p:pic>
                </p:oleObj>
              </mc:Fallback>
            </mc:AlternateContent>
          </a:graphicData>
        </a:graphic>
      </p:graphicFrame>
      <p:sp>
        <p:nvSpPr>
          <p:cNvPr id="2" name="タイトル 1"/>
          <p:cNvSpPr>
            <a:spLocks noGrp="1"/>
          </p:cNvSpPr>
          <p:nvPr>
            <p:ph type="title"/>
          </p:nvPr>
        </p:nvSpPr>
        <p:spPr/>
        <p:txBody>
          <a:bodyPr/>
          <a:lstStyle/>
          <a:p>
            <a:r>
              <a:rPr lang="ja-JP" altLang="en-US" sz="3200" dirty="0"/>
              <a:t>学生情報編集の画面の説明</a:t>
            </a:r>
            <a:endParaRPr kumimoji="1" lang="ja-JP" altLang="en-US" sz="3200" dirty="0"/>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196576"/>
            <a:ext cx="1512168" cy="568128"/>
          </a:xfrm>
          <a:prstGeom prst="rect">
            <a:avLst/>
          </a:prstGeom>
        </p:spPr>
      </p:pic>
      <p:cxnSp>
        <p:nvCxnSpPr>
          <p:cNvPr id="8" name="直線矢印コネクタ 7"/>
          <p:cNvCxnSpPr/>
          <p:nvPr/>
        </p:nvCxnSpPr>
        <p:spPr>
          <a:xfrm flipV="1">
            <a:off x="1257554" y="3212976"/>
            <a:ext cx="506134" cy="6135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bwMode="auto">
          <a:xfrm>
            <a:off x="256242" y="3893703"/>
            <a:ext cx="1001312" cy="261610"/>
          </a:xfrm>
          <a:prstGeom prst="rect">
            <a:avLst/>
          </a:prstGeom>
          <a:solidFill>
            <a:schemeClr val="bg1">
              <a:alpha val="67000"/>
            </a:schemeClr>
          </a:solidFill>
          <a:ln w="12700" cmpd="sng">
            <a:solidFill>
              <a:schemeClr val="tx1"/>
            </a:solidFill>
            <a:miter lim="800000"/>
            <a:headEnd/>
            <a:tailEnd/>
          </a:ln>
        </p:spPr>
        <p:txBody>
          <a:bodyPr wrap="square" rtlCol="0">
            <a:spAutoFit/>
          </a:bodyPr>
          <a:lstStyle/>
          <a:p>
            <a:r>
              <a:rPr kumimoji="1" lang="ja-JP" altLang="en-US" sz="1100" dirty="0"/>
              <a:t>編集ボタン</a:t>
            </a:r>
          </a:p>
        </p:txBody>
      </p:sp>
      <p:graphicFrame>
        <p:nvGraphicFramePr>
          <p:cNvPr id="6" name="表 5"/>
          <p:cNvGraphicFramePr>
            <a:graphicFrameLocks noGrp="1"/>
          </p:cNvGraphicFramePr>
          <p:nvPr>
            <p:extLst>
              <p:ext uri="{D42A27DB-BD31-4B8C-83A1-F6EECF244321}">
                <p14:modId xmlns:p14="http://schemas.microsoft.com/office/powerpoint/2010/main" val="3630585940"/>
              </p:ext>
            </p:extLst>
          </p:nvPr>
        </p:nvGraphicFramePr>
        <p:xfrm>
          <a:off x="2699792" y="1982348"/>
          <a:ext cx="6096000" cy="4445000"/>
        </p:xfrm>
        <a:graphic>
          <a:graphicData uri="http://schemas.openxmlformats.org/drawingml/2006/table">
            <a:tbl>
              <a:tblPr firstRow="1" bandRow="1">
                <a:tableStyleId>{5FD0F851-EC5A-4D38-B0AD-8093EC10F338}</a:tableStyleId>
              </a:tblPr>
              <a:tblGrid>
                <a:gridCol w="136815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3359696">
                  <a:extLst>
                    <a:ext uri="{9D8B030D-6E8A-4147-A177-3AD203B41FA5}">
                      <a16:colId xmlns:a16="http://schemas.microsoft.com/office/drawing/2014/main" val="20002"/>
                    </a:ext>
                  </a:extLst>
                </a:gridCol>
              </a:tblGrid>
              <a:tr h="370840">
                <a:tc>
                  <a:txBody>
                    <a:bodyPr/>
                    <a:lstStyle/>
                    <a:p>
                      <a:r>
                        <a:rPr kumimoji="1" lang="ja-JP" altLang="en-US" b="0" dirty="0"/>
                        <a:t>項目</a:t>
                      </a:r>
                    </a:p>
                  </a:txBody>
                  <a:tcPr/>
                </a:tc>
                <a:tc>
                  <a:txBody>
                    <a:bodyPr/>
                    <a:lstStyle/>
                    <a:p>
                      <a:endParaRPr kumimoji="1" lang="ja-JP" altLang="en-US" b="0"/>
                    </a:p>
                  </a:txBody>
                  <a:tcPr/>
                </a:tc>
                <a:tc>
                  <a:txBody>
                    <a:bodyPr/>
                    <a:lstStyle/>
                    <a:p>
                      <a:endParaRPr kumimoji="1" lang="ja-JP" altLang="en-US" b="0"/>
                    </a:p>
                  </a:txBody>
                  <a:tcPr/>
                </a:tc>
                <a:extLst>
                  <a:ext uri="{0D108BD9-81ED-4DB2-BD59-A6C34878D82A}">
                    <a16:rowId xmlns:a16="http://schemas.microsoft.com/office/drawing/2014/main" val="10000"/>
                  </a:ext>
                </a:extLst>
              </a:tr>
              <a:tr h="370840">
                <a:tc rowSpan="4">
                  <a:txBody>
                    <a:bodyPr/>
                    <a:lstStyle/>
                    <a:p>
                      <a:r>
                        <a:rPr kumimoji="1" lang="ja-JP" altLang="en-US" sz="1800" b="1" dirty="0"/>
                        <a:t>管理日</a:t>
                      </a:r>
                      <a:endParaRPr kumimoji="1" lang="en-US" altLang="ja-JP" sz="1800" b="1" dirty="0"/>
                    </a:p>
                    <a:p>
                      <a:r>
                        <a:rPr kumimoji="1" lang="ja-JP" altLang="en-US" sz="1100" dirty="0"/>
                        <a:t>日づけに関する部分は、システム上非常に大事です。</a:t>
                      </a:r>
                      <a:endParaRPr kumimoji="1" lang="en-US" altLang="ja-JP" sz="1100" dirty="0"/>
                    </a:p>
                    <a:p>
                      <a:r>
                        <a:rPr kumimoji="1" lang="ja-JP" altLang="en-US" sz="1100" dirty="0"/>
                        <a:t>必ず決まった時期に入力をお願いします</a:t>
                      </a:r>
                      <a:endParaRPr kumimoji="1" lang="ja-JP" altLang="en-US" sz="1100" b="0" dirty="0"/>
                    </a:p>
                  </a:txBody>
                  <a:tcPr/>
                </a:tc>
                <a:tc>
                  <a:txBody>
                    <a:bodyPr/>
                    <a:lstStyle/>
                    <a:p>
                      <a:r>
                        <a:rPr lang="ja-JP" altLang="en-US" sz="1400" dirty="0"/>
                        <a:t>交換年度</a:t>
                      </a:r>
                      <a:endParaRPr kumimoji="1" lang="ja-JP" altLang="en-US" sz="1400" b="0" dirty="0"/>
                    </a:p>
                  </a:txBody>
                  <a:tcPr/>
                </a:tc>
                <a:tc>
                  <a:txBody>
                    <a:bodyPr/>
                    <a:lstStyle/>
                    <a:p>
                      <a:r>
                        <a:rPr lang="ja-JP" altLang="en-US" sz="1400" dirty="0"/>
                        <a:t>交換年度は非常に大事ですので正確に入力してください。</a:t>
                      </a:r>
                      <a:endParaRPr kumimoji="1" lang="ja-JP" altLang="en-US" sz="1400" b="0" dirty="0"/>
                    </a:p>
                  </a:txBody>
                  <a:tcPr/>
                </a:tc>
                <a:extLst>
                  <a:ext uri="{0D108BD9-81ED-4DB2-BD59-A6C34878D82A}">
                    <a16:rowId xmlns:a16="http://schemas.microsoft.com/office/drawing/2014/main" val="10001"/>
                  </a:ext>
                </a:extLst>
              </a:tr>
              <a:tr h="370840">
                <a:tc vMerge="1">
                  <a:txBody>
                    <a:bodyPr/>
                    <a:lstStyle/>
                    <a:p>
                      <a:endParaRPr kumimoji="1" lang="ja-JP" altLang="en-US" b="0" dirty="0"/>
                    </a:p>
                  </a:txBody>
                  <a:tcPr/>
                </a:tc>
                <a:tc>
                  <a:txBody>
                    <a:bodyPr/>
                    <a:lstStyle/>
                    <a:p>
                      <a:r>
                        <a:rPr kumimoji="1" lang="ja-JP" altLang="en-US" sz="1400" dirty="0"/>
                        <a:t>自宅出発日</a:t>
                      </a:r>
                      <a:endParaRPr kumimoji="1" lang="ja-JP" altLang="en-US" sz="1400" b="0" dirty="0"/>
                    </a:p>
                  </a:txBody>
                  <a:tcPr/>
                </a:tc>
                <a:tc>
                  <a:txBody>
                    <a:bodyPr/>
                    <a:lstStyle/>
                    <a:p>
                      <a:r>
                        <a:rPr kumimoji="1" lang="ja-JP" altLang="en-US" sz="1400" dirty="0"/>
                        <a:t>渡航する日がわかった時点ですみやかに入力します。</a:t>
                      </a:r>
                      <a:endParaRPr kumimoji="1" lang="ja-JP" altLang="en-US" sz="1400" b="0" dirty="0"/>
                    </a:p>
                  </a:txBody>
                  <a:tcPr/>
                </a:tc>
                <a:extLst>
                  <a:ext uri="{0D108BD9-81ED-4DB2-BD59-A6C34878D82A}">
                    <a16:rowId xmlns:a16="http://schemas.microsoft.com/office/drawing/2014/main" val="10002"/>
                  </a:ext>
                </a:extLst>
              </a:tr>
              <a:tr h="255516">
                <a:tc vMerge="1">
                  <a:txBody>
                    <a:bodyPr/>
                    <a:lstStyle/>
                    <a:p>
                      <a:endParaRPr kumimoji="1" lang="ja-JP" altLang="en-US" b="0" dirty="0"/>
                    </a:p>
                  </a:txBody>
                  <a:tcPr/>
                </a:tc>
                <a:tc>
                  <a:txBody>
                    <a:bodyPr/>
                    <a:lstStyle/>
                    <a:p>
                      <a:r>
                        <a:rPr lang="ja-JP" altLang="en-US" sz="1400" dirty="0"/>
                        <a:t>帰国予定日</a:t>
                      </a:r>
                      <a:endParaRPr kumimoji="1" lang="ja-JP" alt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帰国する日がわかった時点でメモとして入力します。</a:t>
                      </a:r>
                    </a:p>
                  </a:txBody>
                  <a:tcPr/>
                </a:tc>
                <a:extLst>
                  <a:ext uri="{0D108BD9-81ED-4DB2-BD59-A6C34878D82A}">
                    <a16:rowId xmlns:a16="http://schemas.microsoft.com/office/drawing/2014/main" val="10003"/>
                  </a:ext>
                </a:extLst>
              </a:tr>
              <a:tr h="370840">
                <a:tc vMerge="1">
                  <a:txBody>
                    <a:bodyPr/>
                    <a:lstStyle/>
                    <a:p>
                      <a:endParaRPr kumimoji="1" lang="ja-JP" altLang="en-US" b="0" dirty="0"/>
                    </a:p>
                  </a:txBody>
                  <a:tcPr/>
                </a:tc>
                <a:tc>
                  <a:txBody>
                    <a:bodyPr/>
                    <a:lstStyle/>
                    <a:p>
                      <a:r>
                        <a:rPr kumimoji="1" lang="ja-JP" altLang="en-US" sz="1400" dirty="0"/>
                        <a:t>帰国日</a:t>
                      </a:r>
                      <a:endParaRPr kumimoji="1" lang="ja-JP" alt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帰国（帰国直前）してから、帰国後処理として入力します。</a:t>
                      </a:r>
                    </a:p>
                  </a:txBody>
                  <a:tcPr/>
                </a:tc>
                <a:extLst>
                  <a:ext uri="{0D108BD9-81ED-4DB2-BD59-A6C34878D82A}">
                    <a16:rowId xmlns:a16="http://schemas.microsoft.com/office/drawing/2014/main" val="10004"/>
                  </a:ext>
                </a:extLst>
              </a:tr>
              <a:tr h="370840">
                <a:tc>
                  <a:txBody>
                    <a:bodyPr/>
                    <a:lstStyle/>
                    <a:p>
                      <a:r>
                        <a:rPr kumimoji="1" lang="ja-JP" altLang="en-US" b="0" dirty="0"/>
                        <a:t>責任者</a:t>
                      </a:r>
                    </a:p>
                  </a:txBody>
                  <a:tcPr/>
                </a:tc>
                <a:tc>
                  <a:txBody>
                    <a:bodyPr/>
                    <a:lstStyle/>
                    <a:p>
                      <a:r>
                        <a:rPr kumimoji="1" lang="ja-JP" altLang="en-US" sz="1400" b="0" dirty="0"/>
                        <a:t>地区委員担当</a:t>
                      </a:r>
                    </a:p>
                  </a:txBody>
                  <a:tcPr/>
                </a:tc>
                <a:tc>
                  <a:txBody>
                    <a:bodyPr/>
                    <a:lstStyle/>
                    <a:p>
                      <a:r>
                        <a:rPr kumimoji="1" lang="ja-JP" altLang="en-US" sz="1400" b="0" dirty="0"/>
                        <a:t>担当地区委員を割当できます。</a:t>
                      </a:r>
                    </a:p>
                  </a:txBody>
                  <a:tcPr/>
                </a:tc>
                <a:extLst>
                  <a:ext uri="{0D108BD9-81ED-4DB2-BD59-A6C34878D82A}">
                    <a16:rowId xmlns:a16="http://schemas.microsoft.com/office/drawing/2014/main" val="10005"/>
                  </a:ext>
                </a:extLst>
              </a:tr>
              <a:tr h="370840">
                <a:tc>
                  <a:txBody>
                    <a:bodyPr/>
                    <a:lstStyle/>
                    <a:p>
                      <a:r>
                        <a:rPr kumimoji="1" lang="ja-JP" altLang="en-US" b="0" dirty="0"/>
                        <a:t>保険関係</a:t>
                      </a:r>
                    </a:p>
                  </a:txBody>
                  <a:tcPr/>
                </a:tc>
                <a:tc>
                  <a:txBody>
                    <a:bodyPr/>
                    <a:lstStyle/>
                    <a:p>
                      <a:r>
                        <a:rPr kumimoji="1" lang="en-US" altLang="ja-JP" sz="1400" b="0" dirty="0"/>
                        <a:t>RIJEC</a:t>
                      </a:r>
                      <a:r>
                        <a:rPr kumimoji="1" lang="ja-JP" altLang="en-US" sz="1400" b="0" dirty="0"/>
                        <a:t>保険</a:t>
                      </a:r>
                    </a:p>
                  </a:txBody>
                  <a:tcPr/>
                </a:tc>
                <a:tc>
                  <a:txBody>
                    <a:bodyPr/>
                    <a:lstStyle/>
                    <a:p>
                      <a:r>
                        <a:rPr kumimoji="1" lang="ja-JP" altLang="en-US" sz="1400" b="0" dirty="0"/>
                        <a:t>保険</a:t>
                      </a:r>
                      <a:r>
                        <a:rPr kumimoji="1" lang="en-US" altLang="ja-JP" sz="1400" b="0" dirty="0"/>
                        <a:t>ID</a:t>
                      </a:r>
                      <a:r>
                        <a:rPr kumimoji="1" lang="ja-JP" altLang="en-US" sz="1400" b="0" dirty="0"/>
                        <a:t>や保険受取人を</a:t>
                      </a:r>
                      <a:r>
                        <a:rPr kumimoji="1" lang="en-US" altLang="ja-JP" sz="1400" b="0" dirty="0"/>
                        <a:t>RIJYEM</a:t>
                      </a:r>
                      <a:r>
                        <a:rPr kumimoji="1" lang="ja-JP" altLang="en-US" sz="1400" b="0" dirty="0"/>
                        <a:t>事務局で入力します。</a:t>
                      </a:r>
                    </a:p>
                  </a:txBody>
                  <a:tcPr/>
                </a:tc>
                <a:extLst>
                  <a:ext uri="{0D108BD9-81ED-4DB2-BD59-A6C34878D82A}">
                    <a16:rowId xmlns:a16="http://schemas.microsoft.com/office/drawing/2014/main" val="10006"/>
                  </a:ext>
                </a:extLst>
              </a:tr>
              <a:tr h="370840">
                <a:tc>
                  <a:txBody>
                    <a:bodyPr/>
                    <a:lstStyle/>
                    <a:p>
                      <a:r>
                        <a:rPr kumimoji="1" lang="ja-JP" altLang="en-US" b="0" dirty="0"/>
                        <a:t>ログイン</a:t>
                      </a:r>
                      <a:r>
                        <a:rPr kumimoji="1" lang="en-US" altLang="ja-JP" b="0" dirty="0"/>
                        <a:t>ID</a:t>
                      </a:r>
                      <a:endParaRPr kumimoji="1" lang="ja-JP" altLang="en-US" b="0" dirty="0"/>
                    </a:p>
                  </a:txBody>
                  <a:tcPr/>
                </a:tc>
                <a:tc>
                  <a:txBody>
                    <a:bodyPr/>
                    <a:lstStyle/>
                    <a:p>
                      <a:r>
                        <a:rPr kumimoji="1" lang="ja-JP" altLang="en-US" sz="1400" b="0" dirty="0"/>
                        <a:t>重複不可</a:t>
                      </a:r>
                    </a:p>
                  </a:txBody>
                  <a:tcPr/>
                </a:tc>
                <a:tc>
                  <a:txBody>
                    <a:bodyPr/>
                    <a:lstStyle/>
                    <a:p>
                      <a:r>
                        <a:rPr kumimoji="1" lang="ja-JP" altLang="en-US" sz="1400" b="0" dirty="0"/>
                        <a:t>メールアドレスや携帯番号など</a:t>
                      </a:r>
                    </a:p>
                  </a:txBody>
                  <a:tcPr/>
                </a:tc>
                <a:extLst>
                  <a:ext uri="{0D108BD9-81ED-4DB2-BD59-A6C34878D82A}">
                    <a16:rowId xmlns:a16="http://schemas.microsoft.com/office/drawing/2014/main" val="10007"/>
                  </a:ext>
                </a:extLst>
              </a:tr>
              <a:tr h="370840">
                <a:tc>
                  <a:txBody>
                    <a:bodyPr/>
                    <a:lstStyle/>
                    <a:p>
                      <a:r>
                        <a:rPr kumimoji="1" lang="ja-JP" altLang="en-US" b="0" dirty="0"/>
                        <a:t>パスワード</a:t>
                      </a:r>
                    </a:p>
                  </a:txBody>
                  <a:tcPr/>
                </a:tc>
                <a:tc>
                  <a:txBody>
                    <a:bodyPr/>
                    <a:lstStyle/>
                    <a:p>
                      <a:r>
                        <a:rPr kumimoji="1" lang="en-US" altLang="ja-JP" sz="1400" b="0" dirty="0"/>
                        <a:t>8</a:t>
                      </a:r>
                      <a:r>
                        <a:rPr kumimoji="1" lang="ja-JP" altLang="en-US" sz="1400" b="0" dirty="0"/>
                        <a:t>文字以上</a:t>
                      </a:r>
                    </a:p>
                  </a:txBody>
                  <a:tcPr/>
                </a:tc>
                <a:tc>
                  <a:txBody>
                    <a:bodyPr/>
                    <a:lstStyle/>
                    <a:p>
                      <a:r>
                        <a:rPr kumimoji="1" lang="ja-JP" altLang="en-US" sz="1400" b="0" dirty="0"/>
                        <a:t>他人に悟られないようなもの</a:t>
                      </a:r>
                    </a:p>
                  </a:txBody>
                  <a:tcPr/>
                </a:tc>
                <a:extLst>
                  <a:ext uri="{0D108BD9-81ED-4DB2-BD59-A6C34878D82A}">
                    <a16:rowId xmlns:a16="http://schemas.microsoft.com/office/drawing/2014/main" val="10008"/>
                  </a:ext>
                </a:extLst>
              </a:tr>
              <a:tr h="370840">
                <a:tc>
                  <a:txBody>
                    <a:bodyPr/>
                    <a:lstStyle/>
                    <a:p>
                      <a:endParaRPr kumimoji="1" lang="ja-JP" altLang="en-US" b="0" dirty="0"/>
                    </a:p>
                  </a:txBody>
                  <a:tcPr/>
                </a:tc>
                <a:tc>
                  <a:txBody>
                    <a:bodyPr/>
                    <a:lstStyle/>
                    <a:p>
                      <a:endParaRPr kumimoji="1" lang="ja-JP" altLang="en-US" b="0" dirty="0"/>
                    </a:p>
                  </a:txBody>
                  <a:tcPr/>
                </a:tc>
                <a:tc>
                  <a:txBody>
                    <a:bodyPr/>
                    <a:lstStyle/>
                    <a:p>
                      <a:endParaRPr kumimoji="1" lang="ja-JP" altLang="en-US" b="0" dirty="0"/>
                    </a:p>
                  </a:txBody>
                  <a:tcPr/>
                </a:tc>
                <a:extLst>
                  <a:ext uri="{0D108BD9-81ED-4DB2-BD59-A6C34878D82A}">
                    <a16:rowId xmlns:a16="http://schemas.microsoft.com/office/drawing/2014/main" val="10009"/>
                  </a:ext>
                </a:extLst>
              </a:tr>
            </a:tbl>
          </a:graphicData>
        </a:graphic>
      </p:graphicFrame>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6</a:t>
            </a:fld>
            <a:endParaRPr lang="en-US" altLang="ja-JP" dirty="0"/>
          </a:p>
        </p:txBody>
      </p:sp>
    </p:spTree>
    <p:extLst>
      <p:ext uri="{BB962C8B-B14F-4D97-AF65-F5344CB8AC3E}">
        <p14:creationId xmlns:p14="http://schemas.microsoft.com/office/powerpoint/2010/main" val="101605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p:cNvGraphicFramePr>
            <a:graphicFrameLocks noChangeAspect="1"/>
          </p:cNvGraphicFramePr>
          <p:nvPr>
            <p:extLst>
              <p:ext uri="{D42A27DB-BD31-4B8C-83A1-F6EECF244321}">
                <p14:modId xmlns:p14="http://schemas.microsoft.com/office/powerpoint/2010/main" val="2306349033"/>
              </p:ext>
            </p:extLst>
          </p:nvPr>
        </p:nvGraphicFramePr>
        <p:xfrm>
          <a:off x="755576" y="1916832"/>
          <a:ext cx="5472608" cy="2059353"/>
        </p:xfrm>
        <a:graphic>
          <a:graphicData uri="http://schemas.openxmlformats.org/presentationml/2006/ole">
            <mc:AlternateContent xmlns:mc="http://schemas.openxmlformats.org/markup-compatibility/2006">
              <mc:Choice xmlns:v="urn:schemas-microsoft-com:vml" Requires="v">
                <p:oleObj spid="_x0000_s50286" r:id="rId4" imgW="15999840" imgH="6018840" progId="">
                  <p:embed/>
                </p:oleObj>
              </mc:Choice>
              <mc:Fallback>
                <p:oleObj r:id="rId4" imgW="15999840" imgH="6018840" progId="">
                  <p:embed/>
                  <p:pic>
                    <p:nvPicPr>
                      <p:cNvPr id="0" name=""/>
                      <p:cNvPicPr/>
                      <p:nvPr/>
                    </p:nvPicPr>
                    <p:blipFill>
                      <a:blip r:embed="rId5"/>
                      <a:stretch>
                        <a:fillRect/>
                      </a:stretch>
                    </p:blipFill>
                    <p:spPr>
                      <a:xfrm>
                        <a:off x="755576" y="1916832"/>
                        <a:ext cx="5472608" cy="2059353"/>
                      </a:xfrm>
                      <a:prstGeom prst="rect">
                        <a:avLst/>
                      </a:prstGeom>
                      <a:ln>
                        <a:solidFill>
                          <a:schemeClr val="tx1">
                            <a:lumMod val="65000"/>
                            <a:lumOff val="35000"/>
                          </a:schemeClr>
                        </a:solidFill>
                      </a:ln>
                    </p:spPr>
                  </p:pic>
                </p:oleObj>
              </mc:Fallback>
            </mc:AlternateContent>
          </a:graphicData>
        </a:graphic>
      </p:graphicFrame>
      <p:sp>
        <p:nvSpPr>
          <p:cNvPr id="2" name="タイトル 1"/>
          <p:cNvSpPr>
            <a:spLocks noGrp="1"/>
          </p:cNvSpPr>
          <p:nvPr>
            <p:ph type="title"/>
          </p:nvPr>
        </p:nvSpPr>
        <p:spPr>
          <a:xfrm>
            <a:off x="283488" y="832416"/>
            <a:ext cx="8001000" cy="436344"/>
          </a:xfrm>
        </p:spPr>
        <p:txBody>
          <a:bodyPr/>
          <a:lstStyle/>
          <a:p>
            <a:r>
              <a:rPr lang="ja-JP" altLang="en-US" sz="2800" dirty="0"/>
              <a:t>クラブの入力方法</a:t>
            </a:r>
          </a:p>
        </p:txBody>
      </p:sp>
      <p:cxnSp>
        <p:nvCxnSpPr>
          <p:cNvPr id="4" name="直線コネクタ 3"/>
          <p:cNvCxnSpPr/>
          <p:nvPr/>
        </p:nvCxnSpPr>
        <p:spPr>
          <a:xfrm>
            <a:off x="224928"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1520" y="188640"/>
            <a:ext cx="1512168" cy="568128"/>
          </a:xfrm>
          <a:prstGeom prst="rect">
            <a:avLst/>
          </a:prstGeom>
        </p:spPr>
      </p:pic>
      <p:sp>
        <p:nvSpPr>
          <p:cNvPr id="3" name="スライド番号プレースホルダー 2"/>
          <p:cNvSpPr>
            <a:spLocks noGrp="1"/>
          </p:cNvSpPr>
          <p:nvPr>
            <p:ph type="sldNum" sz="quarter" idx="12"/>
          </p:nvPr>
        </p:nvSpPr>
        <p:spPr>
          <a:xfrm>
            <a:off x="6813274" y="6431103"/>
            <a:ext cx="2133600" cy="457200"/>
          </a:xfrm>
        </p:spPr>
        <p:txBody>
          <a:bodyPr/>
          <a:lstStyle/>
          <a:p>
            <a:pPr>
              <a:defRPr/>
            </a:pPr>
            <a:fld id="{0331EEB5-871C-3C46-BA86-090CCFE8305C}" type="slidenum">
              <a:rPr lang="en-US" altLang="ja-JP" smtClean="0"/>
              <a:pPr>
                <a:defRPr/>
              </a:pPr>
              <a:t>7</a:t>
            </a:fld>
            <a:endParaRPr lang="en-US" altLang="ja-JP" dirty="0"/>
          </a:p>
        </p:txBody>
      </p:sp>
      <p:sp>
        <p:nvSpPr>
          <p:cNvPr id="9" name="テキスト ボックス 8"/>
          <p:cNvSpPr txBox="1"/>
          <p:nvPr/>
        </p:nvSpPr>
        <p:spPr bwMode="auto">
          <a:xfrm>
            <a:off x="6541970" y="2652966"/>
            <a:ext cx="2169173" cy="830997"/>
          </a:xfrm>
          <a:prstGeom prst="rect">
            <a:avLst/>
          </a:prstGeom>
          <a:solidFill>
            <a:schemeClr val="bg1"/>
          </a:solidFill>
          <a:ln w="9525" cmpd="sng">
            <a:solidFill>
              <a:schemeClr val="tx1"/>
            </a:solidFill>
            <a:miter lim="800000"/>
            <a:headEnd/>
            <a:tailEnd/>
          </a:ln>
        </p:spPr>
        <p:txBody>
          <a:bodyPr wrap="square" rtlCol="0">
            <a:spAutoFit/>
          </a:bodyPr>
          <a:lstStyle/>
          <a:p>
            <a:r>
              <a:rPr kumimoji="1" lang="ja-JP" altLang="en-US" sz="1200" dirty="0"/>
              <a:t>クラブの情報をこちらのボタンで編集できます。</a:t>
            </a:r>
            <a:endParaRPr kumimoji="1" lang="en-US" altLang="ja-JP" sz="1200" dirty="0"/>
          </a:p>
          <a:p>
            <a:r>
              <a:rPr lang="ja-JP" altLang="en-US" sz="1200" dirty="0"/>
              <a:t>クラブの住所や電話番号を編集しましょう。</a:t>
            </a:r>
            <a:endParaRPr kumimoji="1" lang="ja-JP" altLang="en-US" sz="1200" dirty="0"/>
          </a:p>
        </p:txBody>
      </p:sp>
      <p:cxnSp>
        <p:nvCxnSpPr>
          <p:cNvPr id="11" name="直線矢印コネクタ 10"/>
          <p:cNvCxnSpPr/>
          <p:nvPr/>
        </p:nvCxnSpPr>
        <p:spPr>
          <a:xfrm flipH="1" flipV="1">
            <a:off x="6156176" y="2276872"/>
            <a:ext cx="576064" cy="3147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043608" y="3068960"/>
            <a:ext cx="576064" cy="288032"/>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725128106"/>
              </p:ext>
            </p:extLst>
          </p:nvPr>
        </p:nvGraphicFramePr>
        <p:xfrm>
          <a:off x="2639254" y="3776857"/>
          <a:ext cx="5056684" cy="2418890"/>
        </p:xfrm>
        <a:graphic>
          <a:graphicData uri="http://schemas.openxmlformats.org/presentationml/2006/ole">
            <mc:AlternateContent xmlns:mc="http://schemas.openxmlformats.org/markup-compatibility/2006">
              <mc:Choice xmlns:v="urn:schemas-microsoft-com:vml" Requires="v">
                <p:oleObj spid="_x0000_s50287" r:id="rId7" imgW="11733120" imgH="5612400" progId="">
                  <p:embed/>
                </p:oleObj>
              </mc:Choice>
              <mc:Fallback>
                <p:oleObj r:id="rId7" imgW="11733120" imgH="5612400" progId="">
                  <p:embed/>
                  <p:pic>
                    <p:nvPicPr>
                      <p:cNvPr id="0" name=""/>
                      <p:cNvPicPr/>
                      <p:nvPr/>
                    </p:nvPicPr>
                    <p:blipFill>
                      <a:blip r:embed="rId8"/>
                      <a:stretch>
                        <a:fillRect/>
                      </a:stretch>
                    </p:blipFill>
                    <p:spPr>
                      <a:xfrm>
                        <a:off x="2639254" y="3776857"/>
                        <a:ext cx="5056684" cy="2418890"/>
                      </a:xfrm>
                      <a:prstGeom prst="rect">
                        <a:avLst/>
                      </a:prstGeom>
                      <a:ln>
                        <a:solidFill>
                          <a:schemeClr val="tx1">
                            <a:lumMod val="65000"/>
                            <a:lumOff val="35000"/>
                          </a:schemeClr>
                        </a:solidFill>
                      </a:ln>
                    </p:spPr>
                  </p:pic>
                </p:oleObj>
              </mc:Fallback>
            </mc:AlternateContent>
          </a:graphicData>
        </a:graphic>
      </p:graphicFrame>
      <p:sp>
        <p:nvSpPr>
          <p:cNvPr id="18" name="下矢印 17"/>
          <p:cNvSpPr/>
          <p:nvPr/>
        </p:nvSpPr>
        <p:spPr>
          <a:xfrm rot="18192129">
            <a:off x="1835704" y="3511529"/>
            <a:ext cx="745935" cy="329209"/>
          </a:xfrm>
          <a:prstGeom prst="downArrow">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20" name="直線矢印コネクタ 19"/>
          <p:cNvCxnSpPr/>
          <p:nvPr/>
        </p:nvCxnSpPr>
        <p:spPr>
          <a:xfrm flipH="1" flipV="1">
            <a:off x="4644008" y="4114261"/>
            <a:ext cx="288032" cy="3909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bwMode="auto">
          <a:xfrm>
            <a:off x="4773623" y="4505226"/>
            <a:ext cx="1728192" cy="738664"/>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400" dirty="0"/>
              <a:t>会長、幹事、担当委員長、カウンセラーの情報を入力</a:t>
            </a:r>
            <a:endParaRPr lang="en-US" altLang="ja-JP" sz="1400" dirty="0"/>
          </a:p>
        </p:txBody>
      </p:sp>
      <p:sp>
        <p:nvSpPr>
          <p:cNvPr id="17" name="テキスト ボックス 16"/>
          <p:cNvSpPr txBox="1"/>
          <p:nvPr/>
        </p:nvSpPr>
        <p:spPr bwMode="auto">
          <a:xfrm>
            <a:off x="3441716" y="1034733"/>
            <a:ext cx="4248472" cy="954107"/>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400" dirty="0"/>
              <a:t>ログイン情報</a:t>
            </a:r>
            <a:endParaRPr kumimoji="1" lang="en-US" altLang="ja-JP" sz="1400" dirty="0"/>
          </a:p>
          <a:p>
            <a:r>
              <a:rPr lang="en-US" altLang="ja-JP" sz="1400" dirty="0"/>
              <a:t>URL</a:t>
            </a:r>
            <a:r>
              <a:rPr lang="ja-JP" altLang="en-US" sz="1400" dirty="0"/>
              <a:t>　　</a:t>
            </a:r>
            <a:r>
              <a:rPr lang="en-US" altLang="ja-JP" sz="1400" dirty="0"/>
              <a:t>https</a:t>
            </a:r>
            <a:r>
              <a:rPr lang="en-US" altLang="ja-JP" sz="1400"/>
              <a:t>://yess.rijyec.org/mp/rijyec/mypage.php</a:t>
            </a:r>
            <a:endParaRPr lang="en-US" altLang="ja-JP" sz="1400" dirty="0"/>
          </a:p>
          <a:p>
            <a:r>
              <a:rPr lang="ja-JP" altLang="en-US" sz="1400" dirty="0"/>
              <a:t>ログイン</a:t>
            </a:r>
            <a:r>
              <a:rPr lang="en-US" altLang="ja-JP" sz="1400" dirty="0"/>
              <a:t>ID</a:t>
            </a:r>
            <a:r>
              <a:rPr lang="ja-JP" altLang="en-US" sz="1400" dirty="0"/>
              <a:t>：国際ロータリークラブ</a:t>
            </a:r>
            <a:r>
              <a:rPr lang="en-US" altLang="ja-JP" sz="1400" dirty="0"/>
              <a:t>ID</a:t>
            </a:r>
            <a:r>
              <a:rPr lang="ja-JP" altLang="en-US" sz="1400" dirty="0"/>
              <a:t>番号</a:t>
            </a:r>
            <a:endParaRPr lang="en-US" altLang="ja-JP" sz="1400" dirty="0"/>
          </a:p>
          <a:p>
            <a:r>
              <a:rPr kumimoji="1" lang="ja-JP" altLang="en-US" sz="1400" dirty="0"/>
              <a:t>パスワード：国際ロータリークラブ</a:t>
            </a:r>
            <a:r>
              <a:rPr kumimoji="1" lang="en-US" altLang="ja-JP" sz="1400" dirty="0"/>
              <a:t>ID</a:t>
            </a:r>
            <a:r>
              <a:rPr kumimoji="1" lang="ja-JP" altLang="en-US" sz="1400" dirty="0"/>
              <a:t>番号</a:t>
            </a:r>
            <a:endParaRPr kumimoji="1" lang="en-US" altLang="ja-JP" sz="1400" dirty="0"/>
          </a:p>
        </p:txBody>
      </p:sp>
      <p:sp>
        <p:nvSpPr>
          <p:cNvPr id="5" name="テキスト ボックス 4"/>
          <p:cNvSpPr txBox="1"/>
          <p:nvPr/>
        </p:nvSpPr>
        <p:spPr bwMode="auto">
          <a:xfrm>
            <a:off x="539552" y="6323392"/>
            <a:ext cx="3816424" cy="292388"/>
          </a:xfrm>
          <a:prstGeom prst="rect">
            <a:avLst/>
          </a:prstGeom>
          <a:noFill/>
          <a:ln w="12700" cmpd="sng">
            <a:noFill/>
            <a:miter lim="800000"/>
            <a:headEnd/>
            <a:tailEnd/>
          </a:ln>
        </p:spPr>
        <p:txBody>
          <a:bodyPr wrap="square" rtlCol="0">
            <a:spAutoFit/>
          </a:bodyPr>
          <a:lstStyle/>
          <a:p>
            <a:r>
              <a:rPr kumimoji="1" lang="ja-JP" altLang="en-US" sz="1300" b="1" dirty="0">
                <a:solidFill>
                  <a:srgbClr val="FF0000"/>
                </a:solidFill>
              </a:rPr>
              <a:t>パスワードは各クラブで変更してお使いください。</a:t>
            </a:r>
          </a:p>
        </p:txBody>
      </p:sp>
    </p:spTree>
    <p:extLst>
      <p:ext uri="{BB962C8B-B14F-4D97-AF65-F5344CB8AC3E}">
        <p14:creationId xmlns:p14="http://schemas.microsoft.com/office/powerpoint/2010/main" val="181690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p:cNvGraphicFramePr>
            <a:graphicFrameLocks noChangeAspect="1"/>
          </p:cNvGraphicFramePr>
          <p:nvPr>
            <p:extLst/>
          </p:nvPr>
        </p:nvGraphicFramePr>
        <p:xfrm>
          <a:off x="532399" y="2195083"/>
          <a:ext cx="2730787" cy="1956359"/>
        </p:xfrm>
        <a:graphic>
          <a:graphicData uri="http://schemas.openxmlformats.org/presentationml/2006/ole">
            <mc:AlternateContent xmlns:mc="http://schemas.openxmlformats.org/markup-compatibility/2006">
              <mc:Choice xmlns:v="urn:schemas-microsoft-com:vml" Requires="v">
                <p:oleObj spid="_x0000_s51310" name="Image" r:id="rId3" imgW="7479360" imgH="5358600" progId="Photoshop.Image.13">
                  <p:embed/>
                </p:oleObj>
              </mc:Choice>
              <mc:Fallback>
                <p:oleObj name="Image" r:id="rId3" imgW="7479360" imgH="5358600" progId="Photoshop.Image.13">
                  <p:embed/>
                  <p:pic>
                    <p:nvPicPr>
                      <p:cNvPr id="0" name=""/>
                      <p:cNvPicPr/>
                      <p:nvPr/>
                    </p:nvPicPr>
                    <p:blipFill>
                      <a:blip r:embed="rId4"/>
                      <a:stretch>
                        <a:fillRect/>
                      </a:stretch>
                    </p:blipFill>
                    <p:spPr>
                      <a:xfrm>
                        <a:off x="532399" y="2195083"/>
                        <a:ext cx="2730787" cy="1956359"/>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836711"/>
            <a:ext cx="8001000" cy="618117"/>
          </a:xfrm>
        </p:spPr>
        <p:txBody>
          <a:bodyPr/>
          <a:lstStyle/>
          <a:p>
            <a:r>
              <a:rPr lang="ja-JP" altLang="en-US" sz="2800" dirty="0"/>
              <a:t>クラブ情報（クラブ）</a:t>
            </a:r>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19" y="1599834"/>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受入クラブが入力する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flipV="1">
            <a:off x="2267744" y="2551618"/>
            <a:ext cx="59448" cy="5962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1967152" y="3147902"/>
            <a:ext cx="1541840" cy="492443"/>
          </a:xfrm>
          <a:prstGeom prst="rect">
            <a:avLst/>
          </a:prstGeom>
          <a:noFill/>
          <a:ln w="12700" cmpd="sng">
            <a:solidFill>
              <a:schemeClr val="tx1"/>
            </a:solidFill>
            <a:miter lim="800000"/>
            <a:headEnd/>
            <a:tailEnd/>
          </a:ln>
        </p:spPr>
        <p:txBody>
          <a:bodyPr wrap="square" rtlCol="0">
            <a:spAutoFit/>
          </a:bodyPr>
          <a:lstStyle/>
          <a:p>
            <a:r>
              <a:rPr lang="ja-JP" altLang="en-US" sz="1300" dirty="0"/>
              <a:t>「クラブ情報」を</a:t>
            </a:r>
            <a:r>
              <a:rPr kumimoji="1" lang="ja-JP" altLang="en-US" sz="1300" dirty="0"/>
              <a:t>クリックする。</a:t>
            </a:r>
          </a:p>
        </p:txBody>
      </p:sp>
      <p:graphicFrame>
        <p:nvGraphicFramePr>
          <p:cNvPr id="31" name="オブジェクト 30"/>
          <p:cNvGraphicFramePr>
            <a:graphicFrameLocks noChangeAspect="1"/>
          </p:cNvGraphicFramePr>
          <p:nvPr>
            <p:extLst/>
          </p:nvPr>
        </p:nvGraphicFramePr>
        <p:xfrm>
          <a:off x="4001417" y="1813272"/>
          <a:ext cx="4976813" cy="4064000"/>
        </p:xfrm>
        <a:graphic>
          <a:graphicData uri="http://schemas.openxmlformats.org/presentationml/2006/ole">
            <mc:AlternateContent xmlns:mc="http://schemas.openxmlformats.org/markup-compatibility/2006">
              <mc:Choice xmlns:v="urn:schemas-microsoft-com:vml" Requires="v">
                <p:oleObj spid="_x0000_s51311" name="Image" r:id="rId6" imgW="12596760" imgH="10285560" progId="Photoshop.Image.13">
                  <p:embed/>
                </p:oleObj>
              </mc:Choice>
              <mc:Fallback>
                <p:oleObj name="Image" r:id="rId6" imgW="12596760" imgH="10285560" progId="Photoshop.Image.13">
                  <p:embed/>
                  <p:pic>
                    <p:nvPicPr>
                      <p:cNvPr id="0" name=""/>
                      <p:cNvPicPr/>
                      <p:nvPr/>
                    </p:nvPicPr>
                    <p:blipFill>
                      <a:blip r:embed="rId7"/>
                      <a:stretch>
                        <a:fillRect/>
                      </a:stretch>
                    </p:blipFill>
                    <p:spPr>
                      <a:xfrm>
                        <a:off x="4001417" y="1813272"/>
                        <a:ext cx="4976813" cy="4064000"/>
                      </a:xfrm>
                      <a:prstGeom prst="rect">
                        <a:avLst/>
                      </a:prstGeom>
                      <a:ln>
                        <a:solidFill>
                          <a:schemeClr val="tx1"/>
                        </a:solidFill>
                      </a:ln>
                    </p:spPr>
                  </p:pic>
                </p:oleObj>
              </mc:Fallback>
            </mc:AlternateContent>
          </a:graphicData>
        </a:graphic>
      </p:graphicFrame>
      <p:sp>
        <p:nvSpPr>
          <p:cNvPr id="32" name="右矢印 31"/>
          <p:cNvSpPr/>
          <p:nvPr/>
        </p:nvSpPr>
        <p:spPr>
          <a:xfrm>
            <a:off x="3419872" y="2551618"/>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bwMode="auto">
          <a:xfrm>
            <a:off x="6279656" y="2195083"/>
            <a:ext cx="1728192" cy="492443"/>
          </a:xfrm>
          <a:prstGeom prst="rect">
            <a:avLst/>
          </a:prstGeom>
          <a:noFill/>
          <a:ln w="12700" cmpd="sng">
            <a:solidFill>
              <a:schemeClr val="tx1"/>
            </a:solidFill>
            <a:miter lim="800000"/>
            <a:headEnd/>
            <a:tailEnd/>
          </a:ln>
        </p:spPr>
        <p:txBody>
          <a:bodyPr wrap="square" rtlCol="0">
            <a:spAutoFit/>
          </a:bodyPr>
          <a:lstStyle/>
          <a:p>
            <a:r>
              <a:rPr lang="ja-JP" altLang="en-US" sz="1300" dirty="0"/>
              <a:t>クラブの情報を編集する場合はこちらから。</a:t>
            </a:r>
            <a:endParaRPr kumimoji="1" lang="ja-JP" altLang="en-US" sz="1300" dirty="0"/>
          </a:p>
        </p:txBody>
      </p:sp>
      <p:cxnSp>
        <p:nvCxnSpPr>
          <p:cNvPr id="36" name="直線矢印コネクタ 35"/>
          <p:cNvCxnSpPr>
            <a:stCxn id="35" idx="3"/>
          </p:cNvCxnSpPr>
          <p:nvPr/>
        </p:nvCxnSpPr>
        <p:spPr>
          <a:xfrm flipV="1">
            <a:off x="8007848" y="2312353"/>
            <a:ext cx="389249" cy="128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bwMode="auto">
          <a:xfrm>
            <a:off x="532399" y="4678381"/>
            <a:ext cx="2730787" cy="1292662"/>
          </a:xfrm>
          <a:prstGeom prst="rect">
            <a:avLst/>
          </a:prstGeom>
          <a:noFill/>
          <a:ln w="12700" cmpd="sng">
            <a:solidFill>
              <a:schemeClr val="tx1"/>
            </a:solidFill>
            <a:miter lim="800000"/>
            <a:headEnd/>
            <a:tailEnd/>
          </a:ln>
        </p:spPr>
        <p:txBody>
          <a:bodyPr wrap="square" rtlCol="0">
            <a:spAutoFit/>
          </a:bodyPr>
          <a:lstStyle/>
          <a:p>
            <a:r>
              <a:rPr lang="ja-JP" altLang="en-US" sz="1300" dirty="0"/>
              <a:t>ロータリアンの情報を入力してください。</a:t>
            </a:r>
            <a:endParaRPr lang="en-US" altLang="ja-JP" sz="1300" dirty="0"/>
          </a:p>
          <a:p>
            <a:r>
              <a:rPr kumimoji="1" lang="ja-JP" altLang="en-US" sz="1300" dirty="0"/>
              <a:t>会長や幹事などの関係者を</a:t>
            </a:r>
            <a:r>
              <a:rPr kumimoji="1" lang="en-US" altLang="ja-JP" sz="1300" dirty="0"/>
              <a:t>2</a:t>
            </a:r>
            <a:r>
              <a:rPr kumimoji="1" lang="ja-JP" altLang="en-US" sz="1300" dirty="0"/>
              <a:t>年分入力します。</a:t>
            </a:r>
            <a:endParaRPr kumimoji="1" lang="en-US" altLang="ja-JP" sz="1300" dirty="0"/>
          </a:p>
          <a:p>
            <a:r>
              <a:rPr lang="ja-JP" altLang="en-US" sz="1300" dirty="0"/>
              <a:t>理由は翌年度に学生が来日するからです。</a:t>
            </a:r>
            <a:endParaRPr kumimoji="1" lang="ja-JP" altLang="en-US" sz="1300" dirty="0"/>
          </a:p>
        </p:txBody>
      </p:sp>
      <p:cxnSp>
        <p:nvCxnSpPr>
          <p:cNvPr id="43" name="直線矢印コネクタ 42"/>
          <p:cNvCxnSpPr>
            <a:stCxn id="38" idx="3"/>
          </p:cNvCxnSpPr>
          <p:nvPr/>
        </p:nvCxnSpPr>
        <p:spPr>
          <a:xfrm flipV="1">
            <a:off x="3263186" y="4151443"/>
            <a:ext cx="1596846" cy="11732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8</a:t>
            </a:fld>
            <a:endParaRPr lang="en-US" altLang="ja-JP" dirty="0"/>
          </a:p>
        </p:txBody>
      </p:sp>
    </p:spTree>
    <p:extLst>
      <p:ext uri="{BB962C8B-B14F-4D97-AF65-F5344CB8AC3E}">
        <p14:creationId xmlns:p14="http://schemas.microsoft.com/office/powerpoint/2010/main" val="216966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nvPr>
        </p:nvGraphicFramePr>
        <p:xfrm>
          <a:off x="355497" y="1830754"/>
          <a:ext cx="6096000" cy="1193800"/>
        </p:xfrm>
        <a:graphic>
          <a:graphicData uri="http://schemas.openxmlformats.org/presentationml/2006/ole">
            <mc:AlternateContent xmlns:mc="http://schemas.openxmlformats.org/markup-compatibility/2006">
              <mc:Choice xmlns:v="urn:schemas-microsoft-com:vml" Requires="v">
                <p:oleObj spid="_x0000_s52334" name="Image" r:id="rId3" imgW="14526720" imgH="2844360" progId="Photoshop.Image.13">
                  <p:embed/>
                </p:oleObj>
              </mc:Choice>
              <mc:Fallback>
                <p:oleObj name="Image" r:id="rId3" imgW="14526720" imgH="2844360" progId="Photoshop.Image.13">
                  <p:embed/>
                  <p:pic>
                    <p:nvPicPr>
                      <p:cNvPr id="0" name=""/>
                      <p:cNvPicPr/>
                      <p:nvPr/>
                    </p:nvPicPr>
                    <p:blipFill>
                      <a:blip r:embed="rId4"/>
                      <a:stretch>
                        <a:fillRect/>
                      </a:stretch>
                    </p:blipFill>
                    <p:spPr>
                      <a:xfrm>
                        <a:off x="355497" y="1830754"/>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68479"/>
            <a:ext cx="8001000" cy="542334"/>
          </a:xfrm>
        </p:spPr>
        <p:txBody>
          <a:bodyPr/>
          <a:lstStyle/>
          <a:p>
            <a:r>
              <a:rPr lang="ja-JP" altLang="en-US" sz="2800" dirty="0"/>
              <a:t>カウンセラー届（クラブ）</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371502"/>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受入クラブがアップロードする。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11308" y="1989215"/>
            <a:ext cx="324789" cy="2066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455150" y="1512386"/>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539552" y="4851694"/>
            <a:ext cx="2990608" cy="692497"/>
          </a:xfrm>
          <a:prstGeom prst="rect">
            <a:avLst/>
          </a:prstGeom>
          <a:noFill/>
          <a:ln w="12700" cmpd="sng">
            <a:solidFill>
              <a:schemeClr val="tx1"/>
            </a:solidFill>
            <a:miter lim="800000"/>
            <a:headEnd/>
            <a:tailEnd/>
          </a:ln>
        </p:spPr>
        <p:txBody>
          <a:bodyPr wrap="square" rtlCol="0">
            <a:spAutoFit/>
          </a:bodyPr>
          <a:lstStyle/>
          <a:p>
            <a:r>
              <a:rPr lang="ja-JP" altLang="en-US" sz="1300" dirty="0"/>
              <a:t>カウンセラー届けをこちらでアップロードして、地区委員会に送る。</a:t>
            </a:r>
            <a:endParaRPr lang="en-US" altLang="ja-JP" sz="1300" dirty="0"/>
          </a:p>
          <a:p>
            <a:r>
              <a:rPr lang="ja-JP" altLang="en-US" sz="1300" dirty="0"/>
              <a:t>送る方法は地区の指定による。</a:t>
            </a:r>
            <a:endParaRPr lang="en-US" altLang="ja-JP" sz="1300" dirty="0"/>
          </a:p>
        </p:txBody>
      </p:sp>
      <p:graphicFrame>
        <p:nvGraphicFramePr>
          <p:cNvPr id="8" name="オブジェクト 7"/>
          <p:cNvGraphicFramePr>
            <a:graphicFrameLocks noChangeAspect="1"/>
          </p:cNvGraphicFramePr>
          <p:nvPr>
            <p:extLst/>
          </p:nvPr>
        </p:nvGraphicFramePr>
        <p:xfrm>
          <a:off x="4172164" y="2593870"/>
          <a:ext cx="4690018" cy="3746715"/>
        </p:xfrm>
        <a:graphic>
          <a:graphicData uri="http://schemas.openxmlformats.org/presentationml/2006/ole">
            <mc:AlternateContent xmlns:mc="http://schemas.openxmlformats.org/markup-compatibility/2006">
              <mc:Choice xmlns:v="urn:schemas-microsoft-com:vml" Requires="v">
                <p:oleObj spid="_x0000_s52335" name="Image" r:id="rId6" imgW="11237760" imgH="8977680" progId="Photoshop.Image.13">
                  <p:embed/>
                </p:oleObj>
              </mc:Choice>
              <mc:Fallback>
                <p:oleObj name="Image" r:id="rId6" imgW="11237760" imgH="8977680" progId="Photoshop.Image.13">
                  <p:embed/>
                  <p:pic>
                    <p:nvPicPr>
                      <p:cNvPr id="0" name=""/>
                      <p:cNvPicPr/>
                      <p:nvPr/>
                    </p:nvPicPr>
                    <p:blipFill>
                      <a:blip r:embed="rId7"/>
                      <a:stretch>
                        <a:fillRect/>
                      </a:stretch>
                    </p:blipFill>
                    <p:spPr>
                      <a:xfrm>
                        <a:off x="4172164" y="2593870"/>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flipV="1">
            <a:off x="3530160" y="4970136"/>
            <a:ext cx="969832" cy="2278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374738" y="2577415"/>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211960" y="3356992"/>
            <a:ext cx="1440160" cy="1224136"/>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bwMode="auto">
          <a:xfrm>
            <a:off x="2915816" y="3890014"/>
            <a:ext cx="1152128" cy="507831"/>
          </a:xfrm>
          <a:prstGeom prst="rect">
            <a:avLst/>
          </a:prstGeom>
          <a:noFill/>
          <a:ln w="12700" cmpd="sng">
            <a:solidFill>
              <a:schemeClr val="tx1"/>
            </a:solidFill>
            <a:miter lim="800000"/>
            <a:headEnd/>
            <a:tailEnd/>
          </a:ln>
        </p:spPr>
        <p:txBody>
          <a:bodyPr wrap="square" rtlCol="0">
            <a:spAutoFit/>
          </a:bodyPr>
          <a:lstStyle/>
          <a:p>
            <a:r>
              <a:rPr kumimoji="1" lang="ja-JP" altLang="en-US" sz="900" dirty="0"/>
              <a:t>地区委員会及び</a:t>
            </a:r>
            <a:r>
              <a:rPr kumimoji="1" lang="en-US" altLang="ja-JP" sz="900" dirty="0"/>
              <a:t>RIJYEM</a:t>
            </a:r>
            <a:r>
              <a:rPr kumimoji="1" lang="ja-JP" altLang="en-US" sz="900" dirty="0"/>
              <a:t>がアップします</a:t>
            </a:r>
          </a:p>
        </p:txBody>
      </p:sp>
      <p:cxnSp>
        <p:nvCxnSpPr>
          <p:cNvPr id="18" name="直線矢印コネクタ 17"/>
          <p:cNvCxnSpPr>
            <a:stCxn id="16" idx="3"/>
          </p:cNvCxnSpPr>
          <p:nvPr/>
        </p:nvCxnSpPr>
        <p:spPr>
          <a:xfrm flipV="1">
            <a:off x="4067944" y="4106038"/>
            <a:ext cx="360040" cy="378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9</a:t>
            </a:fld>
            <a:endParaRPr lang="en-US" altLang="ja-JP" dirty="0"/>
          </a:p>
        </p:txBody>
      </p:sp>
      <p:sp>
        <p:nvSpPr>
          <p:cNvPr id="17" name="角丸四角形 16"/>
          <p:cNvSpPr/>
          <p:nvPr/>
        </p:nvSpPr>
        <p:spPr>
          <a:xfrm>
            <a:off x="4211960"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4407431"/>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bwMode="auto">
        <a:noFill/>
        <a:ln w="12700" cmpd="sng">
          <a:solidFill>
            <a:schemeClr val="tx1"/>
          </a:solidFill>
          <a:miter lim="800000"/>
          <a:headEnd/>
          <a:tailEnd/>
        </a:ln>
      </a:spPr>
      <a:bodyPr wrap="square" rtlCol="0">
        <a:spAutoFit/>
      </a:bodyPr>
      <a:lstStyle>
        <a:defPPr>
          <a:defRPr kumimoji="1" sz="1300"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21836</TotalTime>
  <Words>1211</Words>
  <Application>Microsoft Office PowerPoint</Application>
  <PresentationFormat>画面に合わせる (4:3)</PresentationFormat>
  <Paragraphs>204</Paragraphs>
  <Slides>16</Slides>
  <Notes>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2</vt:i4>
      </vt:variant>
      <vt:variant>
        <vt:lpstr>スライド タイトル</vt:lpstr>
      </vt:variant>
      <vt:variant>
        <vt:i4>16</vt:i4>
      </vt:variant>
    </vt:vector>
  </HeadingPairs>
  <TitlesOfParts>
    <vt:vector size="23" baseType="lpstr">
      <vt:lpstr>ＭＳ Ｐゴシック</vt:lpstr>
      <vt:lpstr>ＭＳ Ｐ明朝</vt:lpstr>
      <vt:lpstr>Arial</vt:lpstr>
      <vt:lpstr>Wingdings</vt:lpstr>
      <vt:lpstr>Network</vt:lpstr>
      <vt:lpstr>文書</vt:lpstr>
      <vt:lpstr>Image</vt:lpstr>
      <vt:lpstr>YESSマニュアル（クラブ用） 国際ロータリー　青少年交換委員会</vt:lpstr>
      <vt:lpstr>YESS開発経緯</vt:lpstr>
      <vt:lpstr>以前のホストファミリー一覧表</vt:lpstr>
      <vt:lpstr>オリエンテーション時期（ホストクラブ）</vt:lpstr>
      <vt:lpstr>受入派遣クラブのログイン情報</vt:lpstr>
      <vt:lpstr>学生情報編集の画面の説明</vt:lpstr>
      <vt:lpstr>クラブの入力方法</vt:lpstr>
      <vt:lpstr>クラブ情報（クラブ）</vt:lpstr>
      <vt:lpstr>カウンセラー届（クラブ）</vt:lpstr>
      <vt:lpstr>IBSホストファミリー情報（クラブ）</vt:lpstr>
      <vt:lpstr>IBSホスト高校情報（クラブ）</vt:lpstr>
      <vt:lpstr>IBSボランティア誓約書（クラブ）</vt:lpstr>
      <vt:lpstr>OBS、IBS自宅出発日の入力（学生もしくはクラブ）</vt:lpstr>
      <vt:lpstr>カウンセラー（HF）レポート（クラブ）</vt:lpstr>
      <vt:lpstr>IBS地区外移動届（クラブ）</vt:lpstr>
      <vt:lpstr>7月-8月　交換学生帰国処理</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n.tsuchiya</dc:creator>
  <cp:lastModifiedBy>Keisuke Honma</cp:lastModifiedBy>
  <cp:revision>526</cp:revision>
  <cp:lastPrinted>2018-08-16T06:13:51Z</cp:lastPrinted>
  <dcterms:created xsi:type="dcterms:W3CDTF">2008-08-06T01:33:28Z</dcterms:created>
  <dcterms:modified xsi:type="dcterms:W3CDTF">2019-01-25T00:17:39Z</dcterms:modified>
</cp:coreProperties>
</file>