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5"/>
  </p:notesMasterIdLst>
  <p:handoutMasterIdLst>
    <p:handoutMasterId r:id="rId36"/>
  </p:handoutMasterIdLst>
  <p:sldIdLst>
    <p:sldId id="256" r:id="rId2"/>
    <p:sldId id="384" r:id="rId3"/>
    <p:sldId id="362" r:id="rId4"/>
    <p:sldId id="359" r:id="rId5"/>
    <p:sldId id="358" r:id="rId6"/>
    <p:sldId id="360" r:id="rId7"/>
    <p:sldId id="335" r:id="rId8"/>
    <p:sldId id="298" r:id="rId9"/>
    <p:sldId id="364" r:id="rId10"/>
    <p:sldId id="357" r:id="rId11"/>
    <p:sldId id="341" r:id="rId12"/>
    <p:sldId id="367" r:id="rId13"/>
    <p:sldId id="386" r:id="rId14"/>
    <p:sldId id="345" r:id="rId15"/>
    <p:sldId id="334" r:id="rId16"/>
    <p:sldId id="379" r:id="rId17"/>
    <p:sldId id="339" r:id="rId18"/>
    <p:sldId id="365" r:id="rId19"/>
    <p:sldId id="387" r:id="rId20"/>
    <p:sldId id="342" r:id="rId21"/>
    <p:sldId id="343" r:id="rId22"/>
    <p:sldId id="346" r:id="rId23"/>
    <p:sldId id="347" r:id="rId24"/>
    <p:sldId id="348" r:id="rId25"/>
    <p:sldId id="349" r:id="rId26"/>
    <p:sldId id="389" r:id="rId27"/>
    <p:sldId id="350" r:id="rId28"/>
    <p:sldId id="353" r:id="rId29"/>
    <p:sldId id="352" r:id="rId30"/>
    <p:sldId id="382" r:id="rId31"/>
    <p:sldId id="383" r:id="rId32"/>
    <p:sldId id="363" r:id="rId33"/>
    <p:sldId id="388" r:id="rId34"/>
  </p:sldIdLst>
  <p:sldSz cx="9144000" cy="6858000" type="screen4x3"/>
  <p:notesSz cx="6797675" cy="9928225"/>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200"/>
    <a:srgbClr val="D40808"/>
    <a:srgbClr val="323232"/>
    <a:srgbClr val="F9F9F9"/>
    <a:srgbClr val="3154A5"/>
    <a:srgbClr val="CCECFF"/>
    <a:srgbClr val="5286E9"/>
    <a:srgbClr val="0000CC"/>
    <a:srgbClr val="00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6" autoAdjust="0"/>
    <p:restoredTop sz="94424" autoAdjust="0"/>
  </p:normalViewPr>
  <p:slideViewPr>
    <p:cSldViewPr>
      <p:cViewPr varScale="1">
        <p:scale>
          <a:sx n="94" d="100"/>
          <a:sy n="94" d="100"/>
        </p:scale>
        <p:origin x="96"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2.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7600"/>
          </a:xfrm>
          <a:prstGeom prst="rect">
            <a:avLst/>
          </a:prstGeom>
        </p:spPr>
        <p:txBody>
          <a:bodyPr vert="horz" lIns="90976" tIns="45487" rIns="90976" bIns="4548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0"/>
            <a:ext cx="2945659" cy="497600"/>
          </a:xfrm>
          <a:prstGeom prst="rect">
            <a:avLst/>
          </a:prstGeom>
        </p:spPr>
        <p:txBody>
          <a:bodyPr vert="horz" lIns="90976" tIns="45487" rIns="90976" bIns="45487" rtlCol="0"/>
          <a:lstStyle>
            <a:lvl1pPr algn="r">
              <a:defRPr sz="1200"/>
            </a:lvl1pPr>
          </a:lstStyle>
          <a:p>
            <a:fld id="{C186A8E6-3E7B-47C8-95C4-77A299325EA2}" type="datetimeFigureOut">
              <a:rPr kumimoji="1" lang="ja-JP" altLang="en-US" smtClean="0"/>
              <a:t>2022/4/18</a:t>
            </a:fld>
            <a:endParaRPr kumimoji="1" lang="ja-JP" altLang="en-US"/>
          </a:p>
        </p:txBody>
      </p:sp>
      <p:sp>
        <p:nvSpPr>
          <p:cNvPr id="4" name="フッター プレースホルダー 3"/>
          <p:cNvSpPr>
            <a:spLocks noGrp="1"/>
          </p:cNvSpPr>
          <p:nvPr>
            <p:ph type="ftr" sz="quarter" idx="2"/>
          </p:nvPr>
        </p:nvSpPr>
        <p:spPr>
          <a:xfrm>
            <a:off x="0" y="9430630"/>
            <a:ext cx="2945659" cy="497600"/>
          </a:xfrm>
          <a:prstGeom prst="rect">
            <a:avLst/>
          </a:prstGeom>
        </p:spPr>
        <p:txBody>
          <a:bodyPr vert="horz" lIns="90976" tIns="45487" rIns="90976" bIns="4548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30630"/>
            <a:ext cx="2945659" cy="497600"/>
          </a:xfrm>
          <a:prstGeom prst="rect">
            <a:avLst/>
          </a:prstGeom>
        </p:spPr>
        <p:txBody>
          <a:bodyPr vert="horz" lIns="90976" tIns="45487" rIns="90976" bIns="45487"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5659" cy="497600"/>
          </a:xfrm>
          <a:prstGeom prst="rect">
            <a:avLst/>
          </a:prstGeom>
          <a:noFill/>
          <a:ln w="9525">
            <a:noFill/>
            <a:miter lim="800000"/>
            <a:headEnd/>
            <a:tailEnd/>
          </a:ln>
          <a:effectLst/>
        </p:spPr>
        <p:txBody>
          <a:bodyPr vert="horz" wrap="square" lIns="91383" tIns="45690" rIns="91383" bIns="45690"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50446" y="0"/>
            <a:ext cx="2945659" cy="497600"/>
          </a:xfrm>
          <a:prstGeom prst="rect">
            <a:avLst/>
          </a:prstGeom>
          <a:noFill/>
          <a:ln w="9525">
            <a:noFill/>
            <a:miter lim="800000"/>
            <a:headEnd/>
            <a:tailEnd/>
          </a:ln>
          <a:effectLst/>
        </p:spPr>
        <p:txBody>
          <a:bodyPr vert="horz" wrap="square" lIns="91383" tIns="45690" rIns="91383" bIns="45690"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79768" y="4716110"/>
            <a:ext cx="5438140" cy="4467305"/>
          </a:xfrm>
          <a:prstGeom prst="rect">
            <a:avLst/>
          </a:prstGeom>
          <a:noFill/>
          <a:ln w="9525">
            <a:noFill/>
            <a:miter lim="800000"/>
            <a:headEnd/>
            <a:tailEnd/>
          </a:ln>
          <a:effectLst/>
        </p:spPr>
        <p:txBody>
          <a:bodyPr vert="horz" wrap="square" lIns="91383" tIns="45690" rIns="91383" bIns="4569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0" y="9429040"/>
            <a:ext cx="2945659" cy="497600"/>
          </a:xfrm>
          <a:prstGeom prst="rect">
            <a:avLst/>
          </a:prstGeom>
          <a:noFill/>
          <a:ln w="9525">
            <a:noFill/>
            <a:miter lim="800000"/>
            <a:headEnd/>
            <a:tailEnd/>
          </a:ln>
          <a:effectLst/>
        </p:spPr>
        <p:txBody>
          <a:bodyPr vert="horz" wrap="square" lIns="91383" tIns="45690" rIns="91383" bIns="45690"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50446" y="9429040"/>
            <a:ext cx="2945659" cy="497600"/>
          </a:xfrm>
          <a:prstGeom prst="rect">
            <a:avLst/>
          </a:prstGeom>
          <a:noFill/>
          <a:ln w="9525">
            <a:noFill/>
            <a:miter lim="800000"/>
            <a:headEnd/>
            <a:tailEnd/>
          </a:ln>
          <a:effectLst/>
        </p:spPr>
        <p:txBody>
          <a:bodyPr vert="horz" wrap="square" lIns="91383" tIns="45690" rIns="91383" bIns="45690"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2254" indent="-284266">
              <a:spcBef>
                <a:spcPct val="30000"/>
              </a:spcBef>
              <a:defRPr kumimoji="1" sz="1200">
                <a:solidFill>
                  <a:schemeClr val="tx1"/>
                </a:solidFill>
                <a:latin typeface="Arial" charset="0"/>
                <a:ea typeface="ＭＳ Ｐ明朝" charset="-128"/>
              </a:defRPr>
            </a:lvl2pPr>
            <a:lvl3pPr marL="1141806" indent="-227414">
              <a:spcBef>
                <a:spcPct val="30000"/>
              </a:spcBef>
              <a:defRPr kumimoji="1" sz="1200">
                <a:solidFill>
                  <a:schemeClr val="tx1"/>
                </a:solidFill>
                <a:latin typeface="Arial" charset="0"/>
                <a:ea typeface="ＭＳ Ｐ明朝" charset="-128"/>
              </a:defRPr>
            </a:lvl3pPr>
            <a:lvl4pPr marL="1598211" indent="-227414">
              <a:spcBef>
                <a:spcPct val="30000"/>
              </a:spcBef>
              <a:defRPr kumimoji="1" sz="1200">
                <a:solidFill>
                  <a:schemeClr val="tx1"/>
                </a:solidFill>
                <a:latin typeface="Arial" charset="0"/>
                <a:ea typeface="ＭＳ Ｐ明朝" charset="-128"/>
              </a:defRPr>
            </a:lvl4pPr>
            <a:lvl5pPr marL="2054619" indent="-227414">
              <a:spcBef>
                <a:spcPct val="30000"/>
              </a:spcBef>
              <a:defRPr kumimoji="1" sz="1200">
                <a:solidFill>
                  <a:schemeClr val="tx1"/>
                </a:solidFill>
                <a:latin typeface="Arial" charset="0"/>
                <a:ea typeface="ＭＳ Ｐ明朝" charset="-128"/>
              </a:defRPr>
            </a:lvl5pPr>
            <a:lvl6pPr marL="2509446" indent="-227414" eaLnBrk="0" fontAlgn="base" hangingPunct="0">
              <a:spcBef>
                <a:spcPct val="30000"/>
              </a:spcBef>
              <a:spcAft>
                <a:spcPct val="0"/>
              </a:spcAft>
              <a:defRPr kumimoji="1" sz="1200">
                <a:solidFill>
                  <a:schemeClr val="tx1"/>
                </a:solidFill>
                <a:latin typeface="Arial" charset="0"/>
                <a:ea typeface="ＭＳ Ｐ明朝" charset="-128"/>
              </a:defRPr>
            </a:lvl6pPr>
            <a:lvl7pPr marL="2964272" indent="-227414" eaLnBrk="0" fontAlgn="base" hangingPunct="0">
              <a:spcBef>
                <a:spcPct val="30000"/>
              </a:spcBef>
              <a:spcAft>
                <a:spcPct val="0"/>
              </a:spcAft>
              <a:defRPr kumimoji="1" sz="1200">
                <a:solidFill>
                  <a:schemeClr val="tx1"/>
                </a:solidFill>
                <a:latin typeface="Arial" charset="0"/>
                <a:ea typeface="ＭＳ Ｐ明朝" charset="-128"/>
              </a:defRPr>
            </a:lvl7pPr>
            <a:lvl8pPr marL="3419098" indent="-227414" eaLnBrk="0" fontAlgn="base" hangingPunct="0">
              <a:spcBef>
                <a:spcPct val="30000"/>
              </a:spcBef>
              <a:spcAft>
                <a:spcPct val="0"/>
              </a:spcAft>
              <a:defRPr kumimoji="1" sz="1200">
                <a:solidFill>
                  <a:schemeClr val="tx1"/>
                </a:solidFill>
                <a:latin typeface="Arial" charset="0"/>
                <a:ea typeface="ＭＳ Ｐ明朝" charset="-128"/>
              </a:defRPr>
            </a:lvl8pPr>
            <a:lvl9pPr marL="3873928" indent="-227414"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ja-JP" altLang="ja-JP" dirty="0">
              <a:ea typeface="ＭＳ Ｐ明朝" charset="-128"/>
            </a:endParaRP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A158DC8-321B-9545-8C22-786D87300914}" type="slidenum">
              <a:rPr lang="en-US" altLang="ja-JP" smtClean="0"/>
              <a:pPr>
                <a:defRPr/>
              </a:pPr>
              <a:t>14</a:t>
            </a:fld>
            <a:endParaRPr lang="en-US" altLang="ja-JP"/>
          </a:p>
        </p:txBody>
      </p:sp>
    </p:spTree>
    <p:extLst>
      <p:ext uri="{BB962C8B-B14F-4D97-AF65-F5344CB8AC3E}">
        <p14:creationId xmlns:p14="http://schemas.microsoft.com/office/powerpoint/2010/main" val="1558051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4.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5.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4.png"/><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image" Target="../media/image4.png"/><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png"/><Relationship Id="rId5" Type="http://schemas.openxmlformats.org/officeDocument/2006/relationships/image" Target="../media/image17.wmf"/><Relationship Id="rId4" Type="http://schemas.openxmlformats.org/officeDocument/2006/relationships/oleObject" Target="../embeddings/oleObject19.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image" Target="../media/image4.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18.wmf"/><Relationship Id="rId4" Type="http://schemas.openxmlformats.org/officeDocument/2006/relationships/oleObject" Target="../embeddings/oleObject20.bin"/><Relationship Id="rId9" Type="http://schemas.openxmlformats.org/officeDocument/2006/relationships/image" Target="../media/image20.wmf"/></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4.bin"/><Relationship Id="rId5" Type="http://schemas.openxmlformats.org/officeDocument/2006/relationships/image" Target="../media/image8.w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1.wmf"/><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7.bin"/><Relationship Id="rId5" Type="http://schemas.openxmlformats.org/officeDocument/2006/relationships/image" Target="../media/image23.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9.bin"/><Relationship Id="rId5" Type="http://schemas.openxmlformats.org/officeDocument/2006/relationships/image" Target="../media/image4.pn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31.bin"/><Relationship Id="rId5" Type="http://schemas.openxmlformats.org/officeDocument/2006/relationships/image" Target="../media/image4.png"/><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2.bin"/><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3.bin"/><Relationship Id="rId5" Type="http://schemas.openxmlformats.org/officeDocument/2006/relationships/image" Target="../media/image4.png"/><Relationship Id="rId4" Type="http://schemas.openxmlformats.org/officeDocument/2006/relationships/image" Target="../media/image2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4.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6.wmf"/><Relationship Id="rId5" Type="http://schemas.openxmlformats.org/officeDocument/2006/relationships/oleObject" Target="../embeddings/oleObject35.bin"/><Relationship Id="rId4" Type="http://schemas.openxmlformats.org/officeDocument/2006/relationships/image" Target="../media/image29.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7.bin"/><Relationship Id="rId5" Type="http://schemas.openxmlformats.org/officeDocument/2006/relationships/image" Target="../media/image4.png"/><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8.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1.wmf"/><Relationship Id="rId5" Type="http://schemas.openxmlformats.org/officeDocument/2006/relationships/oleObject" Target="../embeddings/oleObject39.bin"/><Relationship Id="rId4" Type="http://schemas.openxmlformats.org/officeDocument/2006/relationships/image" Target="../media/image30.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41.bin"/><Relationship Id="rId5" Type="http://schemas.openxmlformats.org/officeDocument/2006/relationships/image" Target="../media/image4.png"/><Relationship Id="rId4" Type="http://schemas.openxmlformats.org/officeDocument/2006/relationships/image" Target="../media/image2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2.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26.wmf"/><Relationship Id="rId5" Type="http://schemas.openxmlformats.org/officeDocument/2006/relationships/oleObject" Target="../embeddings/oleObject43.bin"/><Relationship Id="rId4" Type="http://schemas.openxmlformats.org/officeDocument/2006/relationships/image" Target="../media/image3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4.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26.wmf"/><Relationship Id="rId5" Type="http://schemas.openxmlformats.org/officeDocument/2006/relationships/oleObject" Target="../embeddings/oleObject45.bin"/><Relationship Id="rId4" Type="http://schemas.openxmlformats.org/officeDocument/2006/relationships/image" Target="../media/image3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oleObject" Target="../embeddings/oleObject46.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31.wmf"/><Relationship Id="rId5" Type="http://schemas.openxmlformats.org/officeDocument/2006/relationships/oleObject" Target="../embeddings/oleObject47.bin"/><Relationship Id="rId4" Type="http://schemas.openxmlformats.org/officeDocument/2006/relationships/image" Target="../media/image30.wmf"/><Relationship Id="rId9" Type="http://schemas.openxmlformats.org/officeDocument/2006/relationships/image" Target="../media/image37.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1.bin"/><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2.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3.bin"/><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png"/><Relationship Id="rId4" Type="http://schemas.openxmlformats.org/officeDocument/2006/relationships/image" Target="../media/image2.wmf"/><Relationship Id="rId9"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oleObject" Target="../embeddings/oleObject6.bin"/><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4.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8.w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4.png"/><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512" y="1384676"/>
            <a:ext cx="7135936" cy="2088232"/>
          </a:xfrm>
        </p:spPr>
        <p:txBody>
          <a:bodyPr/>
          <a:lstStyle/>
          <a:p>
            <a:pPr eaLnBrk="1" hangingPunct="1"/>
            <a:r>
              <a:rPr lang="en-US" altLang="ja-JP" sz="4000" dirty="0"/>
              <a:t>YESS</a:t>
            </a:r>
            <a:r>
              <a:rPr lang="ja-JP" altLang="en-US" sz="4000" dirty="0"/>
              <a:t>運用マニュアル</a:t>
            </a:r>
            <a:br>
              <a:rPr lang="en-US" altLang="ja-JP" sz="4000" dirty="0"/>
            </a:br>
            <a:r>
              <a:rPr lang="en-US" altLang="ja-JP" sz="4000" dirty="0"/>
              <a:t>RIJYEM</a:t>
            </a:r>
            <a:endParaRPr lang="ja-JP" altLang="en-US" sz="4000" dirty="0"/>
          </a:p>
        </p:txBody>
      </p:sp>
      <p:sp>
        <p:nvSpPr>
          <p:cNvPr id="3" name="テキスト ボックス 2"/>
          <p:cNvSpPr txBox="1"/>
          <p:nvPr/>
        </p:nvSpPr>
        <p:spPr bwMode="auto">
          <a:xfrm>
            <a:off x="3203848" y="6029593"/>
            <a:ext cx="5191720" cy="338554"/>
          </a:xfrm>
          <a:prstGeom prst="rect">
            <a:avLst/>
          </a:prstGeom>
          <a:noFill/>
          <a:ln w="38100" cmpd="dbl">
            <a:noFill/>
            <a:miter lim="800000"/>
            <a:headEnd/>
            <a:tailEnd/>
          </a:ln>
        </p:spPr>
        <p:txBody>
          <a:bodyPr wrap="square" rtlCol="0">
            <a:spAutoFit/>
          </a:bodyPr>
          <a:lstStyle/>
          <a:p>
            <a:pPr algn="r"/>
            <a:r>
              <a:rPr lang="en-US" altLang="ja-JP" sz="1600" dirty="0"/>
              <a:t>RIJYEM YESS</a:t>
            </a:r>
            <a:r>
              <a:rPr lang="ja-JP" altLang="en-US" sz="1600" dirty="0"/>
              <a:t>策定委員会研修部門委員　本間啓介</a:t>
            </a:r>
            <a:endParaRPr lang="en-US" altLang="ja-JP" sz="1600" dirty="0"/>
          </a:p>
        </p:txBody>
      </p:sp>
      <p:sp>
        <p:nvSpPr>
          <p:cNvPr id="2" name="テキスト ボックス 1"/>
          <p:cNvSpPr txBox="1"/>
          <p:nvPr/>
        </p:nvSpPr>
        <p:spPr bwMode="auto">
          <a:xfrm>
            <a:off x="395536" y="1801187"/>
            <a:ext cx="4176464" cy="369332"/>
          </a:xfrm>
          <a:prstGeom prst="rect">
            <a:avLst/>
          </a:prstGeom>
          <a:noFill/>
          <a:ln w="38100" cmpd="dbl">
            <a:noFill/>
            <a:miter lim="800000"/>
            <a:headEnd/>
            <a:tailEnd/>
          </a:ln>
        </p:spPr>
        <p:txBody>
          <a:bodyPr wrap="square" rtlCol="0">
            <a:spAutoFit/>
          </a:bodyPr>
          <a:lstStyle/>
          <a:p>
            <a:r>
              <a:rPr kumimoji="1" lang="en-US" altLang="ja-JP" dirty="0"/>
              <a:t>Youth Exchange Support System</a:t>
            </a:r>
            <a:endParaRPr kumimoji="1" lang="ja-JP" altLang="en-US" dirty="0"/>
          </a:p>
        </p:txBody>
      </p:sp>
      <p:sp>
        <p:nvSpPr>
          <p:cNvPr id="6" name="正方形/長方形 5"/>
          <p:cNvSpPr/>
          <p:nvPr/>
        </p:nvSpPr>
        <p:spPr>
          <a:xfrm>
            <a:off x="3551064" y="6385798"/>
            <a:ext cx="3868431" cy="369332"/>
          </a:xfrm>
          <a:prstGeom prst="rect">
            <a:avLst/>
          </a:prstGeom>
        </p:spPr>
        <p:txBody>
          <a:bodyPr wrap="none">
            <a:spAutoFit/>
          </a:bodyPr>
          <a:lstStyle/>
          <a:p>
            <a:pPr algn="ctr"/>
            <a:r>
              <a:rPr lang="en-US" altLang="ja-JP" dirty="0"/>
              <a:t>©2017 RIJYEM. All rights reserved. </a:t>
            </a:r>
            <a:endParaRPr lang="ja-JP" altLang="en-US" dirty="0"/>
          </a:p>
        </p:txBody>
      </p:sp>
      <p:grpSp>
        <p:nvGrpSpPr>
          <p:cNvPr id="8" name="グループ化 7">
            <a:extLst>
              <a:ext uri="{FF2B5EF4-FFF2-40B4-BE49-F238E27FC236}">
                <a16:creationId xmlns:a16="http://schemas.microsoft.com/office/drawing/2014/main" id="{9835763E-B3B1-4E5D-BA8D-AB8999DAE40B}"/>
              </a:ext>
            </a:extLst>
          </p:cNvPr>
          <p:cNvGrpSpPr/>
          <p:nvPr/>
        </p:nvGrpSpPr>
        <p:grpSpPr>
          <a:xfrm>
            <a:off x="742749" y="605774"/>
            <a:ext cx="3482037" cy="987158"/>
            <a:chOff x="382709" y="3199585"/>
            <a:chExt cx="3482037" cy="987158"/>
          </a:xfrm>
        </p:grpSpPr>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709" y="3199585"/>
              <a:ext cx="3482037" cy="987158"/>
            </a:xfrm>
            <a:prstGeom prst="rect">
              <a:avLst/>
            </a:prstGeom>
            <a:noFill/>
          </p:spPr>
        </p:pic>
        <p:sp>
          <p:nvSpPr>
            <p:cNvPr id="7" name="テキスト ボックス 6"/>
            <p:cNvSpPr txBox="1"/>
            <p:nvPr/>
          </p:nvSpPr>
          <p:spPr bwMode="auto">
            <a:xfrm>
              <a:off x="382709" y="3853591"/>
              <a:ext cx="1512168" cy="292388"/>
            </a:xfrm>
            <a:prstGeom prst="rect">
              <a:avLst/>
            </a:prstGeom>
            <a:solidFill>
              <a:srgbClr val="5286E9"/>
            </a:solidFill>
            <a:ln w="38100" cmpd="dbl">
              <a:noFill/>
              <a:miter lim="800000"/>
              <a:headEnd/>
              <a:tailEnd/>
            </a:ln>
          </p:spPr>
          <p:txBody>
            <a:bodyPr wrap="square" rtlCol="0">
              <a:spAutoFit/>
            </a:bodyPr>
            <a:lstStyle/>
            <a:p>
              <a:pPr algn="r"/>
              <a:r>
                <a:rPr kumimoji="1" lang="en-US" altLang="ja-JP" sz="1300" dirty="0">
                  <a:solidFill>
                    <a:schemeClr val="bg1"/>
                  </a:solidFill>
                </a:rPr>
                <a:t>RIJYEM</a:t>
              </a:r>
            </a:p>
          </p:txBody>
        </p:sp>
      </p:gr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sp>
        <p:nvSpPr>
          <p:cNvPr id="9" name="正方形/長方形 8"/>
          <p:cNvSpPr/>
          <p:nvPr/>
        </p:nvSpPr>
        <p:spPr>
          <a:xfrm>
            <a:off x="676054" y="3537704"/>
            <a:ext cx="5750020" cy="215443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dirty="0"/>
              <a:t>アクセス</a:t>
            </a:r>
            <a:r>
              <a:rPr lang="en-US" altLang="ja-JP" dirty="0"/>
              <a:t>URL</a:t>
            </a:r>
          </a:p>
          <a:p>
            <a:r>
              <a:rPr lang="ja-JP" altLang="en-US" sz="1600" dirty="0">
                <a:latin typeface="+mn-ea"/>
              </a:rPr>
              <a:t>地区用　／ </a:t>
            </a:r>
            <a:r>
              <a:rPr lang="en-US" altLang="ja-JP" sz="1600" dirty="0">
                <a:latin typeface="+mn-ea"/>
              </a:rPr>
              <a:t>https://yess.rijyec.org/mp/rijyec/</a:t>
            </a:r>
          </a:p>
          <a:p>
            <a:r>
              <a:rPr lang="ja-JP" altLang="en-US" sz="1600" dirty="0">
                <a:latin typeface="+mn-ea"/>
              </a:rPr>
              <a:t>学生用　／ </a:t>
            </a:r>
            <a:r>
              <a:rPr lang="en-US" altLang="ja-JP" sz="1600" dirty="0">
                <a:latin typeface="+mn-ea"/>
              </a:rPr>
              <a:t>https://yess.rijyec.org/mp/rijyec/mypage.php</a:t>
            </a:r>
          </a:p>
          <a:p>
            <a:r>
              <a:rPr lang="ja-JP" altLang="en-US" sz="1600" dirty="0">
                <a:latin typeface="+mn-ea"/>
              </a:rPr>
              <a:t>クラブ用／ </a:t>
            </a:r>
            <a:r>
              <a:rPr lang="en-US" altLang="ja-JP" sz="1600" dirty="0">
                <a:latin typeface="+mn-ea"/>
              </a:rPr>
              <a:t>https://yess.rijyec.org/mp/rijyec/mypage.php</a:t>
            </a:r>
            <a:endParaRPr lang="en-US" altLang="ja-JP" dirty="0"/>
          </a:p>
          <a:p>
            <a:endParaRPr lang="en-US" altLang="ja-JP" dirty="0"/>
          </a:p>
          <a:p>
            <a:r>
              <a:rPr lang="ja-JP" altLang="en-US" dirty="0"/>
              <a:t>マニュアルダウンロード</a:t>
            </a:r>
            <a:endParaRPr lang="en-US" altLang="ja-JP" dirty="0"/>
          </a:p>
          <a:p>
            <a:r>
              <a:rPr lang="en-US" altLang="ja-JP" sz="1600" dirty="0">
                <a:latin typeface="+mn-ea"/>
              </a:rPr>
              <a:t>URL</a:t>
            </a:r>
            <a:r>
              <a:rPr lang="ja-JP" altLang="en-US" sz="1600" dirty="0">
                <a:latin typeface="+mn-ea"/>
              </a:rPr>
              <a:t>　／ </a:t>
            </a:r>
            <a:r>
              <a:rPr lang="en-US" altLang="ja-JP" sz="1600" dirty="0">
                <a:latin typeface="+mn-ea"/>
              </a:rPr>
              <a:t>https://rijyec.org/archives/category/shiryou/yess</a:t>
            </a:r>
          </a:p>
          <a:p>
            <a:endParaRPr lang="en-US" altLang="ja-JP" sz="1600" dirty="0">
              <a:latin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731083709"/>
              </p:ext>
            </p:extLst>
          </p:nvPr>
        </p:nvGraphicFramePr>
        <p:xfrm>
          <a:off x="6732240" y="1814408"/>
          <a:ext cx="2058048" cy="1823806"/>
        </p:xfrm>
        <a:graphic>
          <a:graphicData uri="http://schemas.openxmlformats.org/presentationml/2006/ole">
            <mc:AlternateContent xmlns:mc="http://schemas.openxmlformats.org/markup-compatibility/2006">
              <mc:Choice xmlns:v="urn:schemas-microsoft-com:vml" Requires="v">
                <p:oleObj spid="_x0000_s6146" name="Image" r:id="rId3" imgW="7364880" imgH="6526800" progId="Photoshop.Image.13">
                  <p:embed/>
                </p:oleObj>
              </mc:Choice>
              <mc:Fallback>
                <p:oleObj name="Image" r:id="rId3" imgW="7364880" imgH="6526800" progId="Photoshop.Image.13">
                  <p:embed/>
                  <p:pic>
                    <p:nvPicPr>
                      <p:cNvPr id="0" name=""/>
                      <p:cNvPicPr/>
                      <p:nvPr/>
                    </p:nvPicPr>
                    <p:blipFill>
                      <a:blip r:embed="rId4"/>
                      <a:stretch>
                        <a:fillRect/>
                      </a:stretch>
                    </p:blipFill>
                    <p:spPr>
                      <a:xfrm>
                        <a:off x="6732240" y="1814408"/>
                        <a:ext cx="2058048" cy="1823806"/>
                      </a:xfrm>
                      <a:prstGeom prst="rect">
                        <a:avLst/>
                      </a:prstGeom>
                      <a:noFill/>
                      <a:ln w="12700">
                        <a:solidFill>
                          <a:schemeClr val="tx1"/>
                        </a:solidFill>
                      </a:ln>
                    </p:spPr>
                  </p:pic>
                </p:oleObj>
              </mc:Fallback>
            </mc:AlternateContent>
          </a:graphicData>
        </a:graphic>
      </p:graphicFrame>
      <p:sp>
        <p:nvSpPr>
          <p:cNvPr id="2" name="タイトル 1"/>
          <p:cNvSpPr>
            <a:spLocks noGrp="1"/>
          </p:cNvSpPr>
          <p:nvPr>
            <p:ph type="title"/>
          </p:nvPr>
        </p:nvSpPr>
        <p:spPr/>
        <p:txBody>
          <a:bodyPr/>
          <a:lstStyle/>
          <a:p>
            <a:r>
              <a:rPr lang="ja-JP" altLang="en-US" sz="3200" dirty="0"/>
              <a:t>学生情報編集の画面</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flipV="1">
            <a:off x="8033556" y="3212976"/>
            <a:ext cx="87100" cy="91897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7620000" y="4131954"/>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a:t>編集ボタン</a:t>
            </a:r>
          </a:p>
        </p:txBody>
      </p: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10</a:t>
            </a:fld>
            <a:endParaRPr lang="en-US" altLang="ja-JP" dirty="0"/>
          </a:p>
        </p:txBody>
      </p:sp>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5087" y="1597838"/>
            <a:ext cx="6208113" cy="4994265"/>
          </a:xfrm>
          <a:prstGeom prst="rect">
            <a:avLst/>
          </a:prstGeom>
          <a:ln>
            <a:solidFill>
              <a:schemeClr val="tx1"/>
            </a:solidFill>
          </a:ln>
        </p:spPr>
      </p:pic>
      <p:cxnSp>
        <p:nvCxnSpPr>
          <p:cNvPr id="12" name="直線矢印コネクタ 11"/>
          <p:cNvCxnSpPr/>
          <p:nvPr/>
        </p:nvCxnSpPr>
        <p:spPr>
          <a:xfrm flipV="1">
            <a:off x="4499992" y="2564904"/>
            <a:ext cx="2232248"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1907704" y="1530691"/>
            <a:ext cx="936104" cy="41243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605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7" y="159429"/>
            <a:ext cx="8796887" cy="1295400"/>
          </a:xfrm>
        </p:spPr>
        <p:txBody>
          <a:bodyPr/>
          <a:lstStyle/>
          <a:p>
            <a:r>
              <a:rPr lang="en-US" altLang="ja-JP" sz="3200" dirty="0">
                <a:solidFill>
                  <a:srgbClr val="FF0000"/>
                </a:solidFill>
              </a:rPr>
              <a:t>【</a:t>
            </a:r>
            <a:r>
              <a:rPr lang="ja-JP" altLang="en-US" sz="3200" dirty="0">
                <a:solidFill>
                  <a:srgbClr val="FF0000"/>
                </a:solidFill>
              </a:rPr>
              <a:t>重要</a:t>
            </a:r>
            <a:r>
              <a:rPr lang="en-US" altLang="ja-JP" sz="3200" dirty="0">
                <a:solidFill>
                  <a:srgbClr val="FF0000"/>
                </a:solidFill>
              </a:rPr>
              <a:t>】</a:t>
            </a:r>
            <a:r>
              <a:rPr lang="en-US" altLang="ja-JP" sz="3200" dirty="0"/>
              <a:t>12</a:t>
            </a:r>
            <a:r>
              <a:rPr lang="ja-JP" altLang="en-US" sz="3200" dirty="0"/>
              <a:t>月</a:t>
            </a:r>
            <a:r>
              <a:rPr lang="en-US" altLang="ja-JP" sz="3200" dirty="0"/>
              <a:t>-2</a:t>
            </a:r>
            <a:r>
              <a:rPr lang="ja-JP" altLang="en-US" sz="3200" dirty="0"/>
              <a:t>月　</a:t>
            </a:r>
            <a:r>
              <a:rPr lang="en-US" altLang="ja-JP" sz="3200" dirty="0"/>
              <a:t>OBS</a:t>
            </a:r>
            <a:r>
              <a:rPr lang="ja-JP" altLang="en-US" sz="3200" dirty="0"/>
              <a:t>クラブ登録</a:t>
            </a:r>
            <a:r>
              <a:rPr lang="ja-JP" altLang="en-US" sz="3200" dirty="0">
                <a:latin typeface="+mn-ea"/>
                <a:ea typeface="+mn-ea"/>
              </a:rPr>
              <a:t>（地区委員会）</a:t>
            </a:r>
            <a:endParaRPr lang="ja-JP" altLang="en-US" sz="4000" dirty="0">
              <a:latin typeface="+mn-ea"/>
              <a:ea typeface="+mn-ea"/>
            </a:endParaRP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26" name="直線コネクタ 25"/>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264381" y="1624627"/>
            <a:ext cx="7691995" cy="461665"/>
          </a:xfrm>
          <a:prstGeom prst="rect">
            <a:avLst/>
          </a:prstGeom>
          <a:noFill/>
          <a:ln w="38100" cmpd="dbl">
            <a:noFill/>
            <a:miter lim="800000"/>
            <a:headEnd/>
            <a:tailEnd/>
          </a:ln>
        </p:spPr>
        <p:txBody>
          <a:bodyPr wrap="square" rtlCol="0">
            <a:spAutoFit/>
          </a:bodyPr>
          <a:lstStyle/>
          <a:p>
            <a:r>
              <a:rPr lang="ja-JP" altLang="en-US" sz="2400" kern="0" dirty="0"/>
              <a:t>学生データにクラブを登録する。（マッチング）</a:t>
            </a:r>
            <a:endParaRPr lang="en-US" altLang="ja-JP" sz="2400" kern="0" dirty="0"/>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1306209194"/>
              </p:ext>
            </p:extLst>
          </p:nvPr>
        </p:nvGraphicFramePr>
        <p:xfrm>
          <a:off x="673671" y="2996952"/>
          <a:ext cx="2606458" cy="1800200"/>
        </p:xfrm>
        <a:graphic>
          <a:graphicData uri="http://schemas.openxmlformats.org/presentationml/2006/ole">
            <mc:AlternateContent xmlns:mc="http://schemas.openxmlformats.org/markup-compatibility/2006">
              <mc:Choice xmlns:v="urn:schemas-microsoft-com:vml" Requires="v">
                <p:oleObj spid="_x0000_s7170" name="Image" r:id="rId4" imgW="6856920" imgH="4736160" progId="Photoshop.Image.13">
                  <p:embed/>
                </p:oleObj>
              </mc:Choice>
              <mc:Fallback>
                <p:oleObj name="Image" r:id="rId4" imgW="6856920" imgH="4736160" progId="Photoshop.Image.13">
                  <p:embed/>
                  <p:pic>
                    <p:nvPicPr>
                      <p:cNvPr id="0" name=""/>
                      <p:cNvPicPr/>
                      <p:nvPr/>
                    </p:nvPicPr>
                    <p:blipFill>
                      <a:blip r:embed="rId5"/>
                      <a:stretch>
                        <a:fillRect/>
                      </a:stretch>
                    </p:blipFill>
                    <p:spPr>
                      <a:xfrm>
                        <a:off x="673671" y="2996952"/>
                        <a:ext cx="2606458" cy="1800200"/>
                      </a:xfrm>
                      <a:prstGeom prst="rect">
                        <a:avLst/>
                      </a:prstGeom>
                      <a:ln>
                        <a:solidFill>
                          <a:schemeClr val="tx1"/>
                        </a:solidFill>
                      </a:ln>
                    </p:spPr>
                  </p:pic>
                </p:oleObj>
              </mc:Fallback>
            </mc:AlternateContent>
          </a:graphicData>
        </a:graphic>
      </p:graphicFrame>
      <p:cxnSp>
        <p:nvCxnSpPr>
          <p:cNvPr id="33" name="直線矢印コネクタ 32"/>
          <p:cNvCxnSpPr/>
          <p:nvPr/>
        </p:nvCxnSpPr>
        <p:spPr>
          <a:xfrm flipH="1" flipV="1">
            <a:off x="2460119" y="3527478"/>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bwMode="auto">
          <a:xfrm>
            <a:off x="2286431" y="4110476"/>
            <a:ext cx="1613848"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「クラブ情報」を</a:t>
            </a:r>
            <a:r>
              <a:rPr kumimoji="1" lang="ja-JP" altLang="en-US" sz="1300" dirty="0"/>
              <a:t>クリックする。</a:t>
            </a:r>
          </a:p>
        </p:txBody>
      </p:sp>
      <p:graphicFrame>
        <p:nvGraphicFramePr>
          <p:cNvPr id="35" name="オブジェクト 34"/>
          <p:cNvGraphicFramePr>
            <a:graphicFrameLocks noChangeAspect="1"/>
          </p:cNvGraphicFramePr>
          <p:nvPr>
            <p:extLst>
              <p:ext uri="{D42A27DB-BD31-4B8C-83A1-F6EECF244321}">
                <p14:modId xmlns:p14="http://schemas.microsoft.com/office/powerpoint/2010/main" val="454935367"/>
              </p:ext>
            </p:extLst>
          </p:nvPr>
        </p:nvGraphicFramePr>
        <p:xfrm>
          <a:off x="4860032" y="3541769"/>
          <a:ext cx="3240360" cy="2623535"/>
        </p:xfrm>
        <a:graphic>
          <a:graphicData uri="http://schemas.openxmlformats.org/presentationml/2006/ole">
            <mc:AlternateContent xmlns:mc="http://schemas.openxmlformats.org/markup-compatibility/2006">
              <mc:Choice xmlns:v="urn:schemas-microsoft-com:vml" Requires="v">
                <p:oleObj spid="_x0000_s7171"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860032" y="3541769"/>
                        <a:ext cx="3240360" cy="2623535"/>
                      </a:xfrm>
                      <a:prstGeom prst="rect">
                        <a:avLst/>
                      </a:prstGeom>
                      <a:ln>
                        <a:solidFill>
                          <a:schemeClr val="tx1"/>
                        </a:solidFill>
                      </a:ln>
                    </p:spPr>
                  </p:pic>
                </p:oleObj>
              </mc:Fallback>
            </mc:AlternateContent>
          </a:graphicData>
        </a:graphic>
      </p:graphicFrame>
      <p:cxnSp>
        <p:nvCxnSpPr>
          <p:cNvPr id="36" name="直線矢印コネクタ 35"/>
          <p:cNvCxnSpPr/>
          <p:nvPr/>
        </p:nvCxnSpPr>
        <p:spPr>
          <a:xfrm flipH="1">
            <a:off x="5393760" y="4853536"/>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bwMode="auto">
          <a:xfrm>
            <a:off x="6355088" y="5646293"/>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クラブを選択して「クラブ登録を」押す。</a:t>
            </a:r>
            <a:endParaRPr kumimoji="1" lang="ja-JP" altLang="en-US" sz="1300" dirty="0"/>
          </a:p>
        </p:txBody>
      </p:sp>
      <p:cxnSp>
        <p:nvCxnSpPr>
          <p:cNvPr id="38" name="直線矢印コネクタ 37"/>
          <p:cNvCxnSpPr>
            <a:stCxn id="37" idx="0"/>
          </p:cNvCxnSpPr>
          <p:nvPr/>
        </p:nvCxnSpPr>
        <p:spPr>
          <a:xfrm flipV="1">
            <a:off x="7219184" y="5452125"/>
            <a:ext cx="256440" cy="194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bwMode="auto">
          <a:xfrm>
            <a:off x="395536" y="2150278"/>
            <a:ext cx="6492385" cy="523220"/>
          </a:xfrm>
          <a:prstGeom prst="rect">
            <a:avLst/>
          </a:prstGeom>
          <a:noFill/>
          <a:ln w="12700" cmpd="sng">
            <a:solidFill>
              <a:schemeClr val="tx1"/>
            </a:solidFill>
            <a:miter lim="800000"/>
            <a:headEnd/>
            <a:tailEnd/>
          </a:ln>
        </p:spPr>
        <p:txBody>
          <a:bodyPr wrap="square" rtlCol="0">
            <a:spAutoFit/>
          </a:bodyPr>
          <a:lstStyle/>
          <a:p>
            <a:r>
              <a:rPr lang="ja-JP" altLang="en-US" sz="1400" dirty="0"/>
              <a:t>学生とクラブを結びつけることができるのは地区委員会だけです。</a:t>
            </a:r>
            <a:endParaRPr lang="en-US" altLang="ja-JP" sz="1400" dirty="0"/>
          </a:p>
          <a:p>
            <a:r>
              <a:rPr kumimoji="1" lang="ja-JP" altLang="en-US" sz="1400" dirty="0"/>
              <a:t>この作業をすることでクラブに作業を分担していただくことができるようになります。</a:t>
            </a:r>
          </a:p>
        </p:txBody>
      </p:sp>
      <p:sp>
        <p:nvSpPr>
          <p:cNvPr id="42" name="右矢印 41"/>
          <p:cNvSpPr/>
          <p:nvPr/>
        </p:nvSpPr>
        <p:spPr>
          <a:xfrm rot="401819">
            <a:off x="4044706" y="3450992"/>
            <a:ext cx="432048" cy="648072"/>
          </a:xfrm>
          <a:prstGeom prst="rightArrow">
            <a:avLst/>
          </a:prstGeom>
          <a:solidFill>
            <a:schemeClr val="bg1"/>
          </a:solid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auto">
          <a:xfrm>
            <a:off x="5663238" y="4161039"/>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a:t>3</a:t>
            </a:r>
            <a:r>
              <a:rPr lang="ja-JP" altLang="en-US" sz="1300" dirty="0"/>
              <a:t>文字以上入力すると候補が出ます。</a:t>
            </a:r>
            <a:endParaRPr lang="en-US" altLang="ja-JP" sz="1300" dirty="0"/>
          </a:p>
          <a:p>
            <a:r>
              <a:rPr kumimoji="1" lang="en-US" altLang="ja-JP" sz="1300" dirty="0"/>
              <a:t>3</a:t>
            </a:r>
            <a:r>
              <a:rPr kumimoji="1" lang="ja-JP" altLang="en-US" sz="1300" dirty="0"/>
              <a:t>文字以下の場合はスペースを入れると候補が出ます。</a:t>
            </a:r>
          </a:p>
        </p:txBody>
      </p:sp>
      <p:sp>
        <p:nvSpPr>
          <p:cNvPr id="3" name="円/楕円 2"/>
          <p:cNvSpPr/>
          <p:nvPr/>
        </p:nvSpPr>
        <p:spPr>
          <a:xfrm>
            <a:off x="2195736" y="3036024"/>
            <a:ext cx="720080" cy="3929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316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12</a:t>
            </a:fld>
            <a:endParaRPr lang="en-US" altLang="ja-JP" dirty="0"/>
          </a:p>
        </p:txBody>
      </p:sp>
      <p:sp>
        <p:nvSpPr>
          <p:cNvPr id="5" name="タイトル 1"/>
          <p:cNvSpPr>
            <a:spLocks noGrp="1"/>
          </p:cNvSpPr>
          <p:nvPr>
            <p:ph type="title"/>
          </p:nvPr>
        </p:nvSpPr>
        <p:spPr>
          <a:xfrm>
            <a:off x="457200" y="548680"/>
            <a:ext cx="7543800" cy="652934"/>
          </a:xfrm>
        </p:spPr>
        <p:txBody>
          <a:bodyPr/>
          <a:lstStyle/>
          <a:p>
            <a:r>
              <a:rPr lang="ja-JP" altLang="en-US" sz="2800" dirty="0"/>
              <a:t>登録した学生を削除したい場合</a:t>
            </a:r>
            <a:endParaRPr kumimoji="1" lang="ja-JP" altLang="en-US" sz="2800" dirty="0"/>
          </a:p>
        </p:txBody>
      </p:sp>
      <p:sp>
        <p:nvSpPr>
          <p:cNvPr id="6" name="スライド番号プレースホルダー 3"/>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12</a:t>
            </a:fld>
            <a:endParaRPr lang="en-US" altLang="ja-JP" dirty="0"/>
          </a:p>
        </p:txBody>
      </p:sp>
      <p:cxnSp>
        <p:nvCxnSpPr>
          <p:cNvPr id="7" name="直線コネクタ 6"/>
          <p:cNvCxnSpPr/>
          <p:nvPr/>
        </p:nvCxnSpPr>
        <p:spPr>
          <a:xfrm>
            <a:off x="179512"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オブジェクト 7"/>
          <p:cNvGraphicFramePr>
            <a:graphicFrameLocks noChangeAspect="1"/>
          </p:cNvGraphicFramePr>
          <p:nvPr>
            <p:extLst>
              <p:ext uri="{D42A27DB-BD31-4B8C-83A1-F6EECF244321}">
                <p14:modId xmlns:p14="http://schemas.microsoft.com/office/powerpoint/2010/main" val="564509616"/>
              </p:ext>
            </p:extLst>
          </p:nvPr>
        </p:nvGraphicFramePr>
        <p:xfrm>
          <a:off x="3378940" y="1407815"/>
          <a:ext cx="4577436" cy="4898928"/>
        </p:xfrm>
        <a:graphic>
          <a:graphicData uri="http://schemas.openxmlformats.org/presentationml/2006/ole">
            <mc:AlternateContent xmlns:mc="http://schemas.openxmlformats.org/markup-compatibility/2006">
              <mc:Choice xmlns:v="urn:schemas-microsoft-com:vml" Requires="v">
                <p:oleObj spid="_x0000_s8194" name="Image" r:id="rId3" imgW="13053960" imgH="13968000" progId="Photoshop.Image.13">
                  <p:embed/>
                </p:oleObj>
              </mc:Choice>
              <mc:Fallback>
                <p:oleObj name="Image" r:id="rId3" imgW="13053960" imgH="13968000" progId="Photoshop.Image.13">
                  <p:embed/>
                  <p:pic>
                    <p:nvPicPr>
                      <p:cNvPr id="0" name=""/>
                      <p:cNvPicPr/>
                      <p:nvPr/>
                    </p:nvPicPr>
                    <p:blipFill>
                      <a:blip r:embed="rId4"/>
                      <a:stretch>
                        <a:fillRect/>
                      </a:stretch>
                    </p:blipFill>
                    <p:spPr>
                      <a:xfrm>
                        <a:off x="3378940" y="1407815"/>
                        <a:ext cx="4577436" cy="4898928"/>
                      </a:xfrm>
                      <a:prstGeom prst="rect">
                        <a:avLst/>
                      </a:prstGeom>
                      <a:ln>
                        <a:solidFill>
                          <a:schemeClr val="tx1"/>
                        </a:solidFill>
                      </a:ln>
                    </p:spPr>
                  </p:pic>
                </p:oleObj>
              </mc:Fallback>
            </mc:AlternateContent>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512168" cy="568128"/>
          </a:xfrm>
          <a:prstGeom prst="rect">
            <a:avLst/>
          </a:prstGeom>
        </p:spPr>
      </p:pic>
      <p:cxnSp>
        <p:nvCxnSpPr>
          <p:cNvPr id="10" name="直線コネクタ 9"/>
          <p:cNvCxnSpPr/>
          <p:nvPr/>
        </p:nvCxnSpPr>
        <p:spPr>
          <a:xfrm>
            <a:off x="3378940" y="3717032"/>
            <a:ext cx="4220046" cy="0"/>
          </a:xfrm>
          <a:prstGeom prst="line">
            <a:avLst/>
          </a:prstGeom>
          <a:ln w="19050" cmpd="dbl">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868144" y="4890254"/>
            <a:ext cx="199392" cy="33894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6035375" y="4149080"/>
            <a:ext cx="2651425" cy="892552"/>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ja-JP" altLang="en-US" sz="1300" dirty="0"/>
              <a:t>こちらで、消去できます。</a:t>
            </a:r>
            <a:endParaRPr lang="en-US" altLang="ja-JP" sz="1300" dirty="0"/>
          </a:p>
          <a:p>
            <a:r>
              <a:rPr kumimoji="1" lang="ja-JP" altLang="en-US" sz="1300" dirty="0"/>
              <a:t>データは残りますが表向き別の扱いになり</a:t>
            </a:r>
            <a:r>
              <a:rPr lang="ja-JP" altLang="en-US" sz="1300" dirty="0"/>
              <a:t>無</a:t>
            </a:r>
            <a:r>
              <a:rPr kumimoji="1" lang="ja-JP" altLang="en-US" sz="1300" dirty="0"/>
              <a:t>いものとして動作します。</a:t>
            </a:r>
          </a:p>
        </p:txBody>
      </p:sp>
      <p:sp>
        <p:nvSpPr>
          <p:cNvPr id="13" name="テキスト ボックス 12"/>
          <p:cNvSpPr txBox="1"/>
          <p:nvPr/>
        </p:nvSpPr>
        <p:spPr bwMode="auto">
          <a:xfrm>
            <a:off x="481474" y="1425745"/>
            <a:ext cx="2746648"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a:t>システム上削除はできませんが、表向きないようにすることはできます。</a:t>
            </a:r>
            <a:endParaRPr kumimoji="1" lang="en-US" altLang="ja-JP" sz="1300" dirty="0"/>
          </a:p>
          <a:p>
            <a:endParaRPr lang="en-US" altLang="ja-JP" sz="1300" dirty="0"/>
          </a:p>
          <a:p>
            <a:r>
              <a:rPr kumimoji="1" lang="ja-JP" altLang="en-US" sz="1300" dirty="0"/>
              <a:t>それは、消去を行います。</a:t>
            </a: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25974968"/>
              </p:ext>
            </p:extLst>
          </p:nvPr>
        </p:nvGraphicFramePr>
        <p:xfrm>
          <a:off x="481474" y="2590521"/>
          <a:ext cx="2058048" cy="1823806"/>
        </p:xfrm>
        <a:graphic>
          <a:graphicData uri="http://schemas.openxmlformats.org/presentationml/2006/ole">
            <mc:AlternateContent xmlns:mc="http://schemas.openxmlformats.org/markup-compatibility/2006">
              <mc:Choice xmlns:v="urn:schemas-microsoft-com:vml" Requires="v">
                <p:oleObj spid="_x0000_s8195" name="Image" r:id="rId6" imgW="7364880" imgH="6526800" progId="Photoshop.Image.13">
                  <p:embed/>
                </p:oleObj>
              </mc:Choice>
              <mc:Fallback>
                <p:oleObj name="Image" r:id="rId6" imgW="7364880" imgH="6526800" progId="Photoshop.Image.13">
                  <p:embed/>
                  <p:pic>
                    <p:nvPicPr>
                      <p:cNvPr id="0" name=""/>
                      <p:cNvPicPr/>
                      <p:nvPr/>
                    </p:nvPicPr>
                    <p:blipFill>
                      <a:blip r:embed="rId7"/>
                      <a:stretch>
                        <a:fillRect/>
                      </a:stretch>
                    </p:blipFill>
                    <p:spPr>
                      <a:xfrm>
                        <a:off x="481474" y="2590521"/>
                        <a:ext cx="2058048" cy="1823806"/>
                      </a:xfrm>
                      <a:prstGeom prst="rect">
                        <a:avLst/>
                      </a:prstGeom>
                      <a:noFill/>
                      <a:ln w="12700">
                        <a:solidFill>
                          <a:schemeClr val="tx1"/>
                        </a:solidFill>
                      </a:ln>
                    </p:spPr>
                  </p:pic>
                </p:oleObj>
              </mc:Fallback>
            </mc:AlternateContent>
          </a:graphicData>
        </a:graphic>
      </p:graphicFrame>
      <p:cxnSp>
        <p:nvCxnSpPr>
          <p:cNvPr id="15" name="直線矢印コネクタ 14"/>
          <p:cNvCxnSpPr/>
          <p:nvPr/>
        </p:nvCxnSpPr>
        <p:spPr>
          <a:xfrm flipV="1">
            <a:off x="1313308" y="3958672"/>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474344" y="4639399"/>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a:t>編集ボタン</a:t>
            </a:r>
          </a:p>
        </p:txBody>
      </p:sp>
      <p:sp>
        <p:nvSpPr>
          <p:cNvPr id="2" name="右矢印 1"/>
          <p:cNvSpPr/>
          <p:nvPr/>
        </p:nvSpPr>
        <p:spPr>
          <a:xfrm>
            <a:off x="2771800" y="3068960"/>
            <a:ext cx="360040" cy="792088"/>
          </a:xfrm>
          <a:prstGeom prst="rightArrow">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344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0331EEB5-871C-3C46-BA86-090CCFE8305C}" type="slidenum">
              <a:rPr lang="en-US" altLang="ja-JP" smtClean="0"/>
              <a:pPr>
                <a:defRPr/>
              </a:pPr>
              <a:t>13</a:t>
            </a:fld>
            <a:endParaRPr lang="en-US" altLang="ja-JP" dirty="0"/>
          </a:p>
        </p:txBody>
      </p:sp>
      <p:sp>
        <p:nvSpPr>
          <p:cNvPr id="5" name="タイトル 1"/>
          <p:cNvSpPr>
            <a:spLocks noGrp="1"/>
          </p:cNvSpPr>
          <p:nvPr>
            <p:ph type="title"/>
          </p:nvPr>
        </p:nvSpPr>
        <p:spPr>
          <a:xfrm>
            <a:off x="457200" y="548680"/>
            <a:ext cx="7543800" cy="652934"/>
          </a:xfrm>
        </p:spPr>
        <p:txBody>
          <a:bodyPr/>
          <a:lstStyle/>
          <a:p>
            <a:r>
              <a:rPr lang="ja-JP" altLang="en-US" sz="2800" dirty="0"/>
              <a:t>学生のログイン</a:t>
            </a:r>
            <a:r>
              <a:rPr lang="en-US" altLang="ja-JP" sz="2800" dirty="0"/>
              <a:t>ID</a:t>
            </a:r>
            <a:r>
              <a:rPr lang="ja-JP" altLang="en-US" sz="2800" dirty="0" err="1"/>
              <a:t>、</a:t>
            </a:r>
            <a:r>
              <a:rPr lang="ja-JP" altLang="en-US" sz="2800" dirty="0"/>
              <a:t>パスワードの変更</a:t>
            </a:r>
            <a:endParaRPr kumimoji="1" lang="ja-JP" altLang="en-US" sz="2800" dirty="0"/>
          </a:p>
        </p:txBody>
      </p:sp>
      <p:sp>
        <p:nvSpPr>
          <p:cNvPr id="6" name="スライド番号プレースホルダー 3"/>
          <p:cNvSpPr txBox="1">
            <a:spLocks/>
          </p:cNvSpPr>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13</a:t>
            </a:fld>
            <a:endParaRPr lang="en-US" altLang="ja-JP" dirty="0"/>
          </a:p>
        </p:txBody>
      </p:sp>
      <p:cxnSp>
        <p:nvCxnSpPr>
          <p:cNvPr id="7" name="直線コネクタ 6"/>
          <p:cNvCxnSpPr/>
          <p:nvPr/>
        </p:nvCxnSpPr>
        <p:spPr>
          <a:xfrm>
            <a:off x="179512"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オブジェクト 7"/>
          <p:cNvGraphicFramePr>
            <a:graphicFrameLocks noChangeAspect="1"/>
          </p:cNvGraphicFramePr>
          <p:nvPr>
            <p:extLst>
              <p:ext uri="{D42A27DB-BD31-4B8C-83A1-F6EECF244321}">
                <p14:modId xmlns:p14="http://schemas.microsoft.com/office/powerpoint/2010/main" val="564509616"/>
              </p:ext>
            </p:extLst>
          </p:nvPr>
        </p:nvGraphicFramePr>
        <p:xfrm>
          <a:off x="3378940" y="1407815"/>
          <a:ext cx="4577436" cy="4898928"/>
        </p:xfrm>
        <a:graphic>
          <a:graphicData uri="http://schemas.openxmlformats.org/presentationml/2006/ole">
            <mc:AlternateContent xmlns:mc="http://schemas.openxmlformats.org/markup-compatibility/2006">
              <mc:Choice xmlns:v="urn:schemas-microsoft-com:vml" Requires="v">
                <p:oleObj spid="_x0000_s9218" name="Image" r:id="rId3" imgW="13053960" imgH="13968000" progId="Photoshop.Image.13">
                  <p:embed/>
                </p:oleObj>
              </mc:Choice>
              <mc:Fallback>
                <p:oleObj name="Image" r:id="rId3" imgW="13053960" imgH="13968000" progId="Photoshop.Image.13">
                  <p:embed/>
                  <p:pic>
                    <p:nvPicPr>
                      <p:cNvPr id="0" name=""/>
                      <p:cNvPicPr/>
                      <p:nvPr/>
                    </p:nvPicPr>
                    <p:blipFill>
                      <a:blip r:embed="rId4"/>
                      <a:stretch>
                        <a:fillRect/>
                      </a:stretch>
                    </p:blipFill>
                    <p:spPr>
                      <a:xfrm>
                        <a:off x="3378940" y="1407815"/>
                        <a:ext cx="4577436" cy="4898928"/>
                      </a:xfrm>
                      <a:prstGeom prst="rect">
                        <a:avLst/>
                      </a:prstGeom>
                      <a:ln>
                        <a:solidFill>
                          <a:schemeClr val="tx1"/>
                        </a:solidFill>
                      </a:ln>
                    </p:spPr>
                  </p:pic>
                </p:oleObj>
              </mc:Fallback>
            </mc:AlternateContent>
          </a:graphicData>
        </a:graphic>
      </p:graphicFrame>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88640"/>
            <a:ext cx="1512168" cy="568128"/>
          </a:xfrm>
          <a:prstGeom prst="rect">
            <a:avLst/>
          </a:prstGeom>
        </p:spPr>
      </p:pic>
      <p:cxnSp>
        <p:nvCxnSpPr>
          <p:cNvPr id="10" name="直線コネクタ 9"/>
          <p:cNvCxnSpPr/>
          <p:nvPr/>
        </p:nvCxnSpPr>
        <p:spPr>
          <a:xfrm>
            <a:off x="3378940" y="3717032"/>
            <a:ext cx="4220046" cy="0"/>
          </a:xfrm>
          <a:prstGeom prst="line">
            <a:avLst/>
          </a:prstGeom>
          <a:ln w="19050" cmpd="dbl">
            <a:solidFill>
              <a:schemeClr val="tx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flipV="1">
            <a:off x="4462535" y="4396373"/>
            <a:ext cx="993234" cy="44663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bwMode="auto">
          <a:xfrm>
            <a:off x="5455769" y="4783869"/>
            <a:ext cx="2356591"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ja-JP" altLang="en-US" sz="1300" dirty="0"/>
              <a:t>こちらに入力します。</a:t>
            </a:r>
            <a:endParaRPr lang="en-US" altLang="ja-JP" sz="1300" dirty="0"/>
          </a:p>
          <a:p>
            <a:r>
              <a:rPr kumimoji="1" lang="en-US" altLang="ja-JP" sz="1300" dirty="0"/>
              <a:t>ID</a:t>
            </a:r>
            <a:r>
              <a:rPr kumimoji="1" lang="ja-JP" altLang="en-US" sz="1300" dirty="0" err="1"/>
              <a:t>、</a:t>
            </a:r>
            <a:r>
              <a:rPr kumimoji="1" lang="ja-JP" altLang="en-US" sz="1300" dirty="0"/>
              <a:t>パスワードともに</a:t>
            </a:r>
            <a:r>
              <a:rPr kumimoji="1" lang="en-US" altLang="ja-JP" sz="1300" dirty="0"/>
              <a:t>8</a:t>
            </a:r>
            <a:r>
              <a:rPr kumimoji="1" lang="ja-JP" altLang="en-US" sz="1300" dirty="0"/>
              <a:t>桁以上です。</a:t>
            </a:r>
          </a:p>
        </p:txBody>
      </p:sp>
      <p:sp>
        <p:nvSpPr>
          <p:cNvPr id="13" name="テキスト ボックス 12"/>
          <p:cNvSpPr txBox="1"/>
          <p:nvPr/>
        </p:nvSpPr>
        <p:spPr bwMode="auto">
          <a:xfrm>
            <a:off x="481474" y="1425745"/>
            <a:ext cx="2746648"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a:t>ログイン</a:t>
            </a:r>
            <a:r>
              <a:rPr kumimoji="1" lang="en-US" altLang="ja-JP" sz="1300" dirty="0"/>
              <a:t>ID</a:t>
            </a:r>
            <a:r>
              <a:rPr kumimoji="1" lang="ja-JP" altLang="en-US" sz="1300" dirty="0"/>
              <a:t>やパスワードを忘れてしまった場合、再設定もしくは変更することができます。（</a:t>
            </a:r>
            <a:r>
              <a:rPr kumimoji="1" lang="en-US" altLang="ja-JP" sz="1300" dirty="0"/>
              <a:t>8</a:t>
            </a:r>
            <a:r>
              <a:rPr kumimoji="1" lang="ja-JP" altLang="en-US" sz="1300" dirty="0"/>
              <a:t>桁以上）</a:t>
            </a:r>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25974968"/>
              </p:ext>
            </p:extLst>
          </p:nvPr>
        </p:nvGraphicFramePr>
        <p:xfrm>
          <a:off x="481474" y="2590521"/>
          <a:ext cx="2058048" cy="1823806"/>
        </p:xfrm>
        <a:graphic>
          <a:graphicData uri="http://schemas.openxmlformats.org/presentationml/2006/ole">
            <mc:AlternateContent xmlns:mc="http://schemas.openxmlformats.org/markup-compatibility/2006">
              <mc:Choice xmlns:v="urn:schemas-microsoft-com:vml" Requires="v">
                <p:oleObj spid="_x0000_s9219" name="Image" r:id="rId6" imgW="7364880" imgH="6526800" progId="Photoshop.Image.13">
                  <p:embed/>
                </p:oleObj>
              </mc:Choice>
              <mc:Fallback>
                <p:oleObj name="Image" r:id="rId6" imgW="7364880" imgH="6526800" progId="Photoshop.Image.13">
                  <p:embed/>
                  <p:pic>
                    <p:nvPicPr>
                      <p:cNvPr id="0" name=""/>
                      <p:cNvPicPr/>
                      <p:nvPr/>
                    </p:nvPicPr>
                    <p:blipFill>
                      <a:blip r:embed="rId7"/>
                      <a:stretch>
                        <a:fillRect/>
                      </a:stretch>
                    </p:blipFill>
                    <p:spPr>
                      <a:xfrm>
                        <a:off x="481474" y="2590521"/>
                        <a:ext cx="2058048" cy="1823806"/>
                      </a:xfrm>
                      <a:prstGeom prst="rect">
                        <a:avLst/>
                      </a:prstGeom>
                      <a:noFill/>
                      <a:ln w="12700">
                        <a:solidFill>
                          <a:schemeClr val="tx1"/>
                        </a:solidFill>
                      </a:ln>
                    </p:spPr>
                  </p:pic>
                </p:oleObj>
              </mc:Fallback>
            </mc:AlternateContent>
          </a:graphicData>
        </a:graphic>
      </p:graphicFrame>
      <p:cxnSp>
        <p:nvCxnSpPr>
          <p:cNvPr id="15" name="直線矢印コネクタ 14"/>
          <p:cNvCxnSpPr/>
          <p:nvPr/>
        </p:nvCxnSpPr>
        <p:spPr>
          <a:xfrm flipV="1">
            <a:off x="1313308" y="3958672"/>
            <a:ext cx="506134" cy="61358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474344" y="4639399"/>
            <a:ext cx="1001312" cy="261610"/>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kumimoji="1" lang="ja-JP" altLang="en-US" sz="1100" dirty="0"/>
              <a:t>編集ボタン</a:t>
            </a:r>
          </a:p>
        </p:txBody>
      </p:sp>
      <p:sp>
        <p:nvSpPr>
          <p:cNvPr id="2" name="右矢印 1"/>
          <p:cNvSpPr/>
          <p:nvPr/>
        </p:nvSpPr>
        <p:spPr>
          <a:xfrm>
            <a:off x="2771800" y="3068960"/>
            <a:ext cx="360040" cy="792088"/>
          </a:xfrm>
          <a:prstGeom prst="rightArrow">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flipV="1">
            <a:off x="6155968" y="4385012"/>
            <a:ext cx="1008320" cy="38519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469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4241954377"/>
              </p:ext>
            </p:extLst>
          </p:nvPr>
        </p:nvGraphicFramePr>
        <p:xfrm>
          <a:off x="1263032" y="1911971"/>
          <a:ext cx="6096000" cy="3549650"/>
        </p:xfrm>
        <a:graphic>
          <a:graphicData uri="http://schemas.openxmlformats.org/presentationml/2006/ole">
            <mc:AlternateContent xmlns:mc="http://schemas.openxmlformats.org/markup-compatibility/2006">
              <mc:Choice xmlns:v="urn:schemas-microsoft-com:vml" Requires="v">
                <p:oleObj spid="_x0000_s10242" name="Image" r:id="rId4" imgW="16202880" imgH="9434880" progId="Photoshop.Image.13">
                  <p:embed/>
                </p:oleObj>
              </mc:Choice>
              <mc:Fallback>
                <p:oleObj name="Image" r:id="rId4" imgW="16202880" imgH="9434880" progId="Photoshop.Image.13">
                  <p:embed/>
                  <p:pic>
                    <p:nvPicPr>
                      <p:cNvPr id="0" name=""/>
                      <p:cNvPicPr/>
                      <p:nvPr/>
                    </p:nvPicPr>
                    <p:blipFill>
                      <a:blip r:embed="rId5"/>
                      <a:stretch>
                        <a:fillRect/>
                      </a:stretch>
                    </p:blipFill>
                    <p:spPr>
                      <a:xfrm>
                        <a:off x="1263032" y="1911971"/>
                        <a:ext cx="6096000" cy="3549650"/>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sz="3200" dirty="0"/>
              <a:t>学生リストの画面の説明</a:t>
            </a:r>
            <a:endParaRPr kumimoji="1" lang="ja-JP" altLang="en-US" sz="3200" dirty="0"/>
          </a:p>
        </p:txBody>
      </p:sp>
      <p:cxnSp>
        <p:nvCxnSpPr>
          <p:cNvPr id="4" name="直線コネクタ 3"/>
          <p:cNvCxnSpPr/>
          <p:nvPr/>
        </p:nvCxnSpPr>
        <p:spPr>
          <a:xfrm>
            <a:off x="68000" y="1417638"/>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8" name="直線矢印コネクタ 7"/>
          <p:cNvCxnSpPr/>
          <p:nvPr/>
        </p:nvCxnSpPr>
        <p:spPr>
          <a:xfrm>
            <a:off x="1137278" y="3788988"/>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bwMode="auto">
          <a:xfrm>
            <a:off x="210811" y="3508468"/>
            <a:ext cx="936104" cy="261610"/>
          </a:xfrm>
          <a:prstGeom prst="rect">
            <a:avLst/>
          </a:prstGeom>
          <a:noFill/>
          <a:ln w="12700" cmpd="sng">
            <a:solidFill>
              <a:schemeClr val="tx1"/>
            </a:solidFill>
            <a:miter lim="800000"/>
            <a:headEnd/>
            <a:tailEnd/>
          </a:ln>
        </p:spPr>
        <p:txBody>
          <a:bodyPr wrap="square" rtlCol="0">
            <a:spAutoFit/>
          </a:bodyPr>
          <a:lstStyle/>
          <a:p>
            <a:r>
              <a:rPr kumimoji="1" lang="ja-JP" altLang="en-US" sz="1100" dirty="0"/>
              <a:t>長期、短期</a:t>
            </a:r>
          </a:p>
        </p:txBody>
      </p:sp>
      <p:cxnSp>
        <p:nvCxnSpPr>
          <p:cNvPr id="13" name="直線矢印コネクタ 12"/>
          <p:cNvCxnSpPr/>
          <p:nvPr/>
        </p:nvCxnSpPr>
        <p:spPr>
          <a:xfrm flipV="1">
            <a:off x="1547664" y="4404989"/>
            <a:ext cx="216024" cy="3602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bwMode="auto">
          <a:xfrm>
            <a:off x="210811" y="4774901"/>
            <a:ext cx="1721392"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a:t>学生名をクリックする</a:t>
            </a:r>
            <a:r>
              <a:rPr lang="ja-JP" altLang="en-US" sz="1100" dirty="0"/>
              <a:t>と一覧表</a:t>
            </a:r>
            <a:r>
              <a:rPr kumimoji="1" lang="ja-JP" altLang="en-US" sz="1100" dirty="0"/>
              <a:t>へ遷移します。</a:t>
            </a:r>
          </a:p>
        </p:txBody>
      </p:sp>
      <p:cxnSp>
        <p:nvCxnSpPr>
          <p:cNvPr id="17" name="直線矢印コネクタ 16"/>
          <p:cNvCxnSpPr/>
          <p:nvPr/>
        </p:nvCxnSpPr>
        <p:spPr>
          <a:xfrm flipV="1">
            <a:off x="3347864" y="5043084"/>
            <a:ext cx="144016" cy="3458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bwMode="auto">
          <a:xfrm>
            <a:off x="2028148" y="5439832"/>
            <a:ext cx="1800200"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en-US" altLang="ja-JP" sz="1100" dirty="0"/>
              <a:t>RC</a:t>
            </a:r>
            <a:r>
              <a:rPr kumimoji="1" lang="ja-JP" altLang="en-US" sz="1100" dirty="0"/>
              <a:t>名をクリックすると</a:t>
            </a:r>
            <a:r>
              <a:rPr kumimoji="1" lang="en-US" altLang="ja-JP" sz="1100" dirty="0"/>
              <a:t>RC</a:t>
            </a:r>
            <a:r>
              <a:rPr kumimoji="1" lang="ja-JP" altLang="en-US" sz="1100" dirty="0"/>
              <a:t>の詳細情報へ遷移します。</a:t>
            </a:r>
          </a:p>
        </p:txBody>
      </p:sp>
      <p:cxnSp>
        <p:nvCxnSpPr>
          <p:cNvPr id="21" name="直線矢印コネクタ 20"/>
          <p:cNvCxnSpPr/>
          <p:nvPr/>
        </p:nvCxnSpPr>
        <p:spPr>
          <a:xfrm flipH="1">
            <a:off x="4659441" y="2605723"/>
            <a:ext cx="128584" cy="5129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4715987" y="1604157"/>
            <a:ext cx="1800200"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「交換年度」は非常に大事ですのでご確認ください。</a:t>
            </a:r>
            <a:endParaRPr lang="en-US" altLang="ja-JP" sz="1100" dirty="0"/>
          </a:p>
          <a:p>
            <a:r>
              <a:rPr kumimoji="1" lang="ja-JP" altLang="en-US" sz="1100" dirty="0"/>
              <a:t>「渡航日」は渡航する日がわかった時点ですみやかに入力します。</a:t>
            </a:r>
          </a:p>
        </p:txBody>
      </p:sp>
      <p:cxnSp>
        <p:nvCxnSpPr>
          <p:cNvPr id="23" name="直線矢印コネクタ 22"/>
          <p:cNvCxnSpPr/>
          <p:nvPr/>
        </p:nvCxnSpPr>
        <p:spPr>
          <a:xfrm flipH="1">
            <a:off x="5364089" y="2374907"/>
            <a:ext cx="2054407" cy="74378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bwMode="auto">
          <a:xfrm>
            <a:off x="7501252" y="2073516"/>
            <a:ext cx="1531236"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「帰国予定日」は帰国が近くなったら目安として入力します</a:t>
            </a:r>
            <a:endParaRPr kumimoji="1" lang="en-US" altLang="ja-JP" sz="1100" dirty="0"/>
          </a:p>
          <a:p>
            <a:r>
              <a:rPr kumimoji="1" lang="ja-JP" altLang="en-US" sz="1100" dirty="0"/>
              <a:t>「帰国日」は帰国する日前後に入力します。</a:t>
            </a:r>
          </a:p>
        </p:txBody>
      </p:sp>
      <p:sp>
        <p:nvSpPr>
          <p:cNvPr id="27" name="テキスト ボックス 26"/>
          <p:cNvSpPr txBox="1"/>
          <p:nvPr/>
        </p:nvSpPr>
        <p:spPr bwMode="auto">
          <a:xfrm>
            <a:off x="539552" y="6093296"/>
            <a:ext cx="8334672" cy="430887"/>
          </a:xfrm>
          <a:prstGeom prst="rect">
            <a:avLst/>
          </a:prstGeom>
          <a:solidFill>
            <a:schemeClr val="bg1">
              <a:alpha val="75000"/>
            </a:schemeClr>
          </a:solidFill>
          <a:ln w="12700" cmpd="sng">
            <a:noFill/>
            <a:miter lim="800000"/>
            <a:headEnd/>
            <a:tailEnd/>
          </a:ln>
        </p:spPr>
        <p:txBody>
          <a:bodyPr wrap="square" rtlCol="0">
            <a:spAutoFit/>
          </a:bodyPr>
          <a:lstStyle/>
          <a:p>
            <a:r>
              <a:rPr lang="en-US" altLang="ja-JP" sz="1100" dirty="0"/>
              <a:t>APF/</a:t>
            </a:r>
            <a:r>
              <a:rPr lang="ja-JP" altLang="en-US" sz="1100" dirty="0"/>
              <a:t>アプリケーションフォーム　</a:t>
            </a:r>
            <a:r>
              <a:rPr lang="en-US" altLang="ja-JP" sz="1100" dirty="0"/>
              <a:t>GF/</a:t>
            </a:r>
            <a:r>
              <a:rPr lang="ja-JP" altLang="en-US" sz="1100" dirty="0"/>
              <a:t>ギャランティーフォーム　</a:t>
            </a:r>
            <a:r>
              <a:rPr lang="en-US" altLang="ja-JP" sz="1100" dirty="0"/>
              <a:t>CC</a:t>
            </a:r>
            <a:r>
              <a:rPr lang="ja-JP" altLang="en-US" sz="1100" dirty="0"/>
              <a:t>届</a:t>
            </a:r>
            <a:r>
              <a:rPr lang="en-US" altLang="ja-JP" sz="1100" dirty="0"/>
              <a:t>/</a:t>
            </a:r>
            <a:r>
              <a:rPr lang="ja-JP" altLang="en-US" sz="1100" dirty="0"/>
              <a:t>クラブカウンセラー届 </a:t>
            </a:r>
            <a:r>
              <a:rPr lang="en-US" altLang="ja-JP" sz="1100" dirty="0"/>
              <a:t>RIP/RIJYEM</a:t>
            </a:r>
            <a:r>
              <a:rPr lang="ja-JP" altLang="en-US" sz="1100" dirty="0"/>
              <a:t>保険プラン </a:t>
            </a:r>
            <a:endParaRPr lang="en-US" altLang="ja-JP" sz="1100" dirty="0"/>
          </a:p>
          <a:p>
            <a:r>
              <a:rPr lang="en-US" altLang="ja-JP" sz="1100" dirty="0"/>
              <a:t>HG/</a:t>
            </a:r>
            <a:r>
              <a:rPr lang="ja-JP" altLang="en-US" sz="1100" dirty="0"/>
              <a:t>交換学生身許引受書　</a:t>
            </a:r>
            <a:r>
              <a:rPr lang="en-US" altLang="ja-JP" sz="1100" dirty="0"/>
              <a:t>HF/</a:t>
            </a:r>
            <a:r>
              <a:rPr lang="ja-JP" altLang="en-US" sz="1100" dirty="0"/>
              <a:t>ホストファミリー ボ誓</a:t>
            </a:r>
            <a:r>
              <a:rPr lang="en-US" altLang="ja-JP" sz="1100" dirty="0"/>
              <a:t>/</a:t>
            </a:r>
            <a:r>
              <a:rPr lang="ja-JP" altLang="en-US" sz="1100" dirty="0"/>
              <a:t>ボランティア誓約書　</a:t>
            </a:r>
            <a:r>
              <a:rPr lang="en-US" altLang="ja-JP" sz="1100" dirty="0"/>
              <a:t>CC</a:t>
            </a:r>
            <a:r>
              <a:rPr lang="ja-JP" altLang="en-US" sz="1100" dirty="0"/>
              <a:t>報</a:t>
            </a:r>
            <a:r>
              <a:rPr lang="en-US" altLang="ja-JP" sz="1100" dirty="0"/>
              <a:t>/</a:t>
            </a:r>
            <a:r>
              <a:rPr lang="ja-JP" altLang="en-US" sz="1100" dirty="0"/>
              <a:t>クラブカウンセラー報告　</a:t>
            </a:r>
            <a:r>
              <a:rPr lang="en-US" altLang="ja-JP" sz="1100" dirty="0"/>
              <a:t>S</a:t>
            </a:r>
            <a:r>
              <a:rPr lang="ja-JP" altLang="en-US" sz="1100" dirty="0"/>
              <a:t>報</a:t>
            </a:r>
            <a:r>
              <a:rPr lang="en-US" altLang="ja-JP" sz="1100" dirty="0"/>
              <a:t>/</a:t>
            </a:r>
            <a:r>
              <a:rPr lang="ja-JP" altLang="en-US" sz="1100" dirty="0"/>
              <a:t>マンスリーレポート </a:t>
            </a:r>
          </a:p>
        </p:txBody>
      </p:sp>
      <p:sp>
        <p:nvSpPr>
          <p:cNvPr id="28" name="テキスト ボックス 27"/>
          <p:cNvSpPr txBox="1"/>
          <p:nvPr/>
        </p:nvSpPr>
        <p:spPr bwMode="auto">
          <a:xfrm>
            <a:off x="7506448" y="1526982"/>
            <a:ext cx="1530048"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委員の追加や削除ができます。</a:t>
            </a:r>
            <a:endParaRPr kumimoji="1" lang="ja-JP" altLang="en-US" sz="1100" dirty="0"/>
          </a:p>
        </p:txBody>
      </p:sp>
      <p:cxnSp>
        <p:nvCxnSpPr>
          <p:cNvPr id="29" name="直線矢印コネクタ 28"/>
          <p:cNvCxnSpPr>
            <a:stCxn id="28" idx="1"/>
          </p:cNvCxnSpPr>
          <p:nvPr/>
        </p:nvCxnSpPr>
        <p:spPr>
          <a:xfrm flipH="1">
            <a:off x="7216716" y="1742426"/>
            <a:ext cx="289732" cy="21636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1333472" y="2967089"/>
            <a:ext cx="936104" cy="135107"/>
          </a:xfrm>
          <a:prstGeom prst="rect">
            <a:avLst/>
          </a:prstGeom>
          <a:solidFill>
            <a:srgbClr val="D40808"/>
          </a:solidFill>
          <a:ln w="12700" cmpd="sng">
            <a:noFill/>
            <a:miter lim="800000"/>
            <a:headEnd/>
            <a:tailEnd/>
          </a:ln>
        </p:spPr>
        <p:txBody>
          <a:bodyPr wrap="square" lIns="36000" tIns="28800" rIns="36000" bIns="28800" rtlCol="0">
            <a:spAutoFit/>
          </a:bodyPr>
          <a:lstStyle/>
          <a:p>
            <a:r>
              <a:rPr kumimoji="1" lang="ja-JP" altLang="en-US" sz="500" dirty="0">
                <a:solidFill>
                  <a:schemeClr val="bg1"/>
                </a:solidFill>
              </a:rPr>
              <a:t>交換学生申込（登録）</a:t>
            </a:r>
            <a:r>
              <a:rPr lang="ja-JP" altLang="en-US" sz="500" dirty="0">
                <a:solidFill>
                  <a:schemeClr val="bg1"/>
                </a:solidFill>
              </a:rPr>
              <a:t>有り（</a:t>
            </a:r>
            <a:r>
              <a:rPr lang="en-US" altLang="ja-JP" sz="500" dirty="0">
                <a:solidFill>
                  <a:schemeClr val="bg1"/>
                </a:solidFill>
              </a:rPr>
              <a:t>1</a:t>
            </a:r>
            <a:r>
              <a:rPr lang="ja-JP" altLang="en-US" sz="500" dirty="0">
                <a:solidFill>
                  <a:schemeClr val="bg1"/>
                </a:solidFill>
              </a:rPr>
              <a:t>件）</a:t>
            </a:r>
            <a:endParaRPr lang="en-US" altLang="ja-JP" sz="500" dirty="0">
              <a:solidFill>
                <a:schemeClr val="bg1"/>
              </a:solidFill>
            </a:endParaRPr>
          </a:p>
        </p:txBody>
      </p:sp>
      <p:sp>
        <p:nvSpPr>
          <p:cNvPr id="25" name="テキスト ボックス 24"/>
          <p:cNvSpPr txBox="1"/>
          <p:nvPr/>
        </p:nvSpPr>
        <p:spPr bwMode="auto">
          <a:xfrm>
            <a:off x="2542737" y="2207983"/>
            <a:ext cx="1843543" cy="769441"/>
          </a:xfrm>
          <a:prstGeom prst="rect">
            <a:avLst/>
          </a:prstGeom>
          <a:solidFill>
            <a:schemeClr val="bg1">
              <a:alpha val="71000"/>
            </a:schemeClr>
          </a:solidFill>
          <a:ln w="12700" cmpd="sng">
            <a:solidFill>
              <a:schemeClr val="tx1"/>
            </a:solidFill>
            <a:miter lim="800000"/>
            <a:headEnd/>
            <a:tailEnd/>
          </a:ln>
        </p:spPr>
        <p:txBody>
          <a:bodyPr wrap="square" rtlCol="0">
            <a:spAutoFit/>
          </a:bodyPr>
          <a:lstStyle/>
          <a:p>
            <a:r>
              <a:rPr lang="ja-JP" altLang="en-US" sz="1100" dirty="0"/>
              <a:t>新規の申込があるとこのボタンが出ます。この時点では仮の登録ですので本登録の処理を行ってください</a:t>
            </a:r>
            <a:endParaRPr kumimoji="1" lang="ja-JP" altLang="en-US" sz="1100" dirty="0"/>
          </a:p>
        </p:txBody>
      </p:sp>
      <p:cxnSp>
        <p:nvCxnSpPr>
          <p:cNvPr id="26" name="直線矢印コネクタ 25"/>
          <p:cNvCxnSpPr/>
          <p:nvPr/>
        </p:nvCxnSpPr>
        <p:spPr>
          <a:xfrm flipH="1">
            <a:off x="2269576" y="2679759"/>
            <a:ext cx="213697" cy="21742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14</a:t>
            </a:fld>
            <a:endParaRPr lang="en-US" altLang="ja-JP" dirty="0"/>
          </a:p>
        </p:txBody>
      </p:sp>
      <p:cxnSp>
        <p:nvCxnSpPr>
          <p:cNvPr id="30" name="直線矢印コネクタ 29"/>
          <p:cNvCxnSpPr/>
          <p:nvPr/>
        </p:nvCxnSpPr>
        <p:spPr>
          <a:xfrm>
            <a:off x="1101274" y="2457842"/>
            <a:ext cx="302374" cy="1744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bwMode="auto">
          <a:xfrm>
            <a:off x="210811" y="2159464"/>
            <a:ext cx="936104" cy="430887"/>
          </a:xfrm>
          <a:prstGeom prst="rect">
            <a:avLst/>
          </a:prstGeom>
          <a:noFill/>
          <a:ln w="12700" cmpd="sng">
            <a:solidFill>
              <a:schemeClr val="tx1"/>
            </a:solidFill>
            <a:miter lim="800000"/>
            <a:headEnd/>
            <a:tailEnd/>
          </a:ln>
        </p:spPr>
        <p:txBody>
          <a:bodyPr wrap="square" rtlCol="0">
            <a:spAutoFit/>
          </a:bodyPr>
          <a:lstStyle/>
          <a:p>
            <a:r>
              <a:rPr lang="ja-JP" altLang="en-US" sz="1100" dirty="0"/>
              <a:t>交換年度を指定します</a:t>
            </a:r>
            <a:endParaRPr kumimoji="1" lang="ja-JP" altLang="en-US" sz="1100" dirty="0"/>
          </a:p>
        </p:txBody>
      </p:sp>
      <p:sp>
        <p:nvSpPr>
          <p:cNvPr id="32" name="角丸四角形 31"/>
          <p:cNvSpPr/>
          <p:nvPr/>
        </p:nvSpPr>
        <p:spPr>
          <a:xfrm>
            <a:off x="5319118" y="3168947"/>
            <a:ext cx="1485130" cy="2307490"/>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auto">
          <a:xfrm>
            <a:off x="7520790" y="4092168"/>
            <a:ext cx="1511698" cy="1785104"/>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a:t>この部分は書類が提出された書類の数が表示されます。</a:t>
            </a:r>
            <a:endParaRPr kumimoji="1" lang="en-US" altLang="ja-JP" sz="1100" dirty="0"/>
          </a:p>
          <a:p>
            <a:r>
              <a:rPr kumimoji="1" lang="ja-JP" altLang="en-US" sz="1100" dirty="0"/>
              <a:t>入力又はアップロードする必要のない項目は「</a:t>
            </a:r>
            <a:r>
              <a:rPr kumimoji="1" lang="en-US" altLang="ja-JP" sz="1100" dirty="0"/>
              <a:t>-</a:t>
            </a:r>
            <a:r>
              <a:rPr kumimoji="1" lang="ja-JP" altLang="en-US" sz="1100" dirty="0"/>
              <a:t>」が入っています。</a:t>
            </a:r>
            <a:endParaRPr lang="en-US" altLang="ja-JP" sz="1100" dirty="0"/>
          </a:p>
          <a:p>
            <a:r>
              <a:rPr lang="ja-JP" altLang="en-US" sz="1100" dirty="0"/>
              <a:t>入力又はアップロードする必要のある項目が未処理場合は薄い赤色に表示されます。</a:t>
            </a:r>
            <a:endParaRPr kumimoji="1" lang="en-US" altLang="ja-JP" sz="1100" dirty="0"/>
          </a:p>
        </p:txBody>
      </p:sp>
      <p:cxnSp>
        <p:nvCxnSpPr>
          <p:cNvPr id="34" name="直線矢印コネクタ 33"/>
          <p:cNvCxnSpPr/>
          <p:nvPr/>
        </p:nvCxnSpPr>
        <p:spPr>
          <a:xfrm flipH="1" flipV="1">
            <a:off x="6609592" y="4356551"/>
            <a:ext cx="749441" cy="13583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82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15</a:t>
            </a:fld>
            <a:endParaRPr lang="en-US" altLang="ja-JP" dirty="0"/>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523336327"/>
              </p:ext>
            </p:extLst>
          </p:nvPr>
        </p:nvGraphicFramePr>
        <p:xfrm>
          <a:off x="755576" y="1859293"/>
          <a:ext cx="5472608" cy="2059353"/>
        </p:xfrm>
        <a:graphic>
          <a:graphicData uri="http://schemas.openxmlformats.org/presentationml/2006/ole">
            <mc:AlternateContent xmlns:mc="http://schemas.openxmlformats.org/markup-compatibility/2006">
              <mc:Choice xmlns:v="urn:schemas-microsoft-com:vml" Requires="v">
                <p:oleObj spid="_x0000_s11266" r:id="rId4" imgW="15999840" imgH="6018840" progId="">
                  <p:embed/>
                </p:oleObj>
              </mc:Choice>
              <mc:Fallback>
                <p:oleObj r:id="rId4" imgW="15999840" imgH="6018840" progId="">
                  <p:embed/>
                  <p:pic>
                    <p:nvPicPr>
                      <p:cNvPr id="0" name=""/>
                      <p:cNvPicPr/>
                      <p:nvPr/>
                    </p:nvPicPr>
                    <p:blipFill>
                      <a:blip r:embed="rId5"/>
                      <a:stretch>
                        <a:fillRect/>
                      </a:stretch>
                    </p:blipFill>
                    <p:spPr>
                      <a:xfrm>
                        <a:off x="755576" y="1859293"/>
                        <a:ext cx="5472608" cy="2059353"/>
                      </a:xfrm>
                      <a:prstGeom prst="rect">
                        <a:avLst/>
                      </a:prstGeom>
                      <a:ln>
                        <a:solidFill>
                          <a:schemeClr val="tx1">
                            <a:lumMod val="65000"/>
                            <a:lumOff val="35000"/>
                          </a:schemeClr>
                        </a:solidFill>
                      </a:ln>
                    </p:spPr>
                  </p:pic>
                </p:oleObj>
              </mc:Fallback>
            </mc:AlternateContent>
          </a:graphicData>
        </a:graphic>
      </p:graphicFrame>
      <p:sp>
        <p:nvSpPr>
          <p:cNvPr id="17" name="タイトル 1"/>
          <p:cNvSpPr txBox="1">
            <a:spLocks/>
          </p:cNvSpPr>
          <p:nvPr/>
        </p:nvSpPr>
        <p:spPr bwMode="auto">
          <a:xfrm>
            <a:off x="283488" y="845915"/>
            <a:ext cx="8001000" cy="6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dirty="0"/>
              <a:t>12</a:t>
            </a:r>
            <a:r>
              <a:rPr lang="ja-JP" altLang="en-US" sz="2800" dirty="0"/>
              <a:t>月</a:t>
            </a:r>
            <a:r>
              <a:rPr lang="en-US" altLang="ja-JP" sz="2800" dirty="0"/>
              <a:t>-2</a:t>
            </a:r>
            <a:r>
              <a:rPr lang="ja-JP" altLang="en-US" sz="2800" dirty="0"/>
              <a:t>月　</a:t>
            </a:r>
            <a:r>
              <a:rPr lang="ja-JP" altLang="en-US" sz="2800" kern="0" dirty="0"/>
              <a:t>スポンサークラブに入力を依頼</a:t>
            </a:r>
          </a:p>
        </p:txBody>
      </p:sp>
      <p:cxnSp>
        <p:nvCxnSpPr>
          <p:cNvPr id="21" name="直線コネクタ 20"/>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bwMode="auto">
          <a:xfrm>
            <a:off x="6435275" y="2404675"/>
            <a:ext cx="2251525" cy="954107"/>
          </a:xfrm>
          <a:prstGeom prst="rect">
            <a:avLst/>
          </a:prstGeom>
          <a:solidFill>
            <a:schemeClr val="bg1"/>
          </a:solidFill>
          <a:ln w="9525" cmpd="sng">
            <a:solidFill>
              <a:schemeClr val="tx1"/>
            </a:solidFill>
            <a:miter lim="800000"/>
            <a:headEnd/>
            <a:tailEnd/>
          </a:ln>
        </p:spPr>
        <p:txBody>
          <a:bodyPr wrap="square" rtlCol="0">
            <a:spAutoFit/>
          </a:bodyPr>
          <a:lstStyle/>
          <a:p>
            <a:r>
              <a:rPr kumimoji="1" lang="ja-JP" altLang="en-US" sz="1400" dirty="0"/>
              <a:t>クラブの情報をこちらのボタンで編集できます。</a:t>
            </a:r>
            <a:endParaRPr kumimoji="1" lang="en-US" altLang="ja-JP" sz="1400" dirty="0"/>
          </a:p>
          <a:p>
            <a:r>
              <a:rPr lang="ja-JP" altLang="en-US" sz="1400" dirty="0"/>
              <a:t>クラブの住所や電話番号を編集しましょう。</a:t>
            </a:r>
            <a:endParaRPr kumimoji="1" lang="ja-JP" altLang="en-US" sz="1400" dirty="0"/>
          </a:p>
        </p:txBody>
      </p:sp>
      <p:cxnSp>
        <p:nvCxnSpPr>
          <p:cNvPr id="23" name="直線矢印コネクタ 22"/>
          <p:cNvCxnSpPr/>
          <p:nvPr/>
        </p:nvCxnSpPr>
        <p:spPr>
          <a:xfrm flipH="1" flipV="1">
            <a:off x="6156176" y="2219333"/>
            <a:ext cx="295615" cy="18534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円/楕円 23"/>
          <p:cNvSpPr/>
          <p:nvPr/>
        </p:nvSpPr>
        <p:spPr>
          <a:xfrm>
            <a:off x="1043608" y="3011421"/>
            <a:ext cx="576064" cy="288032"/>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5" name="オブジェクト 24"/>
          <p:cNvGraphicFramePr>
            <a:graphicFrameLocks noChangeAspect="1"/>
          </p:cNvGraphicFramePr>
          <p:nvPr>
            <p:extLst>
              <p:ext uri="{D42A27DB-BD31-4B8C-83A1-F6EECF244321}">
                <p14:modId xmlns:p14="http://schemas.microsoft.com/office/powerpoint/2010/main" val="3274224433"/>
              </p:ext>
            </p:extLst>
          </p:nvPr>
        </p:nvGraphicFramePr>
        <p:xfrm>
          <a:off x="1741829" y="3284984"/>
          <a:ext cx="5056684" cy="2418890"/>
        </p:xfrm>
        <a:graphic>
          <a:graphicData uri="http://schemas.openxmlformats.org/presentationml/2006/ole">
            <mc:AlternateContent xmlns:mc="http://schemas.openxmlformats.org/markup-compatibility/2006">
              <mc:Choice xmlns:v="urn:schemas-microsoft-com:vml" Requires="v">
                <p:oleObj spid="_x0000_s11267" r:id="rId6" imgW="11733120" imgH="5612400" progId="">
                  <p:embed/>
                </p:oleObj>
              </mc:Choice>
              <mc:Fallback>
                <p:oleObj r:id="rId6" imgW="11733120" imgH="5612400" progId="">
                  <p:embed/>
                  <p:pic>
                    <p:nvPicPr>
                      <p:cNvPr id="0" name=""/>
                      <p:cNvPicPr/>
                      <p:nvPr/>
                    </p:nvPicPr>
                    <p:blipFill>
                      <a:blip r:embed="rId7"/>
                      <a:stretch>
                        <a:fillRect/>
                      </a:stretch>
                    </p:blipFill>
                    <p:spPr>
                      <a:xfrm>
                        <a:off x="1741829" y="3284984"/>
                        <a:ext cx="5056684" cy="2418890"/>
                      </a:xfrm>
                      <a:prstGeom prst="rect">
                        <a:avLst/>
                      </a:prstGeom>
                      <a:ln>
                        <a:solidFill>
                          <a:schemeClr val="tx1">
                            <a:lumMod val="65000"/>
                            <a:lumOff val="35000"/>
                          </a:schemeClr>
                        </a:solidFill>
                      </a:ln>
                    </p:spPr>
                  </p:pic>
                </p:oleObj>
              </mc:Fallback>
            </mc:AlternateContent>
          </a:graphicData>
        </a:graphic>
      </p:graphicFrame>
      <p:sp>
        <p:nvSpPr>
          <p:cNvPr id="26" name="下矢印 25"/>
          <p:cNvSpPr/>
          <p:nvPr/>
        </p:nvSpPr>
        <p:spPr>
          <a:xfrm rot="19449662">
            <a:off x="1357402" y="3342648"/>
            <a:ext cx="745935" cy="329209"/>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27" name="直線矢印コネクタ 26"/>
          <p:cNvCxnSpPr/>
          <p:nvPr/>
        </p:nvCxnSpPr>
        <p:spPr>
          <a:xfrm flipV="1">
            <a:off x="3476714" y="3659413"/>
            <a:ext cx="353347" cy="41320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bwMode="auto">
          <a:xfrm>
            <a:off x="2007954" y="4072614"/>
            <a:ext cx="1728192" cy="738664"/>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400" dirty="0"/>
              <a:t>会長、幹事、担当委員長、カウンセラーの情報を入力</a:t>
            </a:r>
            <a:endParaRPr lang="en-US" altLang="ja-JP" sz="1400" dirty="0"/>
          </a:p>
        </p:txBody>
      </p:sp>
      <p:graphicFrame>
        <p:nvGraphicFramePr>
          <p:cNvPr id="29" name="オブジェクト 28"/>
          <p:cNvGraphicFramePr>
            <a:graphicFrameLocks noChangeAspect="1"/>
          </p:cNvGraphicFramePr>
          <p:nvPr>
            <p:extLst>
              <p:ext uri="{D42A27DB-BD31-4B8C-83A1-F6EECF244321}">
                <p14:modId xmlns:p14="http://schemas.microsoft.com/office/powerpoint/2010/main" val="5552989"/>
              </p:ext>
            </p:extLst>
          </p:nvPr>
        </p:nvGraphicFramePr>
        <p:xfrm>
          <a:off x="4268802" y="3846556"/>
          <a:ext cx="4335646" cy="2363245"/>
        </p:xfrm>
        <a:graphic>
          <a:graphicData uri="http://schemas.openxmlformats.org/presentationml/2006/ole">
            <mc:AlternateContent xmlns:mc="http://schemas.openxmlformats.org/markup-compatibility/2006">
              <mc:Choice xmlns:v="urn:schemas-microsoft-com:vml" Requires="v">
                <p:oleObj spid="_x0000_s11268" r:id="rId8" imgW="12114000" imgH="6603120" progId="">
                  <p:embed/>
                </p:oleObj>
              </mc:Choice>
              <mc:Fallback>
                <p:oleObj r:id="rId8" imgW="12114000" imgH="6603120" progId="">
                  <p:embed/>
                  <p:pic>
                    <p:nvPicPr>
                      <p:cNvPr id="0" name=""/>
                      <p:cNvPicPr/>
                      <p:nvPr/>
                    </p:nvPicPr>
                    <p:blipFill>
                      <a:blip r:embed="rId9"/>
                      <a:stretch>
                        <a:fillRect/>
                      </a:stretch>
                    </p:blipFill>
                    <p:spPr>
                      <a:xfrm>
                        <a:off x="4268802" y="3846556"/>
                        <a:ext cx="4335646" cy="2363245"/>
                      </a:xfrm>
                      <a:prstGeom prst="rect">
                        <a:avLst/>
                      </a:prstGeom>
                      <a:ln>
                        <a:solidFill>
                          <a:schemeClr val="tx1"/>
                        </a:solidFill>
                      </a:ln>
                    </p:spPr>
                  </p:pic>
                </p:oleObj>
              </mc:Fallback>
            </mc:AlternateContent>
          </a:graphicData>
        </a:graphic>
      </p:graphicFrame>
      <p:sp>
        <p:nvSpPr>
          <p:cNvPr id="30" name="下矢印 29"/>
          <p:cNvSpPr/>
          <p:nvPr/>
        </p:nvSpPr>
        <p:spPr>
          <a:xfrm rot="19056763">
            <a:off x="4004603" y="3834982"/>
            <a:ext cx="796017" cy="315568"/>
          </a:xfrm>
          <a:prstGeom prst="downArrow">
            <a:avLst/>
          </a:prstGeom>
          <a:solidFill>
            <a:schemeClr val="bg1"/>
          </a:solid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テキスト ボックス 1"/>
          <p:cNvSpPr txBox="1"/>
          <p:nvPr/>
        </p:nvSpPr>
        <p:spPr bwMode="auto">
          <a:xfrm>
            <a:off x="524385" y="5949280"/>
            <a:ext cx="5127735" cy="461665"/>
          </a:xfrm>
          <a:prstGeom prst="rect">
            <a:avLst/>
          </a:prstGeom>
          <a:solidFill>
            <a:srgbClr val="C00000"/>
          </a:solidFill>
          <a:ln w="12700" cmpd="sng">
            <a:solidFill>
              <a:schemeClr val="tx1"/>
            </a:solidFill>
            <a:miter lim="800000"/>
            <a:headEnd/>
            <a:tailEnd/>
          </a:ln>
        </p:spPr>
        <p:txBody>
          <a:bodyPr wrap="square" rtlCol="0">
            <a:spAutoFit/>
          </a:bodyPr>
          <a:lstStyle/>
          <a:p>
            <a:r>
              <a:rPr kumimoji="1" lang="ja-JP" altLang="en-US" sz="2400" b="1" dirty="0">
                <a:solidFill>
                  <a:schemeClr val="bg1"/>
                </a:solidFill>
                <a:latin typeface="+mn-ea"/>
                <a:ea typeface="+mn-ea"/>
              </a:rPr>
              <a:t>「オリエン用</a:t>
            </a:r>
            <a:r>
              <a:rPr kumimoji="1" lang="en-US" altLang="ja-JP" sz="2400" b="1" dirty="0">
                <a:solidFill>
                  <a:schemeClr val="bg1"/>
                </a:solidFill>
                <a:latin typeface="+mn-ea"/>
                <a:ea typeface="+mn-ea"/>
              </a:rPr>
              <a:t>YESS</a:t>
            </a:r>
            <a:r>
              <a:rPr kumimoji="1" lang="ja-JP" altLang="en-US" sz="2400" b="1" dirty="0">
                <a:solidFill>
                  <a:schemeClr val="bg1"/>
                </a:solidFill>
                <a:latin typeface="+mn-ea"/>
                <a:ea typeface="+mn-ea"/>
              </a:rPr>
              <a:t>マニュアル」を参照</a:t>
            </a:r>
          </a:p>
        </p:txBody>
      </p:sp>
    </p:spTree>
    <p:extLst>
      <p:ext uri="{BB962C8B-B14F-4D97-AF65-F5344CB8AC3E}">
        <p14:creationId xmlns:p14="http://schemas.microsoft.com/office/powerpoint/2010/main" val="1943458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611560" y="1965390"/>
            <a:ext cx="7691413" cy="523220"/>
          </a:xfrm>
          <a:prstGeom prst="rect">
            <a:avLst/>
          </a:prstGeom>
          <a:noFill/>
          <a:ln w="12700" cmpd="sng">
            <a:noFill/>
            <a:miter lim="800000"/>
            <a:headEnd/>
            <a:tailEnd/>
          </a:ln>
        </p:spPr>
        <p:txBody>
          <a:bodyPr wrap="square" rtlCol="0">
            <a:spAutoFit/>
          </a:bodyPr>
          <a:lstStyle/>
          <a:p>
            <a:r>
              <a:rPr lang="en-US" altLang="ja-JP" sz="1400" dirty="0">
                <a:solidFill>
                  <a:srgbClr val="FF0000"/>
                </a:solidFill>
                <a:latin typeface="+mn-ea"/>
                <a:ea typeface="+mn-ea"/>
              </a:rPr>
              <a:t>※</a:t>
            </a:r>
            <a:r>
              <a:rPr lang="ja-JP" altLang="en-US" sz="1400" dirty="0">
                <a:solidFill>
                  <a:srgbClr val="FF0000"/>
                </a:solidFill>
                <a:latin typeface="+mn-ea"/>
                <a:ea typeface="+mn-ea"/>
              </a:rPr>
              <a:t>受入が決まったら、受入学生に登録していただくようにメールする必要があります。</a:t>
            </a:r>
            <a:endParaRPr lang="en-US" altLang="ja-JP" sz="1400" dirty="0">
              <a:solidFill>
                <a:srgbClr val="FF0000"/>
              </a:solidFill>
              <a:latin typeface="+mn-ea"/>
              <a:ea typeface="+mn-ea"/>
            </a:endParaRPr>
          </a:p>
          <a:p>
            <a:r>
              <a:rPr lang="en-US" altLang="ja-JP" sz="1400" dirty="0">
                <a:solidFill>
                  <a:srgbClr val="FF0000"/>
                </a:solidFill>
                <a:latin typeface="+mn-ea"/>
                <a:ea typeface="+mn-ea"/>
              </a:rPr>
              <a:t>※</a:t>
            </a:r>
            <a:r>
              <a:rPr lang="ja-JP" altLang="en-US" sz="1400" dirty="0">
                <a:solidFill>
                  <a:srgbClr val="FF0000"/>
                </a:solidFill>
                <a:latin typeface="+mn-ea"/>
                <a:ea typeface="+mn-ea"/>
              </a:rPr>
              <a:t>以下がメールの例です。（説明書はありませんが、</a:t>
            </a:r>
            <a:r>
              <a:rPr lang="en-US" altLang="ja-JP" sz="1400" dirty="0">
                <a:solidFill>
                  <a:srgbClr val="FF0000"/>
                </a:solidFill>
                <a:latin typeface="+mn-ea"/>
                <a:ea typeface="+mn-ea"/>
              </a:rPr>
              <a:t>IBS</a:t>
            </a:r>
            <a:r>
              <a:rPr lang="ja-JP" altLang="en-US" sz="1400" dirty="0">
                <a:solidFill>
                  <a:srgbClr val="FF0000"/>
                </a:solidFill>
                <a:latin typeface="+mn-ea"/>
                <a:ea typeface="+mn-ea"/>
              </a:rPr>
              <a:t>の入力はうまくいっています。）</a:t>
            </a:r>
            <a:endParaRPr lang="en-US" altLang="ja-JP" sz="1400" dirty="0">
              <a:solidFill>
                <a:srgbClr val="FF0000"/>
              </a:solidFill>
              <a:latin typeface="+mn-ea"/>
              <a:ea typeface="+mn-ea"/>
            </a:endParaRPr>
          </a:p>
        </p:txBody>
      </p:sp>
      <p:sp>
        <p:nvSpPr>
          <p:cNvPr id="17" name="タイトル 1"/>
          <p:cNvSpPr>
            <a:spLocks noGrp="1"/>
          </p:cNvSpPr>
          <p:nvPr>
            <p:ph type="title"/>
          </p:nvPr>
        </p:nvSpPr>
        <p:spPr>
          <a:xfrm>
            <a:off x="179512" y="833010"/>
            <a:ext cx="7821488" cy="584627"/>
          </a:xfrm>
        </p:spPr>
        <p:txBody>
          <a:bodyPr/>
          <a:lstStyle/>
          <a:p>
            <a:r>
              <a:rPr kumimoji="1" lang="ja-JP" altLang="en-US" dirty="0"/>
              <a:t>　</a:t>
            </a:r>
            <a:br>
              <a:rPr kumimoji="1" lang="en-US" altLang="ja-JP" dirty="0"/>
            </a:br>
            <a:r>
              <a:rPr kumimoji="1" lang="en-US" altLang="ja-JP" sz="2800" dirty="0"/>
              <a:t>1</a:t>
            </a:r>
            <a:r>
              <a:rPr kumimoji="1" lang="ja-JP" altLang="en-US" sz="2800" dirty="0"/>
              <a:t>月</a:t>
            </a:r>
            <a:r>
              <a:rPr kumimoji="1" lang="en-US" altLang="ja-JP" sz="2800" dirty="0"/>
              <a:t>-4</a:t>
            </a:r>
            <a:r>
              <a:rPr kumimoji="1" lang="ja-JP" altLang="en-US" sz="2800" dirty="0"/>
              <a:t>月　</a:t>
            </a:r>
            <a:r>
              <a:rPr lang="en-US" altLang="ja-JP" sz="2800" dirty="0"/>
              <a:t>I</a:t>
            </a:r>
            <a:r>
              <a:rPr kumimoji="1" lang="en-US" altLang="ja-JP" sz="2800" dirty="0"/>
              <a:t>BS</a:t>
            </a:r>
            <a:r>
              <a:rPr lang="ja-JP" altLang="en-US" sz="2800" dirty="0"/>
              <a:t>に入力を依頼</a:t>
            </a:r>
            <a:r>
              <a:rPr kumimoji="1" lang="ja-JP" altLang="en-US" sz="2800" dirty="0"/>
              <a:t>（地区委員会）</a:t>
            </a:r>
          </a:p>
        </p:txBody>
      </p:sp>
      <p:sp>
        <p:nvSpPr>
          <p:cNvPr id="18" name="テキスト ボックス 17"/>
          <p:cNvSpPr txBox="1"/>
          <p:nvPr/>
        </p:nvSpPr>
        <p:spPr bwMode="auto">
          <a:xfrm>
            <a:off x="611560" y="1515949"/>
            <a:ext cx="7704856" cy="430887"/>
          </a:xfrm>
          <a:prstGeom prst="rect">
            <a:avLst/>
          </a:prstGeom>
          <a:noFill/>
          <a:ln w="38100" cmpd="dbl">
            <a:noFill/>
            <a:miter lim="800000"/>
            <a:headEnd/>
            <a:tailEnd/>
          </a:ln>
        </p:spPr>
        <p:txBody>
          <a:bodyPr wrap="square" rtlCol="0">
            <a:spAutoFit/>
          </a:bodyPr>
          <a:lstStyle/>
          <a:p>
            <a:r>
              <a:rPr lang="ja-JP" altLang="en-US" sz="2200" dirty="0"/>
              <a:t>交換決定時に学生情報フォームに入力してもらうメールを送る。</a:t>
            </a:r>
            <a:endParaRPr lang="en-US" altLang="ja-JP" sz="2200" dirty="0"/>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16</a:t>
            </a:fld>
            <a:endParaRPr lang="en-US" altLang="ja-JP" dirty="0"/>
          </a:p>
        </p:txBody>
      </p:sp>
      <p:sp>
        <p:nvSpPr>
          <p:cNvPr id="3" name="テキスト ボックス 2"/>
          <p:cNvSpPr txBox="1"/>
          <p:nvPr/>
        </p:nvSpPr>
        <p:spPr bwMode="auto">
          <a:xfrm>
            <a:off x="635596" y="2564904"/>
            <a:ext cx="7704856" cy="3754874"/>
          </a:xfrm>
          <a:prstGeom prst="rect">
            <a:avLst/>
          </a:prstGeom>
          <a:noFill/>
          <a:ln w="12700" cmpd="sng">
            <a:solidFill>
              <a:schemeClr val="tx1"/>
            </a:solidFill>
            <a:miter lim="800000"/>
            <a:headEnd/>
            <a:tailEnd/>
          </a:ln>
        </p:spPr>
        <p:txBody>
          <a:bodyPr wrap="square" rtlCol="0">
            <a:spAutoFit/>
          </a:bodyPr>
          <a:lstStyle/>
          <a:p>
            <a:r>
              <a:rPr lang="en-US" altLang="ja-JP" sz="1400" dirty="0"/>
              <a:t>Welcome to D</a:t>
            </a:r>
            <a:r>
              <a:rPr lang="ja-JP" altLang="en-US" sz="1400" dirty="0">
                <a:solidFill>
                  <a:srgbClr val="FF0000"/>
                </a:solidFill>
              </a:rPr>
              <a:t>地区番号</a:t>
            </a:r>
            <a:r>
              <a:rPr lang="en-US" altLang="ja-JP" sz="1400" dirty="0"/>
              <a:t>. Now, we assigned you to </a:t>
            </a:r>
            <a:r>
              <a:rPr lang="ja-JP" altLang="en-US" sz="1400" dirty="0">
                <a:solidFill>
                  <a:srgbClr val="FF0000"/>
                </a:solidFill>
              </a:rPr>
              <a:t>クラブ名</a:t>
            </a:r>
            <a:r>
              <a:rPr lang="en-US" altLang="ja-JP" sz="1400" dirty="0"/>
              <a:t>RC.  We are doing our paper work for your visa.</a:t>
            </a:r>
            <a:br>
              <a:rPr lang="en-US" altLang="ja-JP" sz="1400" dirty="0"/>
            </a:br>
            <a:br>
              <a:rPr lang="en-US" altLang="ja-JP" sz="1400" dirty="0"/>
            </a:br>
            <a:r>
              <a:rPr lang="en-US" altLang="ja-JP" sz="1400" dirty="0"/>
              <a:t>From this year, D</a:t>
            </a:r>
            <a:r>
              <a:rPr lang="ja-JP" altLang="en-US" sz="1400" dirty="0">
                <a:solidFill>
                  <a:srgbClr val="FF0000"/>
                </a:solidFill>
              </a:rPr>
              <a:t>地区番号　</a:t>
            </a:r>
            <a:r>
              <a:rPr lang="en-US" altLang="ja-JP" sz="1400" dirty="0"/>
              <a:t>is starting to use a database on our website to share  a part of student information. The main reason is for all our students safety.</a:t>
            </a:r>
            <a:br>
              <a:rPr lang="en-US" altLang="ja-JP" sz="1400" dirty="0"/>
            </a:br>
            <a:br>
              <a:rPr lang="en-US" altLang="ja-JP" sz="1400" dirty="0"/>
            </a:br>
            <a:r>
              <a:rPr lang="en-US" altLang="ja-JP" sz="1400" dirty="0"/>
              <a:t>For your safety and for use in case of emergency during your stay, it is essential that you key in the required information in the form on the site.</a:t>
            </a:r>
            <a:br>
              <a:rPr lang="en-US" altLang="ja-JP" sz="1400" dirty="0"/>
            </a:br>
            <a:br>
              <a:rPr lang="en-US" altLang="ja-JP" sz="1400" dirty="0"/>
            </a:br>
            <a:r>
              <a:rPr lang="en-US" altLang="ja-JP" sz="1400" dirty="0"/>
              <a:t>Please read the directions on each page carefully before completing the application in a week.  This information will only be used for the Rotary Youth Exchange program.</a:t>
            </a:r>
            <a:br>
              <a:rPr lang="en-US" altLang="ja-JP" sz="1400" dirty="0"/>
            </a:br>
            <a:br>
              <a:rPr lang="en-US" altLang="ja-JP" sz="1400" dirty="0"/>
            </a:br>
            <a:r>
              <a:rPr lang="en-US" altLang="ja-JP" sz="1400" dirty="0"/>
              <a:t>Link : </a:t>
            </a:r>
            <a:r>
              <a:rPr lang="en-US" altLang="ja-JP" sz="1400"/>
              <a:t>https://rijyec.</a:t>
            </a:r>
            <a:r>
              <a:rPr lang="en-US" altLang="ja-JP" sz="1400" dirty="0"/>
              <a:t>org/excs/?d=</a:t>
            </a:r>
            <a:r>
              <a:rPr lang="ja-JP" altLang="en-US" sz="1400" dirty="0">
                <a:solidFill>
                  <a:srgbClr val="FF0000"/>
                </a:solidFill>
              </a:rPr>
              <a:t>地区番号</a:t>
            </a:r>
            <a:br>
              <a:rPr lang="en-US" altLang="ja-JP" sz="1400" dirty="0"/>
            </a:br>
            <a:br>
              <a:rPr lang="en-US" altLang="ja-JP" sz="1400" dirty="0"/>
            </a:br>
            <a:r>
              <a:rPr lang="en-US" altLang="ja-JP" sz="1400" dirty="0"/>
              <a:t>Thank you for your help.</a:t>
            </a:r>
            <a:br>
              <a:rPr lang="en-US" altLang="ja-JP" sz="1400" dirty="0"/>
            </a:br>
            <a:br>
              <a:rPr lang="en-US" altLang="ja-JP" sz="1400" dirty="0"/>
            </a:br>
            <a:r>
              <a:rPr lang="en-US" altLang="ja-JP" sz="1400" dirty="0"/>
              <a:t>Kind Regards,</a:t>
            </a:r>
            <a:endParaRPr kumimoji="1" lang="ja-JP" altLang="en-US" sz="1300" dirty="0"/>
          </a:p>
        </p:txBody>
      </p:sp>
    </p:spTree>
    <p:extLst>
      <p:ext uri="{BB962C8B-B14F-4D97-AF65-F5344CB8AC3E}">
        <p14:creationId xmlns:p14="http://schemas.microsoft.com/office/powerpoint/2010/main" val="2154672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267836066"/>
              </p:ext>
            </p:extLst>
          </p:nvPr>
        </p:nvGraphicFramePr>
        <p:xfrm>
          <a:off x="179512" y="2564904"/>
          <a:ext cx="4180425" cy="3760326"/>
        </p:xfrm>
        <a:graphic>
          <a:graphicData uri="http://schemas.openxmlformats.org/presentationml/2006/ole">
            <mc:AlternateContent xmlns:mc="http://schemas.openxmlformats.org/markup-compatibility/2006">
              <mc:Choice xmlns:v="urn:schemas-microsoft-com:vml" Requires="v">
                <p:oleObj spid="_x0000_s12290"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564904"/>
                        <a:ext cx="4180425" cy="3760326"/>
                      </a:xfrm>
                      <a:prstGeom prst="rect">
                        <a:avLst/>
                      </a:prstGeom>
                      <a:ln w="12700">
                        <a:solidFill>
                          <a:schemeClr val="tx1">
                            <a:lumMod val="50000"/>
                            <a:lumOff val="50000"/>
                          </a:schemeClr>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08096203"/>
              </p:ext>
            </p:extLst>
          </p:nvPr>
        </p:nvGraphicFramePr>
        <p:xfrm>
          <a:off x="5684299" y="2564904"/>
          <a:ext cx="2920149" cy="2950512"/>
        </p:xfrm>
        <a:graphic>
          <a:graphicData uri="http://schemas.openxmlformats.org/presentationml/2006/ole">
            <mc:AlternateContent xmlns:mc="http://schemas.openxmlformats.org/markup-compatibility/2006">
              <mc:Choice xmlns:v="urn:schemas-microsoft-com:vml" Requires="v">
                <p:oleObj spid="_x0000_s12291"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84299" y="2564904"/>
                        <a:ext cx="2920149" cy="2950512"/>
                      </a:xfrm>
                      <a:prstGeom prst="rect">
                        <a:avLst/>
                      </a:prstGeom>
                      <a:solidFill>
                        <a:schemeClr val="bg1"/>
                      </a:solidFill>
                      <a:ln>
                        <a:solidFill>
                          <a:schemeClr val="tx1"/>
                        </a:solidFill>
                      </a:ln>
                    </p:spPr>
                  </p:pic>
                </p:oleObj>
              </mc:Fallback>
            </mc:AlternateContent>
          </a:graphicData>
        </a:graphic>
      </p:graphicFrame>
      <p:sp>
        <p:nvSpPr>
          <p:cNvPr id="11" name="右矢印 10"/>
          <p:cNvSpPr/>
          <p:nvPr/>
        </p:nvSpPr>
        <p:spPr>
          <a:xfrm>
            <a:off x="4819304" y="278724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355976" y="3504732"/>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仮登録されます</a:t>
            </a:r>
          </a:p>
        </p:txBody>
      </p:sp>
      <p:sp>
        <p:nvSpPr>
          <p:cNvPr id="13" name="テキスト ボックス 12"/>
          <p:cNvSpPr txBox="1"/>
          <p:nvPr/>
        </p:nvSpPr>
        <p:spPr bwMode="auto">
          <a:xfrm>
            <a:off x="4816042" y="5355029"/>
            <a:ext cx="3384376" cy="892552"/>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a:t>仮登録され</a:t>
            </a:r>
            <a:r>
              <a:rPr lang="ja-JP" altLang="en-US" sz="1300" dirty="0"/>
              <a:t>ると、こちらの数字が（</a:t>
            </a:r>
            <a:r>
              <a:rPr lang="en-US" altLang="ja-JP" sz="1300" dirty="0"/>
              <a:t>0</a:t>
            </a:r>
            <a:r>
              <a:rPr lang="ja-JP" altLang="en-US" sz="1300" dirty="0"/>
              <a:t>件）ではなく登録された数になります。</a:t>
            </a:r>
            <a:endParaRPr lang="en-US" altLang="ja-JP" sz="1300" dirty="0"/>
          </a:p>
          <a:p>
            <a:r>
              <a:rPr lang="ja-JP" altLang="en-US" sz="1300" dirty="0"/>
              <a:t>そう</a:t>
            </a:r>
            <a:r>
              <a:rPr kumimoji="1" lang="ja-JP" altLang="en-US" sz="1300" dirty="0"/>
              <a:t>しましたら、このボタンを</a:t>
            </a:r>
            <a:r>
              <a:rPr lang="ja-JP" altLang="en-US" sz="1300" dirty="0"/>
              <a:t>押して次の画面で「本登録」ボタンを押します。</a:t>
            </a:r>
            <a:endParaRPr kumimoji="1" lang="ja-JP" altLang="en-US" sz="1300" dirty="0"/>
          </a:p>
        </p:txBody>
      </p:sp>
      <p:cxnSp>
        <p:nvCxnSpPr>
          <p:cNvPr id="15" name="直線矢印コネクタ 14"/>
          <p:cNvCxnSpPr/>
          <p:nvPr/>
        </p:nvCxnSpPr>
        <p:spPr>
          <a:xfrm flipH="1" flipV="1">
            <a:off x="7596336" y="5223918"/>
            <a:ext cx="144016" cy="2080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タイトル 1"/>
          <p:cNvSpPr>
            <a:spLocks noGrp="1"/>
          </p:cNvSpPr>
          <p:nvPr>
            <p:ph type="title"/>
          </p:nvPr>
        </p:nvSpPr>
        <p:spPr>
          <a:xfrm>
            <a:off x="179512" y="833010"/>
            <a:ext cx="7821488" cy="584627"/>
          </a:xfrm>
        </p:spPr>
        <p:txBody>
          <a:bodyPr/>
          <a:lstStyle/>
          <a:p>
            <a:r>
              <a:rPr kumimoji="1" lang="ja-JP" altLang="en-US" dirty="0"/>
              <a:t>　</a:t>
            </a:r>
            <a:br>
              <a:rPr kumimoji="1" lang="en-US" altLang="ja-JP" dirty="0"/>
            </a:br>
            <a:r>
              <a:rPr kumimoji="1" lang="en-US" altLang="ja-JP" sz="2800" dirty="0"/>
              <a:t>1</a:t>
            </a:r>
            <a:r>
              <a:rPr kumimoji="1" lang="ja-JP" altLang="en-US" sz="2800" dirty="0"/>
              <a:t>月</a:t>
            </a:r>
            <a:r>
              <a:rPr kumimoji="1" lang="en-US" altLang="ja-JP" sz="2800" dirty="0"/>
              <a:t>-4</a:t>
            </a:r>
            <a:r>
              <a:rPr kumimoji="1" lang="ja-JP" altLang="en-US" sz="2800" dirty="0"/>
              <a:t>月　</a:t>
            </a:r>
            <a:r>
              <a:rPr lang="en-US" altLang="ja-JP" sz="2800" dirty="0"/>
              <a:t>I</a:t>
            </a:r>
            <a:r>
              <a:rPr kumimoji="1" lang="en-US" altLang="ja-JP" sz="2800" dirty="0"/>
              <a:t>BS</a:t>
            </a:r>
            <a:r>
              <a:rPr lang="ja-JP" altLang="en-US" sz="2800" dirty="0"/>
              <a:t>からフォーム登録</a:t>
            </a:r>
            <a:r>
              <a:rPr kumimoji="1" lang="ja-JP" altLang="en-US" sz="2800" dirty="0"/>
              <a:t>（学生本人・地区）</a:t>
            </a:r>
          </a:p>
        </p:txBody>
      </p:sp>
      <p:sp>
        <p:nvSpPr>
          <p:cNvPr id="18" name="テキスト ボックス 17"/>
          <p:cNvSpPr txBox="1"/>
          <p:nvPr/>
        </p:nvSpPr>
        <p:spPr bwMode="auto">
          <a:xfrm>
            <a:off x="251520" y="1515949"/>
            <a:ext cx="8352928" cy="800219"/>
          </a:xfrm>
          <a:prstGeom prst="rect">
            <a:avLst/>
          </a:prstGeom>
          <a:noFill/>
          <a:ln w="38100" cmpd="dbl">
            <a:noFill/>
            <a:miter lim="800000"/>
            <a:headEnd/>
            <a:tailEnd/>
          </a:ln>
        </p:spPr>
        <p:txBody>
          <a:bodyPr wrap="square" rtlCol="0">
            <a:spAutoFit/>
          </a:bodyPr>
          <a:lstStyle/>
          <a:p>
            <a:r>
              <a:rPr lang="en-US" altLang="ja-JP" sz="2200" dirty="0"/>
              <a:t>IB</a:t>
            </a:r>
            <a:r>
              <a:rPr lang="ja-JP" altLang="en-US" sz="2200" dirty="0"/>
              <a:t>学生情報フォームから仮登録されますので本登録します。</a:t>
            </a:r>
            <a:endParaRPr lang="en-US" altLang="ja-JP" sz="2200" dirty="0"/>
          </a:p>
          <a:p>
            <a:r>
              <a:rPr kumimoji="1" lang="en-US" altLang="ja-JP" sz="2400" dirty="0"/>
              <a:t>	</a:t>
            </a:r>
            <a:r>
              <a:rPr lang="en-US" altLang="ja-JP" sz="2400" dirty="0"/>
              <a:t>URL</a:t>
            </a:r>
            <a:r>
              <a:rPr lang="ja-JP" altLang="en-US" sz="2400" dirty="0"/>
              <a:t>　　</a:t>
            </a:r>
            <a:r>
              <a:rPr lang="en-US" altLang="ja-JP" sz="2400"/>
              <a:t>https://rijyec.</a:t>
            </a:r>
            <a:r>
              <a:rPr lang="en-US" altLang="ja-JP" sz="2400" dirty="0"/>
              <a:t>org/excs/?d=</a:t>
            </a:r>
            <a:r>
              <a:rPr lang="ja-JP" altLang="en-US" sz="2400" dirty="0">
                <a:solidFill>
                  <a:srgbClr val="FF0000"/>
                </a:solidFill>
              </a:rPr>
              <a:t>地区番号</a:t>
            </a:r>
          </a:p>
        </p:txBody>
      </p:sp>
      <p:sp>
        <p:nvSpPr>
          <p:cNvPr id="2" name="スライド番号プレースホルダー 1"/>
          <p:cNvSpPr>
            <a:spLocks noGrp="1"/>
          </p:cNvSpPr>
          <p:nvPr>
            <p:ph type="sldNum" sz="quarter" idx="12"/>
          </p:nvPr>
        </p:nvSpPr>
        <p:spPr/>
        <p:txBody>
          <a:bodyPr/>
          <a:lstStyle/>
          <a:p>
            <a:pPr>
              <a:defRPr/>
            </a:pPr>
            <a:fld id="{0331EEB5-871C-3C46-BA86-090CCFE8305C}" type="slidenum">
              <a:rPr lang="en-US" altLang="ja-JP" smtClean="0"/>
              <a:pPr>
                <a:defRPr/>
              </a:pPr>
              <a:t>17</a:t>
            </a:fld>
            <a:endParaRPr lang="en-US" altLang="ja-JP" dirty="0"/>
          </a:p>
        </p:txBody>
      </p:sp>
    </p:spTree>
    <p:extLst>
      <p:ext uri="{BB962C8B-B14F-4D97-AF65-F5344CB8AC3E}">
        <p14:creationId xmlns:p14="http://schemas.microsoft.com/office/powerpoint/2010/main" val="4025994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2238"/>
            <a:ext cx="9145016" cy="1295400"/>
          </a:xfrm>
        </p:spPr>
        <p:txBody>
          <a:bodyPr/>
          <a:lstStyle/>
          <a:p>
            <a:r>
              <a:rPr kumimoji="1" lang="ja-JP" altLang="en-US" dirty="0"/>
              <a:t>　</a:t>
            </a:r>
            <a:br>
              <a:rPr kumimoji="1" lang="en-US" altLang="ja-JP" dirty="0"/>
            </a:br>
            <a:r>
              <a:rPr kumimoji="1" lang="en-US" altLang="ja-JP" sz="2800" dirty="0"/>
              <a:t>1</a:t>
            </a:r>
            <a:r>
              <a:rPr kumimoji="1" lang="ja-JP" altLang="en-US" sz="2800" dirty="0"/>
              <a:t>月</a:t>
            </a:r>
            <a:r>
              <a:rPr kumimoji="1" lang="en-US" altLang="ja-JP" sz="2800" dirty="0"/>
              <a:t>-</a:t>
            </a:r>
            <a:r>
              <a:rPr lang="ja-JP" altLang="en-US" sz="2800" dirty="0"/>
              <a:t>４</a:t>
            </a:r>
            <a:r>
              <a:rPr kumimoji="1" lang="ja-JP" altLang="en-US" sz="2800" dirty="0"/>
              <a:t>月　</a:t>
            </a:r>
            <a:r>
              <a:rPr lang="en-US" altLang="ja-JP" sz="2800" dirty="0"/>
              <a:t>I</a:t>
            </a:r>
            <a:r>
              <a:rPr kumimoji="1" lang="en-US" altLang="ja-JP" sz="2800" dirty="0"/>
              <a:t>BS</a:t>
            </a:r>
            <a:r>
              <a:rPr kumimoji="1" lang="ja-JP" altLang="en-US" sz="2800" dirty="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a:t>学生情報フォームから申込してきますが、本登録が必要です。</a:t>
            </a:r>
            <a:endParaRPr lang="en-US" altLang="ja-JP" sz="2400" dirty="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a:t>本登録のタイミングは地区によって違いますが、随時もしくは合否が決まってからと思います。</a:t>
            </a:r>
            <a:endParaRPr lang="en-US" altLang="ja-JP" sz="1400" dirty="0"/>
          </a:p>
        </p:txBody>
      </p:sp>
      <p:sp>
        <p:nvSpPr>
          <p:cNvPr id="9" name="テキスト ボックス 8"/>
          <p:cNvSpPr txBox="1"/>
          <p:nvPr/>
        </p:nvSpPr>
        <p:spPr bwMode="auto">
          <a:xfrm>
            <a:off x="1590437" y="5412463"/>
            <a:ext cx="1782452" cy="692497"/>
          </a:xfrm>
          <a:prstGeom prst="rect">
            <a:avLst/>
          </a:prstGeom>
          <a:noFill/>
          <a:ln w="12700" cmpd="sng">
            <a:solidFill>
              <a:schemeClr val="tx1"/>
            </a:solidFill>
            <a:miter lim="800000"/>
            <a:headEnd/>
            <a:tailEnd/>
          </a:ln>
        </p:spPr>
        <p:txBody>
          <a:bodyPr wrap="square" rtlCol="0">
            <a:spAutoFit/>
          </a:bodyPr>
          <a:lstStyle/>
          <a:p>
            <a:r>
              <a:rPr lang="ja-JP" altLang="en-US" sz="1300" dirty="0"/>
              <a:t>学生情報</a:t>
            </a:r>
            <a:r>
              <a:rPr kumimoji="1" lang="ja-JP" altLang="en-US" sz="1300" dirty="0"/>
              <a:t>フォームから登録があるとこのボタンが表示されます。</a:t>
            </a:r>
          </a:p>
        </p:txBody>
      </p:sp>
      <p:grpSp>
        <p:nvGrpSpPr>
          <p:cNvPr id="10" name="グループ化 9"/>
          <p:cNvGrpSpPr/>
          <p:nvPr/>
        </p:nvGrpSpPr>
        <p:grpSpPr>
          <a:xfrm>
            <a:off x="1187624" y="2577416"/>
            <a:ext cx="6222539" cy="2319327"/>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231718650"/>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13314" name="Image" r:id="rId4" imgW="13333320" imgH="4647600" progId="Photoshop.Image.13">
                    <p:embed/>
                  </p:oleObj>
                </mc:Choice>
                <mc:Fallback>
                  <p:oleObj name="Image" r:id="rId4" imgW="13333320" imgH="4647600" progId="Photoshop.Image.13">
                    <p:embed/>
                    <p:pic>
                      <p:nvPicPr>
                        <p:cNvPr id="0" name=""/>
                        <p:cNvPicPr/>
                        <p:nvPr/>
                      </p:nvPicPr>
                      <p:blipFill>
                        <a:blip r:embed="rId5"/>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57346" y="3192254"/>
              <a:ext cx="810598" cy="76944"/>
            </a:xfrm>
            <a:prstGeom prst="rect">
              <a:avLst/>
            </a:prstGeom>
            <a:solidFill>
              <a:srgbClr val="D40808"/>
            </a:solidFill>
            <a:ln w="12700" cmpd="sng">
              <a:noFill/>
              <a:miter lim="800000"/>
              <a:headEnd/>
              <a:tailEnd/>
            </a:ln>
          </p:spPr>
          <p:txBody>
            <a:bodyPr wrap="square" lIns="0" tIns="0" rIns="0" bIns="0" rtlCol="0">
              <a:spAutoFit/>
            </a:bodyPr>
            <a:lstStyle/>
            <a:p>
              <a:r>
                <a:rPr kumimoji="1" lang="ja-JP" altLang="en-US" sz="500" dirty="0">
                  <a:solidFill>
                    <a:schemeClr val="bg1"/>
                  </a:solidFill>
                </a:rPr>
                <a:t>交換学生申込み</a:t>
              </a:r>
              <a:r>
                <a:rPr lang="ja-JP" altLang="en-US" sz="500" dirty="0">
                  <a:solidFill>
                    <a:schemeClr val="bg1"/>
                  </a:solidFill>
                </a:rPr>
                <a:t>有り（</a:t>
              </a:r>
              <a:r>
                <a:rPr lang="en-US" altLang="ja-JP" sz="500" dirty="0">
                  <a:solidFill>
                    <a:schemeClr val="bg1"/>
                  </a:solidFill>
                </a:rPr>
                <a:t>1</a:t>
              </a:r>
              <a:r>
                <a:rPr lang="ja-JP" altLang="en-US" sz="500" dirty="0">
                  <a:solidFill>
                    <a:schemeClr val="bg1"/>
                  </a:solidFill>
                </a:rPr>
                <a:t>件）</a:t>
              </a:r>
              <a:endParaRPr lang="en-US" altLang="ja-JP" sz="500" dirty="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18</a:t>
            </a:fld>
            <a:endParaRPr lang="en-US" altLang="ja-JP" dirty="0"/>
          </a:p>
        </p:txBody>
      </p:sp>
      <p:cxnSp>
        <p:nvCxnSpPr>
          <p:cNvPr id="15" name="直線矢印コネクタ 14"/>
          <p:cNvCxnSpPr>
            <a:cxnSpLocks/>
          </p:cNvCxnSpPr>
          <p:nvPr/>
        </p:nvCxnSpPr>
        <p:spPr>
          <a:xfrm flipH="1" flipV="1">
            <a:off x="1907705" y="4293096"/>
            <a:ext cx="555060" cy="104895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矢印: 下 17">
            <a:extLst>
              <a:ext uri="{FF2B5EF4-FFF2-40B4-BE49-F238E27FC236}">
                <a16:creationId xmlns:a16="http://schemas.microsoft.com/office/drawing/2014/main" id="{4B13B7E6-40E3-4603-952D-EDC28E3CC218}"/>
              </a:ext>
            </a:extLst>
          </p:cNvPr>
          <p:cNvSpPr/>
          <p:nvPr/>
        </p:nvSpPr>
        <p:spPr>
          <a:xfrm>
            <a:off x="4082136" y="5226323"/>
            <a:ext cx="1584176" cy="692497"/>
          </a:xfrm>
          <a:prstGeom prst="down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657EFF5-8295-453E-8C4F-3D49A66ED374}"/>
              </a:ext>
            </a:extLst>
          </p:cNvPr>
          <p:cNvSpPr txBox="1"/>
          <p:nvPr/>
        </p:nvSpPr>
        <p:spPr bwMode="auto">
          <a:xfrm>
            <a:off x="4423818" y="6101508"/>
            <a:ext cx="2232248" cy="292388"/>
          </a:xfrm>
          <a:prstGeom prst="rect">
            <a:avLst/>
          </a:prstGeom>
          <a:noFill/>
          <a:ln w="12700" cmpd="sng">
            <a:noFill/>
            <a:miter lim="800000"/>
            <a:headEnd/>
            <a:tailEnd/>
          </a:ln>
        </p:spPr>
        <p:txBody>
          <a:bodyPr wrap="square" rtlCol="0">
            <a:spAutoFit/>
          </a:bodyPr>
          <a:lstStyle/>
          <a:p>
            <a:r>
              <a:rPr kumimoji="1" lang="ja-JP" altLang="en-US" sz="1300" dirty="0"/>
              <a:t>次ページへ</a:t>
            </a:r>
          </a:p>
        </p:txBody>
      </p:sp>
    </p:spTree>
    <p:extLst>
      <p:ext uri="{BB962C8B-B14F-4D97-AF65-F5344CB8AC3E}">
        <p14:creationId xmlns:p14="http://schemas.microsoft.com/office/powerpoint/2010/main" val="268803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8B2542D-2203-4395-A090-F68E21AC3F60}"/>
              </a:ext>
            </a:extLst>
          </p:cNvPr>
          <p:cNvSpPr>
            <a:spLocks noGrp="1"/>
          </p:cNvSpPr>
          <p:nvPr>
            <p:ph type="sldNum" sz="quarter" idx="12"/>
          </p:nvPr>
        </p:nvSpPr>
        <p:spPr/>
        <p:txBody>
          <a:bodyPr/>
          <a:lstStyle/>
          <a:p>
            <a:pPr>
              <a:defRPr/>
            </a:pPr>
            <a:fld id="{0331EEB5-871C-3C46-BA86-090CCFE8305C}" type="slidenum">
              <a:rPr lang="en-US" altLang="ja-JP" smtClean="0"/>
              <a:pPr>
                <a:defRPr/>
              </a:pPr>
              <a:t>19</a:t>
            </a:fld>
            <a:endParaRPr lang="en-US" altLang="ja-JP" dirty="0"/>
          </a:p>
        </p:txBody>
      </p:sp>
      <p:sp>
        <p:nvSpPr>
          <p:cNvPr id="5" name="スライド番号プレースホルダー 3">
            <a:extLst>
              <a:ext uri="{FF2B5EF4-FFF2-40B4-BE49-F238E27FC236}">
                <a16:creationId xmlns:a16="http://schemas.microsoft.com/office/drawing/2014/main" id="{AF1CD153-CD23-46DC-92DE-2B8EB28D64D6}"/>
              </a:ext>
            </a:extLst>
          </p:cNvPr>
          <p:cNvSpPr txBox="1">
            <a:spLocks/>
          </p:cNvSpPr>
          <p:nvPr/>
        </p:nvSpPr>
        <p:spPr bwMode="auto">
          <a:xfrm>
            <a:off x="6316216" y="6054281"/>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19</a:t>
            </a:fld>
            <a:endParaRPr lang="en-US" altLang="ja-JP" dirty="0"/>
          </a:p>
        </p:txBody>
      </p:sp>
      <p:pic>
        <p:nvPicPr>
          <p:cNvPr id="6" name="図 5">
            <a:extLst>
              <a:ext uri="{FF2B5EF4-FFF2-40B4-BE49-F238E27FC236}">
                <a16:creationId xmlns:a16="http://schemas.microsoft.com/office/drawing/2014/main" id="{C74D4A9B-6136-4504-B6A1-806E52B15F1E}"/>
              </a:ext>
            </a:extLst>
          </p:cNvPr>
          <p:cNvPicPr>
            <a:picLocks noChangeAspect="1"/>
          </p:cNvPicPr>
          <p:nvPr/>
        </p:nvPicPr>
        <p:blipFill>
          <a:blip r:embed="rId2"/>
          <a:stretch>
            <a:fillRect/>
          </a:stretch>
        </p:blipFill>
        <p:spPr>
          <a:xfrm>
            <a:off x="539552" y="1995896"/>
            <a:ext cx="8187934" cy="2797758"/>
          </a:xfrm>
          <a:prstGeom prst="rect">
            <a:avLst/>
          </a:prstGeom>
          <a:ln>
            <a:solidFill>
              <a:schemeClr val="bg1">
                <a:lumMod val="75000"/>
              </a:schemeClr>
            </a:solidFill>
          </a:ln>
        </p:spPr>
      </p:pic>
      <p:sp>
        <p:nvSpPr>
          <p:cNvPr id="7" name="スライド番号プレースホルダー 3">
            <a:extLst>
              <a:ext uri="{FF2B5EF4-FFF2-40B4-BE49-F238E27FC236}">
                <a16:creationId xmlns:a16="http://schemas.microsoft.com/office/drawing/2014/main" id="{8593E634-13F2-4AE1-B8C0-EF1EC2010D40}"/>
              </a:ext>
            </a:extLst>
          </p:cNvPr>
          <p:cNvSpPr txBox="1">
            <a:spLocks/>
          </p:cNvSpPr>
          <p:nvPr/>
        </p:nvSpPr>
        <p:spPr bwMode="auto">
          <a:xfrm>
            <a:off x="7160165" y="6358074"/>
            <a:ext cx="2311400" cy="2407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fld id="{88151203-A72C-487C-B594-566CAEA203A0}" type="slidenum">
              <a:rPr lang="ja-JP" altLang="en-US" smtClean="0"/>
              <a:pPr/>
              <a:t>19</a:t>
            </a:fld>
            <a:endParaRPr lang="en-US" altLang="ja-JP" dirty="0"/>
          </a:p>
        </p:txBody>
      </p:sp>
      <p:sp>
        <p:nvSpPr>
          <p:cNvPr id="8" name="Text Box 35">
            <a:extLst>
              <a:ext uri="{FF2B5EF4-FFF2-40B4-BE49-F238E27FC236}">
                <a16:creationId xmlns:a16="http://schemas.microsoft.com/office/drawing/2014/main" id="{5F1F06F2-B1E8-4A59-9313-12D521E15929}"/>
              </a:ext>
            </a:extLst>
          </p:cNvPr>
          <p:cNvSpPr txBox="1">
            <a:spLocks noChangeArrowheads="1"/>
          </p:cNvSpPr>
          <p:nvPr/>
        </p:nvSpPr>
        <p:spPr bwMode="auto">
          <a:xfrm>
            <a:off x="4571521" y="5602004"/>
            <a:ext cx="4104457" cy="5539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000" dirty="0">
                <a:latin typeface="ＭＳ Ｐゴシック" panose="020B0600070205080204" pitchFamily="50" charset="-128"/>
                <a:sym typeface="ＭＳ Ｐゴシック" panose="020B0600070205080204" pitchFamily="50" charset="-128"/>
              </a:rPr>
              <a:t>本登録後、依頼メール送信許可の場合、連絡メールが送信されます。</a:t>
            </a:r>
            <a:endParaRPr lang="en-US" altLang="ja-JP" sz="1000" dirty="0">
              <a:latin typeface="ＭＳ Ｐゴシック" panose="020B0600070205080204" pitchFamily="50" charset="-128"/>
              <a:sym typeface="ＭＳ Ｐゴシック" panose="020B0600070205080204" pitchFamily="50" charset="-128"/>
            </a:endParaRPr>
          </a:p>
          <a:p>
            <a:r>
              <a:rPr lang="ja-JP" altLang="en-US" sz="1000" dirty="0">
                <a:latin typeface="ＭＳ Ｐゴシック" panose="020B0600070205080204" pitchFamily="50" charset="-128"/>
                <a:sym typeface="ＭＳ Ｐゴシック" panose="020B0600070205080204" pitchFamily="50" charset="-128"/>
              </a:rPr>
              <a:t>（依頼メール送信許可の場合は、「本登録」ボタンクリック時、確認画面が表示されます。キャンセルを選択した場合は登録を取り消します。）</a:t>
            </a:r>
            <a:endParaRPr lang="en-US" altLang="ja-JP" sz="1000" dirty="0">
              <a:latin typeface="ＭＳ Ｐゴシック" panose="020B0600070205080204" pitchFamily="50" charset="-128"/>
              <a:sym typeface="ＭＳ Ｐゴシック" panose="020B0600070205080204" pitchFamily="50" charset="-128"/>
            </a:endParaRPr>
          </a:p>
        </p:txBody>
      </p:sp>
      <p:sp>
        <p:nvSpPr>
          <p:cNvPr id="9" name="Line 36">
            <a:extLst>
              <a:ext uri="{FF2B5EF4-FFF2-40B4-BE49-F238E27FC236}">
                <a16:creationId xmlns:a16="http://schemas.microsoft.com/office/drawing/2014/main" id="{C1FE210B-2C91-4DE1-A8B0-3A8B21178A72}"/>
              </a:ext>
            </a:extLst>
          </p:cNvPr>
          <p:cNvSpPr>
            <a:spLocks noChangeShapeType="1"/>
          </p:cNvSpPr>
          <p:nvPr/>
        </p:nvSpPr>
        <p:spPr bwMode="auto">
          <a:xfrm flipV="1">
            <a:off x="7202195" y="4518270"/>
            <a:ext cx="849644" cy="1092038"/>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正方形/長方形 9">
            <a:extLst>
              <a:ext uri="{FF2B5EF4-FFF2-40B4-BE49-F238E27FC236}">
                <a16:creationId xmlns:a16="http://schemas.microsoft.com/office/drawing/2014/main" id="{2903AEC4-6827-43FD-8597-09E97FD89E93}"/>
              </a:ext>
            </a:extLst>
          </p:cNvPr>
          <p:cNvSpPr/>
          <p:nvPr/>
        </p:nvSpPr>
        <p:spPr bwMode="auto">
          <a:xfrm>
            <a:off x="7835815" y="3107049"/>
            <a:ext cx="432049" cy="137241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テキスト ボックス 4">
            <a:extLst>
              <a:ext uri="{FF2B5EF4-FFF2-40B4-BE49-F238E27FC236}">
                <a16:creationId xmlns:a16="http://schemas.microsoft.com/office/drawing/2014/main" id="{B693CF3E-2152-498B-B03C-579222448678}"/>
              </a:ext>
            </a:extLst>
          </p:cNvPr>
          <p:cNvSpPr>
            <a:spLocks noChangeArrowheads="1"/>
          </p:cNvSpPr>
          <p:nvPr/>
        </p:nvSpPr>
        <p:spPr bwMode="auto">
          <a:xfrm>
            <a:off x="395536" y="1628800"/>
            <a:ext cx="83529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1200" dirty="0">
                <a:latin typeface="ＭＳ Ｐゴシック" panose="020B0600070205080204" pitchFamily="50" charset="-128"/>
                <a:sym typeface="ＭＳ Ｐゴシック" panose="020B0600070205080204" pitchFamily="50" charset="-128"/>
              </a:rPr>
              <a:t>交換学生申込みの仮登録から本登録されたタイミングで、学生および保護者１へ保険決済の依頼メールが送信されます。</a:t>
            </a:r>
            <a:endParaRPr lang="en-US" altLang="ja-JP" sz="1200" dirty="0">
              <a:latin typeface="ＭＳ Ｐゴシック" panose="020B0600070205080204" pitchFamily="50" charset="-128"/>
              <a:sym typeface="ＭＳ Ｐゴシック" panose="020B0600070205080204" pitchFamily="50" charset="-128"/>
            </a:endParaRPr>
          </a:p>
        </p:txBody>
      </p:sp>
      <p:sp>
        <p:nvSpPr>
          <p:cNvPr id="12" name="Text Box 35">
            <a:extLst>
              <a:ext uri="{FF2B5EF4-FFF2-40B4-BE49-F238E27FC236}">
                <a16:creationId xmlns:a16="http://schemas.microsoft.com/office/drawing/2014/main" id="{3216D1F2-DB1C-456B-8FED-55B98014CDEB}"/>
              </a:ext>
            </a:extLst>
          </p:cNvPr>
          <p:cNvSpPr txBox="1">
            <a:spLocks noChangeArrowheads="1"/>
          </p:cNvSpPr>
          <p:nvPr/>
        </p:nvSpPr>
        <p:spPr bwMode="auto">
          <a:xfrm>
            <a:off x="1185562" y="4871233"/>
            <a:ext cx="3888432" cy="5539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1000" dirty="0">
                <a:latin typeface="ＭＳ Ｐゴシック" panose="020B0600070205080204" pitchFamily="50" charset="-128"/>
                <a:sym typeface="ＭＳ Ｐゴシック" panose="020B0600070205080204" pitchFamily="50" charset="-128"/>
              </a:rPr>
              <a:t>依頼メール送信可否チェックボックスにチェックが付いているときのみ依頼メールが送信されます。</a:t>
            </a:r>
            <a:endParaRPr lang="en-US" altLang="ja-JP" sz="1000" dirty="0">
              <a:latin typeface="ＭＳ Ｐゴシック" panose="020B0600070205080204" pitchFamily="50" charset="-128"/>
              <a:sym typeface="ＭＳ Ｐゴシック" panose="020B0600070205080204" pitchFamily="50" charset="-128"/>
            </a:endParaRPr>
          </a:p>
          <a:p>
            <a:r>
              <a:rPr lang="ja-JP" altLang="en-US" sz="1000" dirty="0">
                <a:latin typeface="ＭＳ Ｐゴシック" panose="020B0600070205080204" pitchFamily="50" charset="-128"/>
                <a:sym typeface="ＭＳ Ｐゴシック" panose="020B0600070205080204" pitchFamily="50" charset="-128"/>
              </a:rPr>
              <a:t>チェックボックスは、長期・受入学生の場合のみ表示されます。</a:t>
            </a:r>
            <a:endParaRPr lang="ja-JP" altLang="en-US" sz="1000" dirty="0"/>
          </a:p>
        </p:txBody>
      </p:sp>
      <p:sp>
        <p:nvSpPr>
          <p:cNvPr id="13" name="Line 36">
            <a:extLst>
              <a:ext uri="{FF2B5EF4-FFF2-40B4-BE49-F238E27FC236}">
                <a16:creationId xmlns:a16="http://schemas.microsoft.com/office/drawing/2014/main" id="{37023D7E-D0F4-45DD-BC17-4E675B9E4E28}"/>
              </a:ext>
            </a:extLst>
          </p:cNvPr>
          <p:cNvSpPr>
            <a:spLocks noChangeShapeType="1"/>
          </p:cNvSpPr>
          <p:nvPr/>
        </p:nvSpPr>
        <p:spPr bwMode="auto">
          <a:xfrm flipV="1">
            <a:off x="2699792" y="3954961"/>
            <a:ext cx="4082201" cy="916272"/>
          </a:xfrm>
          <a:prstGeom prst="line">
            <a:avLst/>
          </a:prstGeom>
          <a:noFill/>
          <a:ln w="127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正方形/長方形 13">
            <a:extLst>
              <a:ext uri="{FF2B5EF4-FFF2-40B4-BE49-F238E27FC236}">
                <a16:creationId xmlns:a16="http://schemas.microsoft.com/office/drawing/2014/main" id="{976FED95-9CFC-46E7-93EA-0029B0433B21}"/>
              </a:ext>
            </a:extLst>
          </p:cNvPr>
          <p:cNvSpPr/>
          <p:nvPr/>
        </p:nvSpPr>
        <p:spPr bwMode="auto">
          <a:xfrm>
            <a:off x="6804248" y="3118441"/>
            <a:ext cx="475254" cy="1340576"/>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5" name="図 14">
            <a:extLst>
              <a:ext uri="{FF2B5EF4-FFF2-40B4-BE49-F238E27FC236}">
                <a16:creationId xmlns:a16="http://schemas.microsoft.com/office/drawing/2014/main" id="{CF6ECE47-57FB-4DA3-BF6F-D40A7757B662}"/>
              </a:ext>
            </a:extLst>
          </p:cNvPr>
          <p:cNvPicPr>
            <a:picLocks noChangeAspect="1"/>
          </p:cNvPicPr>
          <p:nvPr/>
        </p:nvPicPr>
        <p:blipFill>
          <a:blip r:embed="rId3"/>
          <a:stretch>
            <a:fillRect/>
          </a:stretch>
        </p:blipFill>
        <p:spPr>
          <a:xfrm>
            <a:off x="5494196" y="4498805"/>
            <a:ext cx="1654841" cy="994117"/>
          </a:xfrm>
          <a:prstGeom prst="rect">
            <a:avLst/>
          </a:prstGeom>
          <a:ln>
            <a:solidFill>
              <a:schemeClr val="bg1">
                <a:lumMod val="75000"/>
              </a:schemeClr>
            </a:solidFill>
          </a:ln>
        </p:spPr>
      </p:pic>
      <p:sp>
        <p:nvSpPr>
          <p:cNvPr id="16" name="Line 36">
            <a:extLst>
              <a:ext uri="{FF2B5EF4-FFF2-40B4-BE49-F238E27FC236}">
                <a16:creationId xmlns:a16="http://schemas.microsoft.com/office/drawing/2014/main" id="{FBAAF2B0-1723-4AD1-9E38-69170E4E4B09}"/>
              </a:ext>
            </a:extLst>
          </p:cNvPr>
          <p:cNvSpPr>
            <a:spLocks noChangeShapeType="1"/>
          </p:cNvSpPr>
          <p:nvPr/>
        </p:nvSpPr>
        <p:spPr bwMode="auto">
          <a:xfrm flipH="1">
            <a:off x="7137909" y="4388424"/>
            <a:ext cx="697905" cy="472921"/>
          </a:xfrm>
          <a:prstGeom prst="line">
            <a:avLst/>
          </a:prstGeom>
          <a:noFill/>
          <a:ln w="12700">
            <a:solidFill>
              <a:schemeClr val="accent6">
                <a:lumMod val="75000"/>
              </a:schemeClr>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Rectangle 2">
            <a:extLst>
              <a:ext uri="{FF2B5EF4-FFF2-40B4-BE49-F238E27FC236}">
                <a16:creationId xmlns:a16="http://schemas.microsoft.com/office/drawing/2014/main" id="{12156748-D41F-4B20-89C5-0F6940DE4E80}"/>
              </a:ext>
            </a:extLst>
          </p:cNvPr>
          <p:cNvSpPr txBox="1">
            <a:spLocks noChangeArrowheads="1"/>
          </p:cNvSpPr>
          <p:nvPr/>
        </p:nvSpPr>
        <p:spPr bwMode="auto">
          <a:xfrm>
            <a:off x="520176" y="278919"/>
            <a:ext cx="8915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ja-JP" altLang="en-US" sz="2800" dirty="0">
                <a:latin typeface="Calibri" panose="020F0502020204030204" pitchFamily="34" charset="0"/>
                <a:sym typeface="ＭＳ Ｐゴシック" panose="020B0600070205080204" pitchFamily="50" charset="-128"/>
              </a:rPr>
              <a:t>本登録一覧画面</a:t>
            </a:r>
            <a:endParaRPr lang="ja-JP" altLang="en-US" sz="2800" dirty="0"/>
          </a:p>
        </p:txBody>
      </p:sp>
      <p:sp>
        <p:nvSpPr>
          <p:cNvPr id="18" name="矢印: 下 17">
            <a:extLst>
              <a:ext uri="{FF2B5EF4-FFF2-40B4-BE49-F238E27FC236}">
                <a16:creationId xmlns:a16="http://schemas.microsoft.com/office/drawing/2014/main" id="{16C865DB-E787-40BD-BF5F-3D786DE8CF87}"/>
              </a:ext>
            </a:extLst>
          </p:cNvPr>
          <p:cNvSpPr/>
          <p:nvPr/>
        </p:nvSpPr>
        <p:spPr>
          <a:xfrm>
            <a:off x="3411049" y="626492"/>
            <a:ext cx="1160472" cy="380619"/>
          </a:xfrm>
          <a:prstGeom prst="downArrow">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621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6553200" y="6248400"/>
            <a:ext cx="2133600" cy="457200"/>
          </a:xfrm>
        </p:spPr>
        <p:txBody>
          <a:bodyPr/>
          <a:lstStyle/>
          <a:p>
            <a:pPr>
              <a:defRPr/>
            </a:pPr>
            <a:fld id="{0331EEB5-871C-3C46-BA86-090CCFE8305C}" type="slidenum">
              <a:rPr lang="en-US" altLang="ja-JP" smtClean="0"/>
              <a:pPr>
                <a:defRPr/>
              </a:pPr>
              <a:t>2</a:t>
            </a:fld>
            <a:endParaRPr lang="en-US" altLang="ja-JP" dirty="0"/>
          </a:p>
        </p:txBody>
      </p:sp>
      <p:sp>
        <p:nvSpPr>
          <p:cNvPr id="6" name="Rectangle 2"/>
          <p:cNvSpPr>
            <a:spLocks noGrp="1" noChangeArrowheads="1"/>
          </p:cNvSpPr>
          <p:nvPr>
            <p:ph type="title"/>
          </p:nvPr>
        </p:nvSpPr>
        <p:spPr>
          <a:xfrm>
            <a:off x="679039" y="579292"/>
            <a:ext cx="7266602" cy="642000"/>
          </a:xfrm>
        </p:spPr>
        <p:txBody>
          <a:bodyPr/>
          <a:lstStyle/>
          <a:p>
            <a:r>
              <a:rPr lang="en-US" altLang="ja-JP" sz="4400" b="0" dirty="0"/>
              <a:t>YESS</a:t>
            </a:r>
            <a:r>
              <a:rPr lang="ja-JP" altLang="en-US" sz="4400" b="0" dirty="0"/>
              <a:t>運用概要図</a:t>
            </a:r>
          </a:p>
        </p:txBody>
      </p:sp>
      <p:cxnSp>
        <p:nvCxnSpPr>
          <p:cNvPr id="7" name="直線コネクタ 6"/>
          <p:cNvCxnSpPr/>
          <p:nvPr/>
        </p:nvCxnSpPr>
        <p:spPr>
          <a:xfrm>
            <a:off x="323528" y="1340768"/>
            <a:ext cx="84969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1719" y="2853759"/>
            <a:ext cx="2238072" cy="523220"/>
          </a:xfrm>
          <a:prstGeom prst="rect">
            <a:avLst/>
          </a:prstGeom>
          <a:noFill/>
          <a:ln w="9525" cmpd="sng">
            <a:solidFill>
              <a:srgbClr val="000080"/>
            </a:solidFill>
            <a:miter lim="800000"/>
            <a:headEnd/>
            <a:tailEnd/>
          </a:ln>
        </p:spPr>
        <p:txBody>
          <a:bodyPr wrap="square" rtlCol="0">
            <a:spAutoFit/>
          </a:bodyPr>
          <a:lstStyle/>
          <a:p>
            <a:pPr algn="ctr"/>
            <a:r>
              <a:rPr kumimoji="1" lang="en-US" altLang="ja-JP" sz="2800" dirty="0"/>
              <a:t>OUT</a:t>
            </a:r>
            <a:r>
              <a:rPr kumimoji="1" lang="ja-JP" altLang="en-US" sz="2800" dirty="0" err="1"/>
              <a:t>、</a:t>
            </a:r>
            <a:r>
              <a:rPr kumimoji="1" lang="en-US" altLang="ja-JP" sz="2800" dirty="0"/>
              <a:t>IN</a:t>
            </a:r>
            <a:r>
              <a:rPr kumimoji="1" lang="ja-JP" altLang="en-US" sz="2800" dirty="0"/>
              <a:t>学生</a:t>
            </a:r>
          </a:p>
        </p:txBody>
      </p:sp>
      <p:sp>
        <p:nvSpPr>
          <p:cNvPr id="9" name="テキスト ボックス 8"/>
          <p:cNvSpPr txBox="1"/>
          <p:nvPr/>
        </p:nvSpPr>
        <p:spPr bwMode="auto">
          <a:xfrm>
            <a:off x="3205585" y="2417987"/>
            <a:ext cx="2122076" cy="46166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kumimoji="1" lang="ja-JP" altLang="en-US" sz="2400" dirty="0"/>
              <a:t>地区委員会</a:t>
            </a:r>
          </a:p>
        </p:txBody>
      </p:sp>
      <p:sp>
        <p:nvSpPr>
          <p:cNvPr id="10" name="雲形吹き出し 9"/>
          <p:cNvSpPr/>
          <p:nvPr/>
        </p:nvSpPr>
        <p:spPr>
          <a:xfrm>
            <a:off x="3089534" y="3752033"/>
            <a:ext cx="2325651" cy="1438104"/>
          </a:xfrm>
          <a:prstGeom prst="cloudCallout">
            <a:avLst>
              <a:gd name="adj1" fmla="val -23609"/>
              <a:gd name="adj2" fmla="val 76248"/>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2">
                    <a:lumMod val="60000"/>
                    <a:lumOff val="40000"/>
                  </a:schemeClr>
                </a:solidFill>
              </a:rPr>
              <a:t>Ｙ</a:t>
            </a:r>
            <a:r>
              <a:rPr kumimoji="1" lang="en-US" altLang="ja-JP" sz="3600" dirty="0">
                <a:solidFill>
                  <a:schemeClr val="tx2">
                    <a:lumMod val="60000"/>
                    <a:lumOff val="40000"/>
                  </a:schemeClr>
                </a:solidFill>
              </a:rPr>
              <a:t>ESS</a:t>
            </a:r>
            <a:endParaRPr kumimoji="1" lang="ja-JP" altLang="en-US" sz="3600" dirty="0">
              <a:solidFill>
                <a:schemeClr val="tx2">
                  <a:lumMod val="60000"/>
                  <a:lumOff val="40000"/>
                </a:schemeClr>
              </a:solidFill>
            </a:endParaRPr>
          </a:p>
        </p:txBody>
      </p:sp>
      <p:sp>
        <p:nvSpPr>
          <p:cNvPr id="11" name="テキスト ボックス 10"/>
          <p:cNvSpPr txBox="1"/>
          <p:nvPr/>
        </p:nvSpPr>
        <p:spPr bwMode="auto">
          <a:xfrm>
            <a:off x="679038" y="1678174"/>
            <a:ext cx="8072528" cy="46166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en-US" altLang="ja-JP" sz="2400" dirty="0">
                <a:latin typeface="ＭＳ 明朝" panose="02020609040205080304" pitchFamily="17" charset="-128"/>
                <a:ea typeface="ＭＳ 明朝" panose="02020609040205080304" pitchFamily="17" charset="-128"/>
              </a:rPr>
              <a:t>YESS</a:t>
            </a:r>
            <a:r>
              <a:rPr kumimoji="1" lang="ja-JP" altLang="en-US" sz="2400" dirty="0">
                <a:latin typeface="ＭＳ 明朝" panose="02020609040205080304" pitchFamily="17" charset="-128"/>
                <a:ea typeface="ＭＳ 明朝" panose="02020609040205080304" pitchFamily="17" charset="-128"/>
              </a:rPr>
              <a:t>では、</a:t>
            </a:r>
            <a:r>
              <a:rPr kumimoji="1" lang="ja-JP" altLang="en-US" sz="2400" b="1" u="sng" dirty="0"/>
              <a:t>９０％</a:t>
            </a:r>
            <a:r>
              <a:rPr kumimoji="1" lang="ja-JP" altLang="en-US" sz="2400" dirty="0">
                <a:latin typeface="ＭＳ 明朝" panose="02020609040205080304" pitchFamily="17" charset="-128"/>
                <a:ea typeface="ＭＳ 明朝" panose="02020609040205080304" pitchFamily="17" charset="-128"/>
              </a:rPr>
              <a:t>の入力作業を学生とクラブが行います。</a:t>
            </a:r>
          </a:p>
        </p:txBody>
      </p:sp>
      <p:sp>
        <p:nvSpPr>
          <p:cNvPr id="12" name="テキスト ボックス 11"/>
          <p:cNvSpPr txBox="1"/>
          <p:nvPr/>
        </p:nvSpPr>
        <p:spPr bwMode="auto">
          <a:xfrm>
            <a:off x="6084168" y="2744106"/>
            <a:ext cx="2574032" cy="830997"/>
          </a:xfrm>
          <a:prstGeom prst="rect">
            <a:avLst/>
          </a:prstGeom>
          <a:noFill/>
          <a:ln w="9525" cmpd="sng">
            <a:solidFill>
              <a:srgbClr val="000080"/>
            </a:solidFill>
            <a:miter lim="800000"/>
            <a:headEnd/>
            <a:tailEnd/>
          </a:ln>
        </p:spPr>
        <p:txBody>
          <a:bodyPr wrap="square" rtlCol="0">
            <a:spAutoFit/>
          </a:bodyPr>
          <a:lstStyle/>
          <a:p>
            <a:pPr algn="ctr"/>
            <a:r>
              <a:rPr kumimoji="1" lang="ja-JP" altLang="en-US" sz="2400" dirty="0"/>
              <a:t>スポンサークラブ</a:t>
            </a:r>
            <a:endParaRPr kumimoji="1" lang="en-US" altLang="ja-JP" sz="2400" dirty="0"/>
          </a:p>
          <a:p>
            <a:pPr algn="ctr"/>
            <a:r>
              <a:rPr lang="ja-JP" altLang="en-US" sz="2400" dirty="0"/>
              <a:t>ホストクラブ</a:t>
            </a:r>
            <a:endParaRPr kumimoji="1" lang="ja-JP" altLang="en-US" sz="2400" dirty="0"/>
          </a:p>
        </p:txBody>
      </p:sp>
      <p:sp>
        <p:nvSpPr>
          <p:cNvPr id="13" name="テキスト ボックス 12"/>
          <p:cNvSpPr txBox="1"/>
          <p:nvPr/>
        </p:nvSpPr>
        <p:spPr bwMode="auto">
          <a:xfrm>
            <a:off x="667454" y="3440902"/>
            <a:ext cx="2075156" cy="2462213"/>
          </a:xfrm>
          <a:prstGeom prst="rect">
            <a:avLst/>
          </a:prstGeom>
          <a:noFill/>
          <a:ln w="9525" cmpd="sng">
            <a:noFill/>
            <a:miter lim="800000"/>
            <a:headEnd/>
            <a:tailEnd/>
          </a:ln>
        </p:spPr>
        <p:txBody>
          <a:bodyPr wrap="square" rtlCol="0">
            <a:spAutoFit/>
          </a:bodyPr>
          <a:lstStyle/>
          <a:p>
            <a:r>
              <a:rPr lang="ja-JP" altLang="en-US" sz="1000" b="1" u="sng" dirty="0">
                <a:solidFill>
                  <a:srgbClr val="FF0000"/>
                </a:solidFill>
                <a:latin typeface="+mn-ea"/>
                <a:ea typeface="+mn-ea"/>
              </a:rPr>
              <a:t>入力項目</a:t>
            </a:r>
            <a:endParaRPr kumimoji="1" lang="en-US" altLang="ja-JP" sz="1000" b="1" u="sng" dirty="0">
              <a:solidFill>
                <a:srgbClr val="FF0000"/>
              </a:solidFill>
              <a:latin typeface="+mn-ea"/>
              <a:ea typeface="+mn-ea"/>
            </a:endParaRPr>
          </a:p>
          <a:p>
            <a:r>
              <a:rPr kumimoji="1" lang="ja-JP" altLang="en-US" dirty="0">
                <a:latin typeface="ＭＳ 明朝" panose="02020609040205080304" pitchFamily="17" charset="-128"/>
                <a:ea typeface="ＭＳ 明朝" panose="02020609040205080304" pitchFamily="17" charset="-128"/>
              </a:rPr>
              <a:t>基本情報</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名前</a:t>
            </a:r>
            <a:endParaRPr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住所</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電話番号</a:t>
            </a:r>
            <a:endParaRPr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保護者情報</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マンスリーレポート</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など</a:t>
            </a:r>
            <a:endParaRPr kumimoji="1" lang="ja-JP" altLang="en-US" dirty="0">
              <a:latin typeface="ＭＳ 明朝" panose="02020609040205080304" pitchFamily="17" charset="-128"/>
              <a:ea typeface="ＭＳ 明朝" panose="02020609040205080304" pitchFamily="17" charset="-128"/>
            </a:endParaRPr>
          </a:p>
        </p:txBody>
      </p:sp>
      <p:sp>
        <p:nvSpPr>
          <p:cNvPr id="14" name="テキスト ボックス 13"/>
          <p:cNvSpPr txBox="1"/>
          <p:nvPr/>
        </p:nvSpPr>
        <p:spPr bwMode="auto">
          <a:xfrm>
            <a:off x="6323856" y="3643830"/>
            <a:ext cx="2592288" cy="2215991"/>
          </a:xfrm>
          <a:prstGeom prst="rect">
            <a:avLst/>
          </a:prstGeom>
          <a:noFill/>
          <a:ln w="9525" cmpd="sng">
            <a:noFill/>
            <a:miter lim="800000"/>
            <a:headEnd/>
            <a:tailEnd/>
          </a:ln>
        </p:spPr>
        <p:txBody>
          <a:bodyPr wrap="square" rtlCol="0">
            <a:spAutoFit/>
          </a:bodyPr>
          <a:lstStyle/>
          <a:p>
            <a:r>
              <a:rPr lang="ja-JP" altLang="en-US" sz="1000" b="1" u="sng" dirty="0">
                <a:solidFill>
                  <a:srgbClr val="FF0000"/>
                </a:solidFill>
                <a:latin typeface="+mn-ea"/>
                <a:ea typeface="+mn-ea"/>
              </a:rPr>
              <a:t>入力項目</a:t>
            </a:r>
            <a:endParaRPr kumimoji="1" lang="en-US" altLang="ja-JP" sz="1000" dirty="0">
              <a:latin typeface="+mn-ea"/>
              <a:ea typeface="+mn-ea"/>
            </a:endParaRPr>
          </a:p>
          <a:p>
            <a:r>
              <a:rPr kumimoji="1" lang="ja-JP" altLang="en-US" dirty="0">
                <a:latin typeface="ＭＳ 明朝" panose="02020609040205080304" pitchFamily="17" charset="-128"/>
                <a:ea typeface="ＭＳ 明朝" panose="02020609040205080304" pitchFamily="17" charset="-128"/>
              </a:rPr>
              <a:t>ホストファミリー</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会長</a:t>
            </a:r>
            <a:endParaRPr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幹事</a:t>
            </a:r>
            <a:endParaRPr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担当委員長</a:t>
            </a:r>
            <a:endParaRPr kumimoji="1" lang="en-US" altLang="ja-JP" dirty="0">
              <a:latin typeface="ＭＳ 明朝" panose="02020609040205080304" pitchFamily="17" charset="-128"/>
              <a:ea typeface="ＭＳ 明朝" panose="02020609040205080304" pitchFamily="17" charset="-128"/>
            </a:endParaRPr>
          </a:p>
          <a:p>
            <a:r>
              <a:rPr lang="ja-JP" altLang="en-US" dirty="0">
                <a:latin typeface="ＭＳ 明朝" panose="02020609040205080304" pitchFamily="17" charset="-128"/>
                <a:ea typeface="ＭＳ 明朝" panose="02020609040205080304" pitchFamily="17" charset="-128"/>
              </a:rPr>
              <a:t>カウンセラー</a:t>
            </a:r>
            <a:endParaRPr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受入高校情報</a:t>
            </a:r>
            <a:endParaRPr kumimoji="1" lang="en-US" altLang="ja-JP" dirty="0">
              <a:latin typeface="ＭＳ 明朝" panose="02020609040205080304" pitchFamily="17" charset="-128"/>
              <a:ea typeface="ＭＳ 明朝" panose="02020609040205080304" pitchFamily="17" charset="-128"/>
            </a:endParaRPr>
          </a:p>
          <a:p>
            <a:r>
              <a:rPr kumimoji="1" lang="ja-JP" altLang="en-US" dirty="0">
                <a:latin typeface="ＭＳ 明朝" panose="02020609040205080304" pitchFamily="17" charset="-128"/>
                <a:ea typeface="ＭＳ 明朝" panose="02020609040205080304" pitchFamily="17" charset="-128"/>
              </a:rPr>
              <a:t>カウンセラーレポート</a:t>
            </a:r>
          </a:p>
        </p:txBody>
      </p:sp>
      <p:cxnSp>
        <p:nvCxnSpPr>
          <p:cNvPr id="15" name="直線コネクタ 14"/>
          <p:cNvCxnSpPr/>
          <p:nvPr/>
        </p:nvCxnSpPr>
        <p:spPr>
          <a:xfrm>
            <a:off x="2699791" y="3110639"/>
            <a:ext cx="3004215" cy="0"/>
          </a:xfrm>
          <a:prstGeom prst="line">
            <a:avLst/>
          </a:prstGeom>
          <a:ln w="66675" cmpd="dbl">
            <a:solidFill>
              <a:srgbClr val="E7E200"/>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3293967" y="2925973"/>
            <a:ext cx="2121218" cy="892552"/>
          </a:xfrm>
          <a:prstGeom prst="rect">
            <a:avLst/>
          </a:prstGeom>
          <a:noFill/>
          <a:ln w="9525" cmpd="sng">
            <a:noFill/>
            <a:miter lim="800000"/>
            <a:headEnd/>
            <a:tailEnd/>
          </a:ln>
        </p:spPr>
        <p:txBody>
          <a:bodyPr wrap="square" rtlCol="0">
            <a:spAutoFit/>
          </a:bodyPr>
          <a:lstStyle/>
          <a:p>
            <a:r>
              <a:rPr lang="ja-JP" altLang="en-US" sz="1000" b="1" u="sng" dirty="0">
                <a:solidFill>
                  <a:srgbClr val="FF0000"/>
                </a:solidFill>
                <a:latin typeface="+mn-ea"/>
                <a:ea typeface="+mn-ea"/>
              </a:rPr>
              <a:t>作業項目</a:t>
            </a:r>
            <a:endParaRPr lang="en-US" altLang="ja-JP" sz="1000" b="1" u="sng" dirty="0">
              <a:solidFill>
                <a:srgbClr val="FF0000"/>
              </a:solidFill>
              <a:latin typeface="+mn-ea"/>
              <a:ea typeface="+mn-ea"/>
            </a:endParaRPr>
          </a:p>
          <a:p>
            <a:r>
              <a:rPr lang="en-US" altLang="ja-JP" sz="1400" dirty="0">
                <a:latin typeface="+mn-ea"/>
                <a:ea typeface="+mn-ea"/>
              </a:rPr>
              <a:t>YESS</a:t>
            </a:r>
            <a:r>
              <a:rPr kumimoji="1" lang="ja-JP" altLang="en-US" sz="1400" dirty="0">
                <a:latin typeface="+mn-ea"/>
                <a:ea typeface="+mn-ea"/>
              </a:rPr>
              <a:t>マッチング</a:t>
            </a:r>
            <a:endParaRPr kumimoji="1" lang="en-US" altLang="ja-JP" sz="1400" dirty="0">
              <a:latin typeface="+mn-ea"/>
              <a:ea typeface="+mn-ea"/>
            </a:endParaRPr>
          </a:p>
          <a:p>
            <a:r>
              <a:rPr lang="ja-JP" altLang="en-US" sz="1400" dirty="0">
                <a:latin typeface="+mn-ea"/>
                <a:ea typeface="+mn-ea"/>
              </a:rPr>
              <a:t>書類管理</a:t>
            </a:r>
            <a:endParaRPr lang="en-US" altLang="ja-JP" sz="1400" dirty="0">
              <a:latin typeface="+mn-ea"/>
              <a:ea typeface="+mn-ea"/>
            </a:endParaRPr>
          </a:p>
          <a:p>
            <a:r>
              <a:rPr kumimoji="1" lang="ja-JP" altLang="en-US" sz="1400" dirty="0">
                <a:latin typeface="+mn-ea"/>
                <a:ea typeface="+mn-ea"/>
              </a:rPr>
              <a:t>保険関係</a:t>
            </a:r>
          </a:p>
        </p:txBody>
      </p:sp>
      <p:sp>
        <p:nvSpPr>
          <p:cNvPr id="17" name="テキスト ボックス 16"/>
          <p:cNvSpPr txBox="1"/>
          <p:nvPr/>
        </p:nvSpPr>
        <p:spPr bwMode="auto">
          <a:xfrm>
            <a:off x="2689184" y="5648573"/>
            <a:ext cx="2473987" cy="369332"/>
          </a:xfrm>
          <a:prstGeom prst="rect">
            <a:avLst/>
          </a:prstGeom>
          <a:noFill/>
          <a:ln w="9525" cmpd="sng">
            <a:solidFill>
              <a:srgbClr val="000080"/>
            </a:solidFill>
            <a:miter lim="800000"/>
            <a:headEnd/>
            <a:tailEnd/>
          </a:ln>
        </p:spPr>
        <p:txBody>
          <a:bodyPr wrap="square" rtlCol="0">
            <a:spAutoFit/>
          </a:bodyPr>
          <a:lstStyle/>
          <a:p>
            <a:pPr algn="ctr"/>
            <a:r>
              <a:rPr kumimoji="1" lang="en-US" altLang="ja-JP" dirty="0"/>
              <a:t>RIJYEM</a:t>
            </a:r>
            <a:r>
              <a:rPr lang="ja-JP" altLang="en-US" dirty="0"/>
              <a:t>緊急時対応</a:t>
            </a:r>
            <a:endParaRPr kumimoji="1" lang="ja-JP" altLang="en-US" dirty="0"/>
          </a:p>
        </p:txBody>
      </p:sp>
      <p:sp>
        <p:nvSpPr>
          <p:cNvPr id="18" name="下矢印 17"/>
          <p:cNvSpPr/>
          <p:nvPr/>
        </p:nvSpPr>
        <p:spPr>
          <a:xfrm rot="18362091">
            <a:off x="2425575" y="3503385"/>
            <a:ext cx="376674" cy="436303"/>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3151039">
            <a:off x="5494153" y="3429928"/>
            <a:ext cx="463739" cy="427804"/>
          </a:xfrm>
          <a:prstGeom prst="downArrow">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244398" y="4012263"/>
            <a:ext cx="2170787" cy="253916"/>
          </a:xfrm>
          <a:prstGeom prst="rect">
            <a:avLst/>
          </a:prstGeom>
        </p:spPr>
        <p:txBody>
          <a:bodyPr wrap="none">
            <a:spAutoFit/>
          </a:bodyPr>
          <a:lstStyle/>
          <a:p>
            <a:r>
              <a:rPr lang="en-US" altLang="ja-JP" sz="1050" dirty="0"/>
              <a:t>Youth Exchange Support System</a:t>
            </a:r>
            <a:endParaRPr lang="ja-JP" altLang="en-US" sz="1050" dirty="0"/>
          </a:p>
        </p:txBody>
      </p:sp>
    </p:spTree>
    <p:extLst>
      <p:ext uri="{BB962C8B-B14F-4D97-AF65-F5344CB8AC3E}">
        <p14:creationId xmlns:p14="http://schemas.microsoft.com/office/powerpoint/2010/main" val="764713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3488" y="159429"/>
            <a:ext cx="8001000" cy="1295400"/>
          </a:xfrm>
        </p:spPr>
        <p:txBody>
          <a:bodyPr/>
          <a:lstStyle/>
          <a:p>
            <a:r>
              <a:rPr lang="en-US" altLang="ja-JP" sz="3200" dirty="0"/>
              <a:t>1</a:t>
            </a:r>
            <a:r>
              <a:rPr lang="ja-JP" altLang="en-US" sz="3200" dirty="0"/>
              <a:t>月</a:t>
            </a:r>
            <a:r>
              <a:rPr lang="en-US" altLang="ja-JP" sz="3200" dirty="0"/>
              <a:t>-4</a:t>
            </a:r>
            <a:r>
              <a:rPr lang="ja-JP" altLang="en-US" sz="3200" dirty="0"/>
              <a:t>月　</a:t>
            </a:r>
            <a:r>
              <a:rPr lang="en-US" altLang="ja-JP" sz="3200" dirty="0"/>
              <a:t>IBS</a:t>
            </a:r>
            <a:r>
              <a:rPr lang="ja-JP" altLang="en-US" sz="3200" dirty="0"/>
              <a:t>クラブ登録（地区委員会）</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20</a:t>
            </a:fld>
            <a:endParaRPr lang="en-US" altLang="ja-JP" dirty="0"/>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1858592115"/>
              </p:ext>
            </p:extLst>
          </p:nvPr>
        </p:nvGraphicFramePr>
        <p:xfrm>
          <a:off x="636720" y="3068960"/>
          <a:ext cx="2616056" cy="1844807"/>
        </p:xfrm>
        <a:graphic>
          <a:graphicData uri="http://schemas.openxmlformats.org/presentationml/2006/ole">
            <mc:AlternateContent xmlns:mc="http://schemas.openxmlformats.org/markup-compatibility/2006">
              <mc:Choice xmlns:v="urn:schemas-microsoft-com:vml" Requires="v">
                <p:oleObj spid="_x0000_s14338" name="Image" r:id="rId4" imgW="8050680" imgH="5676120" progId="Photoshop.Image.13">
                  <p:embed/>
                </p:oleObj>
              </mc:Choice>
              <mc:Fallback>
                <p:oleObj name="Image" r:id="rId4" imgW="8050680" imgH="5676120" progId="Photoshop.Image.13">
                  <p:embed/>
                  <p:pic>
                    <p:nvPicPr>
                      <p:cNvPr id="0" name=""/>
                      <p:cNvPicPr/>
                      <p:nvPr/>
                    </p:nvPicPr>
                    <p:blipFill>
                      <a:blip r:embed="rId5"/>
                      <a:stretch>
                        <a:fillRect/>
                      </a:stretch>
                    </p:blipFill>
                    <p:spPr>
                      <a:xfrm>
                        <a:off x="636720" y="3068960"/>
                        <a:ext cx="2616056" cy="1844807"/>
                      </a:xfrm>
                      <a:prstGeom prst="rect">
                        <a:avLst/>
                      </a:prstGeom>
                      <a:ln w="12700">
                        <a:solidFill>
                          <a:schemeClr val="tx1"/>
                        </a:solidFill>
                      </a:ln>
                    </p:spPr>
                  </p:pic>
                </p:oleObj>
              </mc:Fallback>
            </mc:AlternateContent>
          </a:graphicData>
        </a:graphic>
      </p:graphicFrame>
      <p:sp>
        <p:nvSpPr>
          <p:cNvPr id="33" name="テキスト ボックス 32"/>
          <p:cNvSpPr txBox="1"/>
          <p:nvPr/>
        </p:nvSpPr>
        <p:spPr bwMode="auto">
          <a:xfrm>
            <a:off x="294035" y="1788009"/>
            <a:ext cx="7704857" cy="461665"/>
          </a:xfrm>
          <a:prstGeom prst="rect">
            <a:avLst/>
          </a:prstGeom>
          <a:noFill/>
          <a:ln w="38100" cmpd="dbl">
            <a:noFill/>
            <a:miter lim="800000"/>
            <a:headEnd/>
            <a:tailEnd/>
          </a:ln>
        </p:spPr>
        <p:txBody>
          <a:bodyPr wrap="square" rtlCol="0">
            <a:spAutoFit/>
          </a:bodyPr>
          <a:lstStyle/>
          <a:p>
            <a:r>
              <a:rPr lang="ja-JP" altLang="en-US" sz="2400" kern="0" dirty="0"/>
              <a:t>学生データにクラブを登録</a:t>
            </a:r>
            <a:r>
              <a:rPr lang="ja-JP" altLang="en-US" sz="2400" kern="0"/>
              <a:t>する。　</a:t>
            </a:r>
            <a:endParaRPr lang="en-US" altLang="ja-JP" sz="2400" kern="0" dirty="0"/>
          </a:p>
        </p:txBody>
      </p:sp>
      <p:cxnSp>
        <p:nvCxnSpPr>
          <p:cNvPr id="34" name="直線矢印コネクタ 33"/>
          <p:cNvCxnSpPr/>
          <p:nvPr/>
        </p:nvCxnSpPr>
        <p:spPr>
          <a:xfrm flipH="1" flipV="1">
            <a:off x="2411760" y="3470723"/>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2238072" y="4053721"/>
            <a:ext cx="1541840"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a:t>「クラブ情報」を</a:t>
            </a:r>
            <a:r>
              <a:rPr kumimoji="1" lang="ja-JP" altLang="en-US" sz="1300" dirty="0"/>
              <a:t>クリックする。</a:t>
            </a:r>
          </a:p>
        </p:txBody>
      </p:sp>
      <p:sp>
        <p:nvSpPr>
          <p:cNvPr id="36" name="右矢印 35"/>
          <p:cNvSpPr/>
          <p:nvPr/>
        </p:nvSpPr>
        <p:spPr>
          <a:xfrm rot="941533">
            <a:off x="3835161" y="334736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7" name="オブジェクト 36"/>
          <p:cNvGraphicFramePr>
            <a:graphicFrameLocks noChangeAspect="1"/>
          </p:cNvGraphicFramePr>
          <p:nvPr>
            <p:extLst>
              <p:ext uri="{D42A27DB-BD31-4B8C-83A1-F6EECF244321}">
                <p14:modId xmlns:p14="http://schemas.microsoft.com/office/powerpoint/2010/main" val="248779537"/>
              </p:ext>
            </p:extLst>
          </p:nvPr>
        </p:nvGraphicFramePr>
        <p:xfrm>
          <a:off x="4716017" y="3276468"/>
          <a:ext cx="3240360" cy="2623535"/>
        </p:xfrm>
        <a:graphic>
          <a:graphicData uri="http://schemas.openxmlformats.org/presentationml/2006/ole">
            <mc:AlternateContent xmlns:mc="http://schemas.openxmlformats.org/markup-compatibility/2006">
              <mc:Choice xmlns:v="urn:schemas-microsoft-com:vml" Requires="v">
                <p:oleObj spid="_x0000_s14339" name="Image" r:id="rId6" imgW="7606080" imgH="6158520" progId="Photoshop.Image.13">
                  <p:embed/>
                </p:oleObj>
              </mc:Choice>
              <mc:Fallback>
                <p:oleObj name="Image" r:id="rId6" imgW="7606080" imgH="6158520" progId="Photoshop.Image.13">
                  <p:embed/>
                  <p:pic>
                    <p:nvPicPr>
                      <p:cNvPr id="0" name=""/>
                      <p:cNvPicPr/>
                      <p:nvPr/>
                    </p:nvPicPr>
                    <p:blipFill>
                      <a:blip r:embed="rId7"/>
                      <a:stretch>
                        <a:fillRect/>
                      </a:stretch>
                    </p:blipFill>
                    <p:spPr>
                      <a:xfrm>
                        <a:off x="4716017" y="3276468"/>
                        <a:ext cx="3240360" cy="2623535"/>
                      </a:xfrm>
                      <a:prstGeom prst="rect">
                        <a:avLst/>
                      </a:prstGeom>
                      <a:ln>
                        <a:solidFill>
                          <a:schemeClr val="tx1"/>
                        </a:solidFill>
                      </a:ln>
                    </p:spPr>
                  </p:pic>
                </p:oleObj>
              </mc:Fallback>
            </mc:AlternateContent>
          </a:graphicData>
        </a:graphic>
      </p:graphicFrame>
      <p:cxnSp>
        <p:nvCxnSpPr>
          <p:cNvPr id="38" name="直線矢印コネクタ 37"/>
          <p:cNvCxnSpPr/>
          <p:nvPr/>
        </p:nvCxnSpPr>
        <p:spPr>
          <a:xfrm flipH="1">
            <a:off x="5249745" y="4588235"/>
            <a:ext cx="330368" cy="2214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bwMode="auto">
          <a:xfrm>
            <a:off x="5464600" y="4095792"/>
            <a:ext cx="2857105" cy="692497"/>
          </a:xfrm>
          <a:prstGeom prst="rect">
            <a:avLst/>
          </a:prstGeom>
          <a:solidFill>
            <a:schemeClr val="bg1">
              <a:alpha val="81000"/>
            </a:schemeClr>
          </a:solidFill>
          <a:ln w="12700" cmpd="sng">
            <a:solidFill>
              <a:schemeClr val="tx1"/>
            </a:solidFill>
            <a:miter lim="800000"/>
            <a:headEnd/>
            <a:tailEnd/>
          </a:ln>
        </p:spPr>
        <p:txBody>
          <a:bodyPr wrap="square" rtlCol="0">
            <a:spAutoFit/>
          </a:bodyPr>
          <a:lstStyle/>
          <a:p>
            <a:r>
              <a:rPr lang="en-US" altLang="ja-JP" sz="1300" dirty="0"/>
              <a:t>3</a:t>
            </a:r>
            <a:r>
              <a:rPr lang="ja-JP" altLang="en-US" sz="1300" dirty="0"/>
              <a:t>文字以上入力すると候補が出ます。</a:t>
            </a:r>
            <a:endParaRPr lang="en-US" altLang="ja-JP" sz="1300" dirty="0"/>
          </a:p>
          <a:p>
            <a:r>
              <a:rPr kumimoji="1" lang="en-US" altLang="ja-JP" sz="1300" dirty="0"/>
              <a:t>3</a:t>
            </a:r>
            <a:r>
              <a:rPr kumimoji="1" lang="ja-JP" altLang="en-US" sz="1300" dirty="0"/>
              <a:t>文字以下の場合はスペースを入れると候補が出ます。</a:t>
            </a:r>
          </a:p>
        </p:txBody>
      </p:sp>
      <p:sp>
        <p:nvSpPr>
          <p:cNvPr id="40" name="テキスト ボックス 39"/>
          <p:cNvSpPr txBox="1"/>
          <p:nvPr/>
        </p:nvSpPr>
        <p:spPr bwMode="auto">
          <a:xfrm>
            <a:off x="6410849" y="5488270"/>
            <a:ext cx="1728192" cy="492443"/>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クラブを選択して「クラブ登録を」押す。</a:t>
            </a:r>
            <a:endParaRPr kumimoji="1" lang="ja-JP" altLang="en-US" sz="1300" dirty="0"/>
          </a:p>
        </p:txBody>
      </p:sp>
      <p:cxnSp>
        <p:nvCxnSpPr>
          <p:cNvPr id="41" name="直線矢印コネクタ 40"/>
          <p:cNvCxnSpPr>
            <a:stCxn id="40" idx="0"/>
          </p:cNvCxnSpPr>
          <p:nvPr/>
        </p:nvCxnSpPr>
        <p:spPr>
          <a:xfrm flipV="1">
            <a:off x="7274945" y="5301294"/>
            <a:ext cx="177746" cy="1869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bwMode="auto">
          <a:xfrm>
            <a:off x="369436" y="2268161"/>
            <a:ext cx="7952270" cy="584775"/>
          </a:xfrm>
          <a:prstGeom prst="rect">
            <a:avLst/>
          </a:prstGeom>
          <a:noFill/>
          <a:ln w="12700" cmpd="sng">
            <a:solidFill>
              <a:schemeClr val="tx1"/>
            </a:solidFill>
            <a:miter lim="800000"/>
            <a:headEnd/>
            <a:tailEnd/>
          </a:ln>
        </p:spPr>
        <p:txBody>
          <a:bodyPr wrap="square" rtlCol="0">
            <a:spAutoFit/>
          </a:bodyPr>
          <a:lstStyle/>
          <a:p>
            <a:r>
              <a:rPr lang="ja-JP" altLang="en-US" sz="1600" dirty="0"/>
              <a:t>学生とクラブを結びつけることができるのは地区委員会だけです。</a:t>
            </a:r>
            <a:endParaRPr lang="en-US" altLang="ja-JP" sz="1600" dirty="0"/>
          </a:p>
          <a:p>
            <a:r>
              <a:rPr kumimoji="1" lang="ja-JP" altLang="en-US" sz="1600" dirty="0"/>
              <a:t>この作業をすることでクラブに</a:t>
            </a:r>
            <a:r>
              <a:rPr kumimoji="1" lang="ja-JP" altLang="en-US" sz="1600" u="sng" dirty="0">
                <a:solidFill>
                  <a:srgbClr val="FF0000"/>
                </a:solidFill>
              </a:rPr>
              <a:t>作業を分担</a:t>
            </a:r>
            <a:r>
              <a:rPr kumimoji="1" lang="ja-JP" altLang="en-US" sz="1600" dirty="0"/>
              <a:t>していただくことができるようになります。</a:t>
            </a:r>
          </a:p>
        </p:txBody>
      </p:sp>
      <p:sp>
        <p:nvSpPr>
          <p:cNvPr id="17" name="円/楕円 16"/>
          <p:cNvSpPr/>
          <p:nvPr/>
        </p:nvSpPr>
        <p:spPr>
          <a:xfrm>
            <a:off x="1907704" y="3108032"/>
            <a:ext cx="720080" cy="39297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42228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351088274"/>
              </p:ext>
            </p:extLst>
          </p:nvPr>
        </p:nvGraphicFramePr>
        <p:xfrm>
          <a:off x="532399" y="2195083"/>
          <a:ext cx="2730787" cy="1956359"/>
        </p:xfrm>
        <a:graphic>
          <a:graphicData uri="http://schemas.openxmlformats.org/presentationml/2006/ole">
            <mc:AlternateContent xmlns:mc="http://schemas.openxmlformats.org/markup-compatibility/2006">
              <mc:Choice xmlns:v="urn:schemas-microsoft-com:vml" Requires="v">
                <p:oleObj spid="_x0000_s15362" name="Image" r:id="rId3" imgW="7479360" imgH="5358600" progId="Photoshop.Image.13">
                  <p:embed/>
                </p:oleObj>
              </mc:Choice>
              <mc:Fallback>
                <p:oleObj name="Image" r:id="rId3" imgW="7479360" imgH="5358600" progId="Photoshop.Image.13">
                  <p:embed/>
                  <p:pic>
                    <p:nvPicPr>
                      <p:cNvPr id="0" name=""/>
                      <p:cNvPicPr/>
                      <p:nvPr/>
                    </p:nvPicPr>
                    <p:blipFill>
                      <a:blip r:embed="rId4"/>
                      <a:stretch>
                        <a:fillRect/>
                      </a:stretch>
                    </p:blipFill>
                    <p:spPr>
                      <a:xfrm>
                        <a:off x="532399" y="2195083"/>
                        <a:ext cx="2730787" cy="1956359"/>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1</a:t>
            </a:r>
            <a:r>
              <a:rPr lang="ja-JP" altLang="en-US" sz="2800" dirty="0"/>
              <a:t>月</a:t>
            </a:r>
            <a:r>
              <a:rPr lang="en-US" altLang="ja-JP" sz="2800" dirty="0"/>
              <a:t>-</a:t>
            </a:r>
            <a:r>
              <a:rPr lang="ja-JP" altLang="en-US" sz="2800" dirty="0"/>
              <a:t>４月　</a:t>
            </a:r>
            <a:r>
              <a:rPr lang="en-US" altLang="ja-JP" sz="2800" dirty="0"/>
              <a:t>IBS</a:t>
            </a:r>
            <a:r>
              <a:rPr lang="ja-JP" altLang="en-US" sz="2800" dirty="0"/>
              <a:t>クラブ情報（クラブ）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a:t>受入クラブが入力する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2140840" y="2564904"/>
            <a:ext cx="186352" cy="5829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967152" y="3147902"/>
            <a:ext cx="1541840" cy="492443"/>
          </a:xfrm>
          <a:prstGeom prst="rect">
            <a:avLst/>
          </a:prstGeom>
          <a:noFill/>
          <a:ln w="12700" cmpd="sng">
            <a:solidFill>
              <a:schemeClr val="tx1"/>
            </a:solidFill>
            <a:miter lim="800000"/>
            <a:headEnd/>
            <a:tailEnd/>
          </a:ln>
        </p:spPr>
        <p:txBody>
          <a:bodyPr wrap="square" rtlCol="0">
            <a:spAutoFit/>
          </a:bodyPr>
          <a:lstStyle/>
          <a:p>
            <a:r>
              <a:rPr lang="ja-JP" altLang="en-US" sz="1300" dirty="0"/>
              <a:t>「クラブ情報」を</a:t>
            </a:r>
            <a:r>
              <a:rPr kumimoji="1" lang="ja-JP" altLang="en-US" sz="1300" dirty="0"/>
              <a:t>クリックする。</a:t>
            </a:r>
          </a:p>
        </p:txBody>
      </p:sp>
      <p:graphicFrame>
        <p:nvGraphicFramePr>
          <p:cNvPr id="31" name="オブジェクト 30"/>
          <p:cNvGraphicFramePr>
            <a:graphicFrameLocks noChangeAspect="1"/>
          </p:cNvGraphicFramePr>
          <p:nvPr>
            <p:extLst>
              <p:ext uri="{D42A27DB-BD31-4B8C-83A1-F6EECF244321}">
                <p14:modId xmlns:p14="http://schemas.microsoft.com/office/powerpoint/2010/main" val="449192514"/>
              </p:ext>
            </p:extLst>
          </p:nvPr>
        </p:nvGraphicFramePr>
        <p:xfrm>
          <a:off x="4001417" y="1813272"/>
          <a:ext cx="4976813" cy="4064000"/>
        </p:xfrm>
        <a:graphic>
          <a:graphicData uri="http://schemas.openxmlformats.org/presentationml/2006/ole">
            <mc:AlternateContent xmlns:mc="http://schemas.openxmlformats.org/markup-compatibility/2006">
              <mc:Choice xmlns:v="urn:schemas-microsoft-com:vml" Requires="v">
                <p:oleObj spid="_x0000_s15363" name="Image" r:id="rId6" imgW="12596760" imgH="10285560" progId="Photoshop.Image.13">
                  <p:embed/>
                </p:oleObj>
              </mc:Choice>
              <mc:Fallback>
                <p:oleObj name="Image" r:id="rId6" imgW="12596760" imgH="10285560" progId="Photoshop.Image.13">
                  <p:embed/>
                  <p:pic>
                    <p:nvPicPr>
                      <p:cNvPr id="0" name=""/>
                      <p:cNvPicPr/>
                      <p:nvPr/>
                    </p:nvPicPr>
                    <p:blipFill>
                      <a:blip r:embed="rId7"/>
                      <a:stretch>
                        <a:fillRect/>
                      </a:stretch>
                    </p:blipFill>
                    <p:spPr>
                      <a:xfrm>
                        <a:off x="4001417" y="1813272"/>
                        <a:ext cx="4976813" cy="4064000"/>
                      </a:xfrm>
                      <a:prstGeom prst="rect">
                        <a:avLst/>
                      </a:prstGeom>
                      <a:ln>
                        <a:solidFill>
                          <a:schemeClr val="tx1"/>
                        </a:solidFill>
                      </a:ln>
                    </p:spPr>
                  </p:pic>
                </p:oleObj>
              </mc:Fallback>
            </mc:AlternateContent>
          </a:graphicData>
        </a:graphic>
      </p:graphicFrame>
      <p:sp>
        <p:nvSpPr>
          <p:cNvPr id="32" name="右矢印 31"/>
          <p:cNvSpPr/>
          <p:nvPr/>
        </p:nvSpPr>
        <p:spPr>
          <a:xfrm>
            <a:off x="3419872" y="2551618"/>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bwMode="auto">
          <a:xfrm>
            <a:off x="6279656" y="1954300"/>
            <a:ext cx="1728192" cy="492443"/>
          </a:xfrm>
          <a:prstGeom prst="rect">
            <a:avLst/>
          </a:prstGeom>
          <a:noFill/>
          <a:ln w="12700" cmpd="sng">
            <a:solidFill>
              <a:schemeClr val="tx1"/>
            </a:solidFill>
            <a:miter lim="800000"/>
            <a:headEnd/>
            <a:tailEnd/>
          </a:ln>
        </p:spPr>
        <p:txBody>
          <a:bodyPr wrap="square" rtlCol="0">
            <a:spAutoFit/>
          </a:bodyPr>
          <a:lstStyle/>
          <a:p>
            <a:r>
              <a:rPr lang="ja-JP" altLang="en-US" sz="1300" dirty="0"/>
              <a:t>クラブの情報を編集する場合はこちらから。</a:t>
            </a:r>
            <a:endParaRPr kumimoji="1" lang="ja-JP" altLang="en-US" sz="1300" dirty="0"/>
          </a:p>
        </p:txBody>
      </p:sp>
      <p:cxnSp>
        <p:nvCxnSpPr>
          <p:cNvPr id="36" name="直線矢印コネクタ 35"/>
          <p:cNvCxnSpPr/>
          <p:nvPr/>
        </p:nvCxnSpPr>
        <p:spPr>
          <a:xfrm>
            <a:off x="8007848" y="2222984"/>
            <a:ext cx="389249" cy="893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bwMode="auto">
          <a:xfrm>
            <a:off x="532399" y="4678381"/>
            <a:ext cx="2730787" cy="1292662"/>
          </a:xfrm>
          <a:prstGeom prst="rect">
            <a:avLst/>
          </a:prstGeom>
          <a:noFill/>
          <a:ln w="12700" cmpd="sng">
            <a:solidFill>
              <a:schemeClr val="tx1"/>
            </a:solidFill>
            <a:miter lim="800000"/>
            <a:headEnd/>
            <a:tailEnd/>
          </a:ln>
        </p:spPr>
        <p:txBody>
          <a:bodyPr wrap="square" rtlCol="0">
            <a:spAutoFit/>
          </a:bodyPr>
          <a:lstStyle/>
          <a:p>
            <a:r>
              <a:rPr lang="ja-JP" altLang="en-US" sz="1300" dirty="0"/>
              <a:t>ロータリアンの情報を入力してください。</a:t>
            </a:r>
            <a:endParaRPr lang="en-US" altLang="ja-JP" sz="1300" dirty="0"/>
          </a:p>
          <a:p>
            <a:r>
              <a:rPr kumimoji="1" lang="ja-JP" altLang="en-US" sz="1300" dirty="0"/>
              <a:t>会長や幹事などの関係者を</a:t>
            </a:r>
            <a:r>
              <a:rPr kumimoji="1" lang="en-US" altLang="ja-JP" sz="1300" dirty="0"/>
              <a:t>2</a:t>
            </a:r>
            <a:r>
              <a:rPr kumimoji="1" lang="ja-JP" altLang="en-US" sz="1300" dirty="0"/>
              <a:t>年分入力します。</a:t>
            </a:r>
            <a:endParaRPr kumimoji="1" lang="en-US" altLang="ja-JP" sz="1300" dirty="0"/>
          </a:p>
          <a:p>
            <a:r>
              <a:rPr lang="ja-JP" altLang="en-US" sz="1300" dirty="0"/>
              <a:t>理由は翌年に学生が来日するからです。</a:t>
            </a:r>
            <a:endParaRPr kumimoji="1" lang="ja-JP" altLang="en-US" sz="1300" dirty="0"/>
          </a:p>
        </p:txBody>
      </p:sp>
      <p:cxnSp>
        <p:nvCxnSpPr>
          <p:cNvPr id="43" name="直線矢印コネクタ 42"/>
          <p:cNvCxnSpPr>
            <a:stCxn id="38" idx="3"/>
          </p:cNvCxnSpPr>
          <p:nvPr/>
        </p:nvCxnSpPr>
        <p:spPr>
          <a:xfrm flipV="1">
            <a:off x="3263186" y="4151443"/>
            <a:ext cx="1596846" cy="117326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21</a:t>
            </a:fld>
            <a:endParaRPr lang="en-US" altLang="ja-JP" dirty="0"/>
          </a:p>
        </p:txBody>
      </p:sp>
    </p:spTree>
    <p:extLst>
      <p:ext uri="{BB962C8B-B14F-4D97-AF65-F5344CB8AC3E}">
        <p14:creationId xmlns:p14="http://schemas.microsoft.com/office/powerpoint/2010/main" val="3793120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16386"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3</a:t>
            </a:r>
            <a:r>
              <a:rPr lang="ja-JP" altLang="en-US" sz="2800" dirty="0"/>
              <a:t>月</a:t>
            </a:r>
            <a:r>
              <a:rPr lang="en-US" altLang="ja-JP" sz="2800" dirty="0"/>
              <a:t>-5</a:t>
            </a:r>
            <a:r>
              <a:rPr lang="ja-JP" altLang="en-US" sz="2800" dirty="0"/>
              <a:t>月　</a:t>
            </a:r>
            <a:r>
              <a:rPr lang="en-US" altLang="ja-JP" sz="2800" dirty="0"/>
              <a:t>IBS</a:t>
            </a:r>
            <a:r>
              <a:rPr lang="ja-JP" altLang="en-US" sz="2800" dirty="0"/>
              <a:t>カウンセラー届（クラブ）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a:t>受入クラブがアップロードする。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a:t>「書類」を</a:t>
            </a:r>
            <a:r>
              <a:rPr kumimoji="1" lang="ja-JP" altLang="en-US" sz="1300" dirty="0"/>
              <a:t>クリックする。</a:t>
            </a:r>
          </a:p>
        </p:txBody>
      </p:sp>
      <p:sp>
        <p:nvSpPr>
          <p:cNvPr id="38" name="テキスト ボックス 37"/>
          <p:cNvSpPr txBox="1"/>
          <p:nvPr/>
        </p:nvSpPr>
        <p:spPr bwMode="auto">
          <a:xfrm>
            <a:off x="395536" y="5182768"/>
            <a:ext cx="3384376" cy="692497"/>
          </a:xfrm>
          <a:prstGeom prst="rect">
            <a:avLst/>
          </a:prstGeom>
          <a:noFill/>
          <a:ln w="12700" cmpd="sng">
            <a:solidFill>
              <a:schemeClr val="tx1"/>
            </a:solidFill>
            <a:miter lim="800000"/>
            <a:headEnd/>
            <a:tailEnd/>
          </a:ln>
        </p:spPr>
        <p:txBody>
          <a:bodyPr wrap="square" rtlCol="0">
            <a:spAutoFit/>
          </a:bodyPr>
          <a:lstStyle/>
          <a:p>
            <a:r>
              <a:rPr lang="ja-JP" altLang="en-US" sz="1300" dirty="0"/>
              <a:t>カウンセラー届とボランティア誓約書をこちらでアップロードして、地区委員会に「送る」</a:t>
            </a:r>
            <a:endParaRPr lang="en-US" altLang="ja-JP" sz="1300" dirty="0"/>
          </a:p>
          <a:p>
            <a:r>
              <a:rPr lang="ja-JP" altLang="en-US" sz="1300" dirty="0"/>
              <a:t>送る方法は地区の指定による。</a:t>
            </a:r>
            <a:endParaRPr kumimoji="1" lang="ja-JP" altLang="en-US" sz="1300"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16387"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a:stCxn id="38" idx="3"/>
          </p:cNvCxnSpPr>
          <p:nvPr/>
        </p:nvCxnSpPr>
        <p:spPr>
          <a:xfrm flipV="1">
            <a:off x="3779912" y="5301212"/>
            <a:ext cx="720080" cy="22780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5374738" y="290848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35451" y="5141866"/>
            <a:ext cx="1479956" cy="1224136"/>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2915816" y="4221088"/>
            <a:ext cx="1152128" cy="507831"/>
          </a:xfrm>
          <a:prstGeom prst="rect">
            <a:avLst/>
          </a:prstGeom>
          <a:noFill/>
          <a:ln w="12700" cmpd="sng">
            <a:solidFill>
              <a:schemeClr val="tx1"/>
            </a:solidFill>
            <a:miter lim="800000"/>
            <a:headEnd/>
            <a:tailEnd/>
          </a:ln>
        </p:spPr>
        <p:txBody>
          <a:bodyPr wrap="square" rtlCol="0">
            <a:spAutoFit/>
          </a:bodyPr>
          <a:lstStyle/>
          <a:p>
            <a:r>
              <a:rPr kumimoji="1" lang="ja-JP" altLang="en-US" sz="900" dirty="0"/>
              <a:t>地区委員会及び</a:t>
            </a:r>
            <a:r>
              <a:rPr kumimoji="1" lang="en-US" altLang="ja-JP" sz="900" dirty="0"/>
              <a:t>RIJYEM</a:t>
            </a:r>
            <a:r>
              <a:rPr kumimoji="1" lang="ja-JP" altLang="en-US" sz="900" dirty="0"/>
              <a:t>がアップします</a:t>
            </a:r>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22</a:t>
            </a:fld>
            <a:endParaRPr lang="en-US" altLang="ja-JP" dirty="0"/>
          </a:p>
        </p:txBody>
      </p:sp>
      <p:sp>
        <p:nvSpPr>
          <p:cNvPr id="7" name="左中かっこ 6"/>
          <p:cNvSpPr/>
          <p:nvPr/>
        </p:nvSpPr>
        <p:spPr>
          <a:xfrm>
            <a:off x="4067944" y="3958295"/>
            <a:ext cx="432048" cy="1033415"/>
          </a:xfrm>
          <a:prstGeom prst="lef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4125181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768594888"/>
              </p:ext>
            </p:extLst>
          </p:nvPr>
        </p:nvGraphicFramePr>
        <p:xfrm>
          <a:off x="365800" y="2095812"/>
          <a:ext cx="2616056" cy="1844807"/>
        </p:xfrm>
        <a:graphic>
          <a:graphicData uri="http://schemas.openxmlformats.org/presentationml/2006/ole">
            <mc:AlternateContent xmlns:mc="http://schemas.openxmlformats.org/markup-compatibility/2006">
              <mc:Choice xmlns:v="urn:schemas-microsoft-com:vml" Requires="v">
                <p:oleObj spid="_x0000_s17410" name="Image" r:id="rId3" imgW="8050680" imgH="5676120" progId="Photoshop.Image.13">
                  <p:embed/>
                </p:oleObj>
              </mc:Choice>
              <mc:Fallback>
                <p:oleObj name="Image" r:id="rId3" imgW="8050680" imgH="5676120" progId="Photoshop.Image.13">
                  <p:embed/>
                  <p:pic>
                    <p:nvPicPr>
                      <p:cNvPr id="0" name=""/>
                      <p:cNvPicPr/>
                      <p:nvPr/>
                    </p:nvPicPr>
                    <p:blipFill>
                      <a:blip r:embed="rId4"/>
                      <a:stretch>
                        <a:fillRect/>
                      </a:stretch>
                    </p:blipFill>
                    <p:spPr>
                      <a:xfrm>
                        <a:off x="365800" y="2095812"/>
                        <a:ext cx="2616056" cy="1844807"/>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3200" dirty="0"/>
              <a:t>4</a:t>
            </a:r>
            <a:r>
              <a:rPr lang="ja-JP" altLang="en-US" sz="3200" dirty="0"/>
              <a:t>月</a:t>
            </a:r>
            <a:r>
              <a:rPr lang="en-US" altLang="ja-JP" sz="3200" dirty="0"/>
              <a:t>-5</a:t>
            </a:r>
            <a:r>
              <a:rPr lang="ja-JP" altLang="en-US" sz="3200" dirty="0"/>
              <a:t>月　</a:t>
            </a:r>
            <a:r>
              <a:rPr lang="en-US" altLang="ja-JP" sz="3200" dirty="0"/>
              <a:t>IBS</a:t>
            </a:r>
            <a:r>
              <a:rPr lang="ja-JP" altLang="en-US" sz="3200" dirty="0"/>
              <a:t>ホスト高校情報（クラブ）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20" y="1554143"/>
            <a:ext cx="7704857" cy="461665"/>
          </a:xfrm>
          <a:prstGeom prst="rect">
            <a:avLst/>
          </a:prstGeom>
          <a:noFill/>
          <a:ln w="38100" cmpd="dbl">
            <a:noFill/>
            <a:miter lim="800000"/>
            <a:headEnd/>
            <a:tailEnd/>
          </a:ln>
        </p:spPr>
        <p:txBody>
          <a:bodyPr wrap="square" rtlCol="0">
            <a:spAutoFit/>
          </a:bodyPr>
          <a:lstStyle/>
          <a:p>
            <a:r>
              <a:rPr lang="ja-JP" altLang="en-US" sz="2400" kern="0" dirty="0"/>
              <a:t>学生データに受入高校を登録する。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2558376" y="2441862"/>
            <a:ext cx="607731" cy="239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3243864" y="2659020"/>
            <a:ext cx="1541840"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a:t>「受入高校」を</a:t>
            </a:r>
            <a:r>
              <a:rPr kumimoji="1" lang="ja-JP" altLang="en-US" sz="1300" dirty="0"/>
              <a:t>クリックする。</a:t>
            </a:r>
          </a:p>
        </p:txBody>
      </p:sp>
      <p:sp>
        <p:nvSpPr>
          <p:cNvPr id="27" name="テキスト ボックス 26"/>
          <p:cNvSpPr txBox="1"/>
          <p:nvPr/>
        </p:nvSpPr>
        <p:spPr bwMode="auto">
          <a:xfrm>
            <a:off x="1115616" y="5854072"/>
            <a:ext cx="1728192" cy="492443"/>
          </a:xfrm>
          <a:prstGeom prst="rect">
            <a:avLst/>
          </a:prstGeom>
          <a:noFill/>
          <a:ln w="12700" cmpd="sng">
            <a:solidFill>
              <a:schemeClr val="tx1"/>
            </a:solidFill>
            <a:miter lim="800000"/>
            <a:headEnd/>
            <a:tailEnd/>
          </a:ln>
        </p:spPr>
        <p:txBody>
          <a:bodyPr wrap="square" rtlCol="0">
            <a:spAutoFit/>
          </a:bodyPr>
          <a:lstStyle/>
          <a:p>
            <a:r>
              <a:rPr lang="ja-JP" altLang="en-US" sz="1300" dirty="0"/>
              <a:t>新規受入高校登録をします。</a:t>
            </a:r>
            <a:endParaRPr kumimoji="1" lang="ja-JP" altLang="en-US" sz="1300" dirty="0"/>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767734700"/>
              </p:ext>
            </p:extLst>
          </p:nvPr>
        </p:nvGraphicFramePr>
        <p:xfrm>
          <a:off x="3348758" y="4069413"/>
          <a:ext cx="5235312" cy="1881440"/>
        </p:xfrm>
        <a:graphic>
          <a:graphicData uri="http://schemas.openxmlformats.org/presentationml/2006/ole">
            <mc:AlternateContent xmlns:mc="http://schemas.openxmlformats.org/markup-compatibility/2006">
              <mc:Choice xmlns:v="urn:schemas-microsoft-com:vml" Requires="v">
                <p:oleObj spid="_x0000_s17411" name="Image" r:id="rId6" imgW="14272920" imgH="5130000" progId="Photoshop.Image.13">
                  <p:embed/>
                </p:oleObj>
              </mc:Choice>
              <mc:Fallback>
                <p:oleObj name="Image" r:id="rId6" imgW="14272920" imgH="5130000" progId="Photoshop.Image.13">
                  <p:embed/>
                  <p:pic>
                    <p:nvPicPr>
                      <p:cNvPr id="0" name=""/>
                      <p:cNvPicPr/>
                      <p:nvPr/>
                    </p:nvPicPr>
                    <p:blipFill>
                      <a:blip r:embed="rId7"/>
                      <a:stretch>
                        <a:fillRect/>
                      </a:stretch>
                    </p:blipFill>
                    <p:spPr>
                      <a:xfrm>
                        <a:off x="3348758" y="4069413"/>
                        <a:ext cx="5235312" cy="1881440"/>
                      </a:xfrm>
                      <a:prstGeom prst="rect">
                        <a:avLst/>
                      </a:prstGeom>
                      <a:ln w="12700">
                        <a:solidFill>
                          <a:schemeClr val="tx1"/>
                        </a:solidFill>
                      </a:ln>
                    </p:spPr>
                  </p:pic>
                </p:oleObj>
              </mc:Fallback>
            </mc:AlternateContent>
          </a:graphicData>
        </a:graphic>
      </p:graphicFrame>
      <p:sp>
        <p:nvSpPr>
          <p:cNvPr id="21" name="右矢印 20"/>
          <p:cNvSpPr/>
          <p:nvPr/>
        </p:nvSpPr>
        <p:spPr>
          <a:xfrm rot="3296267">
            <a:off x="2950083" y="3660528"/>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flipV="1">
            <a:off x="2789084" y="5589240"/>
            <a:ext cx="486772" cy="25229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23</a:t>
            </a:fld>
            <a:endParaRPr lang="en-US" altLang="ja-JP" dirty="0"/>
          </a:p>
        </p:txBody>
      </p:sp>
    </p:spTree>
    <p:extLst>
      <p:ext uri="{BB962C8B-B14F-4D97-AF65-F5344CB8AC3E}">
        <p14:creationId xmlns:p14="http://schemas.microsoft.com/office/powerpoint/2010/main" val="3077434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891154549"/>
              </p:ext>
            </p:extLst>
          </p:nvPr>
        </p:nvGraphicFramePr>
        <p:xfrm>
          <a:off x="971600" y="3822942"/>
          <a:ext cx="7304381" cy="2680175"/>
        </p:xfrm>
        <a:graphic>
          <a:graphicData uri="http://schemas.openxmlformats.org/presentationml/2006/ole">
            <mc:AlternateContent xmlns:mc="http://schemas.openxmlformats.org/markup-compatibility/2006">
              <mc:Choice xmlns:v="urn:schemas-microsoft-com:vml" Requires="v">
                <p:oleObj spid="_x0000_s18434" name="Image" r:id="rId3" imgW="15542640" imgH="5701320" progId="Photoshop.Image.13">
                  <p:embed/>
                </p:oleObj>
              </mc:Choice>
              <mc:Fallback>
                <p:oleObj name="Image" r:id="rId3" imgW="15542640" imgH="5701320" progId="Photoshop.Image.13">
                  <p:embed/>
                  <p:pic>
                    <p:nvPicPr>
                      <p:cNvPr id="0" name=""/>
                      <p:cNvPicPr/>
                      <p:nvPr/>
                    </p:nvPicPr>
                    <p:blipFill>
                      <a:blip r:embed="rId4"/>
                      <a:stretch>
                        <a:fillRect/>
                      </a:stretch>
                    </p:blipFill>
                    <p:spPr>
                      <a:xfrm>
                        <a:off x="971600" y="3822942"/>
                        <a:ext cx="7304381" cy="2680175"/>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631810466"/>
              </p:ext>
            </p:extLst>
          </p:nvPr>
        </p:nvGraphicFramePr>
        <p:xfrm>
          <a:off x="395536" y="2424777"/>
          <a:ext cx="6096000" cy="1193800"/>
        </p:xfrm>
        <a:graphic>
          <a:graphicData uri="http://schemas.openxmlformats.org/presentationml/2006/ole">
            <mc:AlternateContent xmlns:mc="http://schemas.openxmlformats.org/markup-compatibility/2006">
              <mc:Choice xmlns:v="urn:schemas-microsoft-com:vml" Requires="v">
                <p:oleObj spid="_x0000_s18435"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395536" y="2424777"/>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4</a:t>
            </a:r>
            <a:r>
              <a:rPr lang="ja-JP" altLang="en-US" sz="2800" dirty="0"/>
              <a:t>月</a:t>
            </a:r>
            <a:r>
              <a:rPr lang="en-US" altLang="ja-JP" sz="2800" dirty="0"/>
              <a:t>-5</a:t>
            </a:r>
            <a:r>
              <a:rPr lang="ja-JP" altLang="en-US" sz="2800" dirty="0"/>
              <a:t>月　</a:t>
            </a:r>
            <a:r>
              <a:rPr lang="en-US" altLang="ja-JP" sz="2800" dirty="0"/>
              <a:t>IBS</a:t>
            </a:r>
            <a:r>
              <a:rPr lang="ja-JP" altLang="en-US" sz="2800" dirty="0"/>
              <a:t>ホストファミリー情報（クラブ）</a:t>
            </a:r>
          </a:p>
        </p:txBody>
      </p:sp>
      <p:cxnSp>
        <p:nvCxnSpPr>
          <p:cNvPr id="4" name="直線コネクタ 3"/>
          <p:cNvCxnSpPr/>
          <p:nvPr/>
        </p:nvCxnSpPr>
        <p:spPr>
          <a:xfrm>
            <a:off x="179512" y="1412776"/>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17883"/>
            <a:ext cx="8188695" cy="830997"/>
          </a:xfrm>
          <a:prstGeom prst="rect">
            <a:avLst/>
          </a:prstGeom>
          <a:noFill/>
          <a:ln w="38100" cmpd="dbl">
            <a:noFill/>
            <a:miter lim="800000"/>
            <a:headEnd/>
            <a:tailEnd/>
          </a:ln>
        </p:spPr>
        <p:txBody>
          <a:bodyPr wrap="square" rtlCol="0">
            <a:spAutoFit/>
          </a:bodyPr>
          <a:lstStyle/>
          <a:p>
            <a:r>
              <a:rPr lang="en-US" altLang="ja-JP" sz="2400" kern="0" dirty="0">
                <a:solidFill>
                  <a:srgbClr val="FF0000"/>
                </a:solidFill>
              </a:rPr>
              <a:t>【</a:t>
            </a:r>
            <a:r>
              <a:rPr lang="ja-JP" altLang="en-US" sz="2400" kern="0" dirty="0">
                <a:solidFill>
                  <a:srgbClr val="FF0000"/>
                </a:solidFill>
              </a:rPr>
              <a:t>重要</a:t>
            </a:r>
            <a:r>
              <a:rPr lang="en-US" altLang="ja-JP" sz="2400" kern="0" dirty="0">
                <a:solidFill>
                  <a:srgbClr val="FF0000"/>
                </a:solidFill>
              </a:rPr>
              <a:t>】</a:t>
            </a:r>
            <a:r>
              <a:rPr lang="ja-JP" altLang="en-US" sz="2400" kern="0" dirty="0"/>
              <a:t>受入クラブが入力する。ホストファミリーの予定が決まったら随時変更を行う必要があります。</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a:stCxn id="20" idx="1"/>
          </p:cNvCxnSpPr>
          <p:nvPr/>
        </p:nvCxnSpPr>
        <p:spPr>
          <a:xfrm flipH="1">
            <a:off x="4355976" y="2450796"/>
            <a:ext cx="722673" cy="4279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5078649" y="2204574"/>
            <a:ext cx="1754959" cy="492443"/>
          </a:xfrm>
          <a:prstGeom prst="rect">
            <a:avLst/>
          </a:prstGeom>
          <a:solidFill>
            <a:schemeClr val="bg1">
              <a:alpha val="67000"/>
            </a:schemeClr>
          </a:solidFill>
          <a:ln w="12700" cmpd="sng">
            <a:solidFill>
              <a:schemeClr val="tx1"/>
            </a:solidFill>
            <a:miter lim="800000"/>
            <a:headEnd/>
            <a:tailEnd/>
          </a:ln>
        </p:spPr>
        <p:txBody>
          <a:bodyPr wrap="square" rtlCol="0">
            <a:spAutoFit/>
          </a:bodyPr>
          <a:lstStyle/>
          <a:p>
            <a:r>
              <a:rPr lang="ja-JP" altLang="en-US" sz="1300" dirty="0"/>
              <a:t>「ホストファミリー」を</a:t>
            </a:r>
            <a:r>
              <a:rPr kumimoji="1" lang="ja-JP" altLang="en-US" sz="1300" dirty="0"/>
              <a:t>クリックする。</a:t>
            </a:r>
          </a:p>
        </p:txBody>
      </p:sp>
      <p:sp>
        <p:nvSpPr>
          <p:cNvPr id="38" name="テキスト ボックス 37"/>
          <p:cNvSpPr txBox="1"/>
          <p:nvPr/>
        </p:nvSpPr>
        <p:spPr bwMode="auto">
          <a:xfrm>
            <a:off x="6854752" y="3584484"/>
            <a:ext cx="2040237" cy="492443"/>
          </a:xfrm>
          <a:prstGeom prst="rect">
            <a:avLst/>
          </a:prstGeom>
          <a:solidFill>
            <a:schemeClr val="bg1">
              <a:alpha val="70000"/>
            </a:schemeClr>
          </a:solidFill>
          <a:ln w="12700" cmpd="sng">
            <a:solidFill>
              <a:schemeClr val="tx1"/>
            </a:solidFill>
            <a:miter lim="800000"/>
            <a:headEnd/>
            <a:tailEnd/>
          </a:ln>
        </p:spPr>
        <p:txBody>
          <a:bodyPr wrap="square" rtlCol="0">
            <a:spAutoFit/>
          </a:bodyPr>
          <a:lstStyle/>
          <a:p>
            <a:r>
              <a:rPr lang="ja-JP" altLang="en-US" sz="1300" dirty="0"/>
              <a:t>新規</a:t>
            </a:r>
            <a:r>
              <a:rPr kumimoji="1" lang="ja-JP" altLang="en-US" sz="1300" dirty="0"/>
              <a:t>ホストファミリー登録をします</a:t>
            </a:r>
          </a:p>
        </p:txBody>
      </p:sp>
      <p:cxnSp>
        <p:nvCxnSpPr>
          <p:cNvPr id="43" name="直線矢印コネクタ 42"/>
          <p:cNvCxnSpPr/>
          <p:nvPr/>
        </p:nvCxnSpPr>
        <p:spPr>
          <a:xfrm flipH="1">
            <a:off x="7596338" y="4149080"/>
            <a:ext cx="72006" cy="2952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5400000">
            <a:off x="4067964" y="3320560"/>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p:cNvCxnSpPr/>
          <p:nvPr/>
        </p:nvCxnSpPr>
        <p:spPr>
          <a:xfrm flipH="1">
            <a:off x="8100392" y="5506475"/>
            <a:ext cx="339822" cy="1896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bwMode="auto">
          <a:xfrm>
            <a:off x="7812360" y="4941168"/>
            <a:ext cx="1152128" cy="507831"/>
          </a:xfrm>
          <a:prstGeom prst="rect">
            <a:avLst/>
          </a:prstGeom>
          <a:noFill/>
          <a:ln w="12700" cmpd="sng">
            <a:solidFill>
              <a:schemeClr val="tx1"/>
            </a:solidFill>
            <a:miter lim="800000"/>
            <a:headEnd/>
            <a:tailEnd/>
          </a:ln>
        </p:spPr>
        <p:txBody>
          <a:bodyPr wrap="square" rtlCol="0">
            <a:spAutoFit/>
          </a:bodyPr>
          <a:lstStyle/>
          <a:p>
            <a:r>
              <a:rPr kumimoji="1" lang="ja-JP" altLang="en-US" sz="900" dirty="0"/>
              <a:t>保護者の情報を変更する場合はこちらから</a:t>
            </a:r>
            <a:r>
              <a:rPr kumimoji="1" lang="ja-JP" altLang="en-US" sz="900" dirty="0" err="1"/>
              <a:t>、、</a:t>
            </a:r>
            <a:endParaRPr kumimoji="1" lang="ja-JP" altLang="en-US" sz="900" dirty="0"/>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24</a:t>
            </a:fld>
            <a:endParaRPr lang="en-US" altLang="ja-JP" dirty="0"/>
          </a:p>
        </p:txBody>
      </p:sp>
    </p:spTree>
    <p:extLst>
      <p:ext uri="{BB962C8B-B14F-4D97-AF65-F5344CB8AC3E}">
        <p14:creationId xmlns:p14="http://schemas.microsoft.com/office/powerpoint/2010/main" val="475228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19458"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4</a:t>
            </a:r>
            <a:r>
              <a:rPr lang="ja-JP" altLang="en-US" sz="2800" dirty="0"/>
              <a:t>月</a:t>
            </a:r>
            <a:r>
              <a:rPr lang="en-US" altLang="ja-JP" sz="2800" dirty="0"/>
              <a:t>-6</a:t>
            </a:r>
            <a:r>
              <a:rPr lang="ja-JP" altLang="en-US" sz="2800" dirty="0"/>
              <a:t>月　</a:t>
            </a:r>
            <a:r>
              <a:rPr lang="en-US" altLang="ja-JP" sz="2800" dirty="0"/>
              <a:t>OBS</a:t>
            </a:r>
            <a:r>
              <a:rPr lang="ja-JP" altLang="en-US" sz="2800" dirty="0"/>
              <a:t>と</a:t>
            </a:r>
            <a:r>
              <a:rPr lang="en-US" altLang="ja-JP" sz="2800" dirty="0"/>
              <a:t>IBS</a:t>
            </a:r>
            <a:r>
              <a:rPr lang="ja-JP" altLang="en-US" sz="2800" dirty="0"/>
              <a:t>の</a:t>
            </a:r>
            <a:r>
              <a:rPr lang="en-US" altLang="ja-JP" sz="2800" dirty="0"/>
              <a:t>AF,GF</a:t>
            </a:r>
            <a:r>
              <a:rPr lang="ja-JP" altLang="en-US" sz="2800" dirty="0"/>
              <a:t>（地区委員会）</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830997"/>
          </a:xfrm>
          <a:prstGeom prst="rect">
            <a:avLst/>
          </a:prstGeom>
          <a:noFill/>
          <a:ln w="38100" cmpd="dbl">
            <a:noFill/>
            <a:miter lim="800000"/>
            <a:headEnd/>
            <a:tailEnd/>
          </a:ln>
        </p:spPr>
        <p:txBody>
          <a:bodyPr wrap="square" rtlCol="0">
            <a:spAutoFit/>
          </a:bodyPr>
          <a:lstStyle/>
          <a:p>
            <a:r>
              <a:rPr lang="ja-JP" altLang="en-US" sz="2400" kern="0" dirty="0"/>
              <a:t>地区委員会がアップロードする。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a:t>「書類」を</a:t>
            </a:r>
            <a:r>
              <a:rPr kumimoji="1" lang="ja-JP" altLang="en-US" sz="1300" dirty="0"/>
              <a:t>クリックする。</a:t>
            </a: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19459"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p:nvPr/>
        </p:nvCxnSpPr>
        <p:spPr>
          <a:xfrm flipV="1">
            <a:off x="3356936" y="4970640"/>
            <a:ext cx="969832" cy="2278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4732734" y="2854210"/>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4172164" y="3861048"/>
            <a:ext cx="4576300" cy="867871"/>
          </a:xfrm>
          <a:prstGeom prst="round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bwMode="auto">
          <a:xfrm>
            <a:off x="1969644" y="4201275"/>
            <a:ext cx="1872208" cy="461665"/>
          </a:xfrm>
          <a:prstGeom prst="rect">
            <a:avLst/>
          </a:prstGeom>
          <a:noFill/>
          <a:ln w="12700" cmpd="sng">
            <a:solidFill>
              <a:schemeClr val="tx1"/>
            </a:solidFill>
            <a:miter lim="800000"/>
            <a:headEnd/>
            <a:tailEnd/>
          </a:ln>
        </p:spPr>
        <p:txBody>
          <a:bodyPr wrap="square" rtlCol="0">
            <a:spAutoFit/>
          </a:bodyPr>
          <a:lstStyle/>
          <a:p>
            <a:r>
              <a:rPr kumimoji="1" lang="ja-JP" altLang="en-US" sz="1200" dirty="0"/>
              <a:t>こちらからアップロードします。</a:t>
            </a:r>
          </a:p>
        </p:txBody>
      </p:sp>
      <p:cxnSp>
        <p:nvCxnSpPr>
          <p:cNvPr id="18" name="直線矢印コネクタ 17"/>
          <p:cNvCxnSpPr>
            <a:stCxn id="16" idx="3"/>
          </p:cNvCxnSpPr>
          <p:nvPr/>
        </p:nvCxnSpPr>
        <p:spPr>
          <a:xfrm flipV="1">
            <a:off x="3841852" y="4417302"/>
            <a:ext cx="360040" cy="1480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bwMode="auto">
          <a:xfrm>
            <a:off x="1484728" y="5084544"/>
            <a:ext cx="1872208" cy="461665"/>
          </a:xfrm>
          <a:prstGeom prst="rect">
            <a:avLst/>
          </a:prstGeom>
          <a:noFill/>
          <a:ln w="12700" cmpd="sng">
            <a:solidFill>
              <a:schemeClr val="tx1"/>
            </a:solidFill>
            <a:miter lim="800000"/>
            <a:headEnd/>
            <a:tailEnd/>
          </a:ln>
        </p:spPr>
        <p:txBody>
          <a:bodyPr wrap="square" rtlCol="0">
            <a:spAutoFit/>
          </a:bodyPr>
          <a:lstStyle/>
          <a:p>
            <a:r>
              <a:rPr kumimoji="1" lang="en-US" altLang="ja-JP" sz="1200" dirty="0"/>
              <a:t>RIJYEM</a:t>
            </a:r>
            <a:r>
              <a:rPr kumimoji="1" lang="ja-JP" altLang="en-US" sz="1200" dirty="0"/>
              <a:t>がこちらからアップロードします。</a:t>
            </a:r>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25</a:t>
            </a:fld>
            <a:endParaRPr lang="en-US" altLang="ja-JP" dirty="0"/>
          </a:p>
        </p:txBody>
      </p:sp>
    </p:spTree>
    <p:extLst>
      <p:ext uri="{BB962C8B-B14F-4D97-AF65-F5344CB8AC3E}">
        <p14:creationId xmlns:p14="http://schemas.microsoft.com/office/powerpoint/2010/main" val="282879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1357629799"/>
              </p:ext>
            </p:extLst>
          </p:nvPr>
        </p:nvGraphicFramePr>
        <p:xfrm>
          <a:off x="3419872" y="2264058"/>
          <a:ext cx="5090147" cy="2128848"/>
        </p:xfrm>
        <a:graphic>
          <a:graphicData uri="http://schemas.openxmlformats.org/presentationml/2006/ole">
            <mc:AlternateContent xmlns:mc="http://schemas.openxmlformats.org/markup-compatibility/2006">
              <mc:Choice xmlns:v="urn:schemas-microsoft-com:vml" Requires="v">
                <p:oleObj spid="_x0000_s20482" name="Image" r:id="rId3" imgW="15999840" imgH="6692040" progId="Photoshop.Image.13">
                  <p:embed/>
                </p:oleObj>
              </mc:Choice>
              <mc:Fallback>
                <p:oleObj name="Image" r:id="rId3" imgW="15999840" imgH="6692040" progId="Photoshop.Image.13">
                  <p:embed/>
                  <p:pic>
                    <p:nvPicPr>
                      <p:cNvPr id="9" name="オブジェクト 8"/>
                      <p:cNvPicPr/>
                      <p:nvPr/>
                    </p:nvPicPr>
                    <p:blipFill>
                      <a:blip r:embed="rId4"/>
                      <a:stretch>
                        <a:fillRect/>
                      </a:stretch>
                    </p:blipFill>
                    <p:spPr>
                      <a:xfrm>
                        <a:off x="3419872" y="2264058"/>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714564954"/>
              </p:ext>
            </p:extLst>
          </p:nvPr>
        </p:nvGraphicFramePr>
        <p:xfrm>
          <a:off x="467544" y="2331702"/>
          <a:ext cx="2303588" cy="1637691"/>
        </p:xfrm>
        <a:graphic>
          <a:graphicData uri="http://schemas.openxmlformats.org/presentationml/2006/ole">
            <mc:AlternateContent xmlns:mc="http://schemas.openxmlformats.org/markup-compatibility/2006">
              <mc:Choice xmlns:v="urn:schemas-microsoft-com:vml" Requires="v">
                <p:oleObj spid="_x0000_s20483" name="Image" r:id="rId5" imgW="8787240" imgH="6247440" progId="Photoshop.Image.13">
                  <p:embed/>
                </p:oleObj>
              </mc:Choice>
              <mc:Fallback>
                <p:oleObj name="Image" r:id="rId5" imgW="8787240" imgH="6247440" progId="Photoshop.Image.13">
                  <p:embed/>
                  <p:pic>
                    <p:nvPicPr>
                      <p:cNvPr id="7" name="オブジェクト 6"/>
                      <p:cNvPicPr/>
                      <p:nvPr/>
                    </p:nvPicPr>
                    <p:blipFill>
                      <a:blip r:embed="rId6"/>
                      <a:stretch>
                        <a:fillRect/>
                      </a:stretch>
                    </p:blipFill>
                    <p:spPr>
                      <a:xfrm>
                        <a:off x="467544" y="2331702"/>
                        <a:ext cx="2303588" cy="1637691"/>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5</a:t>
            </a:r>
            <a:r>
              <a:rPr lang="ja-JP" altLang="en-US" sz="2800" dirty="0"/>
              <a:t>月</a:t>
            </a:r>
            <a:r>
              <a:rPr lang="en-US" altLang="ja-JP" sz="2800" dirty="0"/>
              <a:t>-7</a:t>
            </a:r>
            <a:r>
              <a:rPr lang="ja-JP" altLang="en-US" sz="2800" dirty="0"/>
              <a:t>月　交換学生入国処理（地区委員会）</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20" y="1556792"/>
            <a:ext cx="6984777" cy="400110"/>
          </a:xfrm>
          <a:prstGeom prst="rect">
            <a:avLst/>
          </a:prstGeom>
          <a:noFill/>
          <a:ln w="38100" cmpd="dbl">
            <a:noFill/>
            <a:miter lim="800000"/>
            <a:headEnd/>
            <a:tailEnd/>
          </a:ln>
        </p:spPr>
        <p:txBody>
          <a:bodyPr wrap="square" rtlCol="0">
            <a:spAutoFit/>
          </a:bodyPr>
          <a:lstStyle/>
          <a:p>
            <a:r>
              <a:rPr lang="en-US" altLang="ja-JP" sz="2000" b="1" kern="0" dirty="0">
                <a:solidFill>
                  <a:srgbClr val="FF0000"/>
                </a:solidFill>
                <a:latin typeface="+mn-ea"/>
                <a:ea typeface="+mn-ea"/>
              </a:rPr>
              <a:t>【</a:t>
            </a:r>
            <a:r>
              <a:rPr lang="ja-JP" altLang="en-US" sz="2000" b="1" kern="0" dirty="0">
                <a:solidFill>
                  <a:srgbClr val="FF0000"/>
                </a:solidFill>
                <a:latin typeface="+mn-ea"/>
                <a:ea typeface="+mn-ea"/>
              </a:rPr>
              <a:t>重要</a:t>
            </a:r>
            <a:r>
              <a:rPr lang="en-US" altLang="ja-JP" sz="2000" b="1" kern="0" dirty="0">
                <a:solidFill>
                  <a:srgbClr val="FF0000"/>
                </a:solidFill>
                <a:latin typeface="+mn-ea"/>
                <a:ea typeface="+mn-ea"/>
              </a:rPr>
              <a:t>】</a:t>
            </a:r>
            <a:r>
              <a:rPr lang="ja-JP" altLang="en-US" sz="2000" b="1" kern="0" dirty="0">
                <a:latin typeface="+mn-ea"/>
                <a:ea typeface="+mn-ea"/>
              </a:rPr>
              <a:t>自宅出発日の変更。</a:t>
            </a:r>
            <a:endParaRPr lang="en-US" altLang="ja-JP" sz="2000" b="1" kern="0" dirty="0">
              <a:latin typeface="+mn-ea"/>
              <a:ea typeface="+mn-ea"/>
            </a:endParaRP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1671684" y="3150547"/>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523729" y="4232701"/>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38" name="テキスト ボックス 37"/>
          <p:cNvSpPr txBox="1"/>
          <p:nvPr/>
        </p:nvSpPr>
        <p:spPr bwMode="auto">
          <a:xfrm>
            <a:off x="6370557" y="1926412"/>
            <a:ext cx="2381300" cy="1492716"/>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自宅出発日を入力します。</a:t>
            </a:r>
            <a:endParaRPr lang="en-US" altLang="ja-JP" sz="1300" dirty="0"/>
          </a:p>
          <a:p>
            <a:r>
              <a:rPr kumimoji="1" lang="ja-JP" altLang="en-US" sz="1300" dirty="0"/>
              <a:t>これを行わないと、災害の時に帰国していないことになり</a:t>
            </a:r>
            <a:r>
              <a:rPr kumimoji="1" lang="en-US" altLang="ja-JP" sz="1300" dirty="0"/>
              <a:t>RIJYEM</a:t>
            </a:r>
            <a:r>
              <a:rPr kumimoji="1" lang="ja-JP" altLang="en-US" sz="1300" dirty="0"/>
              <a:t>が間違った情報を参照する可能性があり</a:t>
            </a:r>
            <a:r>
              <a:rPr lang="ja-JP" altLang="en-US" sz="1300" dirty="0"/>
              <a:t>ます。</a:t>
            </a:r>
            <a:endParaRPr lang="en-US" altLang="ja-JP" sz="1300" dirty="0"/>
          </a:p>
          <a:p>
            <a:r>
              <a:rPr kumimoji="1" lang="ja-JP" altLang="en-US" sz="1300" dirty="0"/>
              <a:t>また、</a:t>
            </a:r>
            <a:r>
              <a:rPr kumimoji="1" lang="en-US" altLang="ja-JP" sz="1300" dirty="0"/>
              <a:t>ROTEX</a:t>
            </a:r>
            <a:r>
              <a:rPr kumimoji="1" lang="ja-JP" altLang="en-US" sz="1300" dirty="0" err="1"/>
              <a:t>への</a:t>
            </a:r>
            <a:r>
              <a:rPr kumimoji="1" lang="ja-JP" altLang="en-US" sz="1300" dirty="0"/>
              <a:t>メールも届きません</a:t>
            </a:r>
          </a:p>
        </p:txBody>
      </p:sp>
      <p:cxnSp>
        <p:nvCxnSpPr>
          <p:cNvPr id="43" name="直線矢印コネクタ 42"/>
          <p:cNvCxnSpPr/>
          <p:nvPr/>
        </p:nvCxnSpPr>
        <p:spPr>
          <a:xfrm flipH="1">
            <a:off x="6588225" y="3658153"/>
            <a:ext cx="144015" cy="2342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3007820" y="2853244"/>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26</a:t>
            </a:fld>
            <a:endParaRPr lang="en-US" altLang="ja-JP" dirty="0"/>
          </a:p>
        </p:txBody>
      </p:sp>
    </p:spTree>
    <p:extLst>
      <p:ext uri="{BB962C8B-B14F-4D97-AF65-F5344CB8AC3E}">
        <p14:creationId xmlns:p14="http://schemas.microsoft.com/office/powerpoint/2010/main" val="1532627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21506" name="Image" r:id="rId3" imgW="14526720" imgH="2844360" progId="Photoshop.Image.13">
                  <p:embed/>
                </p:oleObj>
              </mc:Choice>
              <mc:Fallback>
                <p:oleObj name="Image" r:id="rId3" imgW="14526720" imgH="2844360" progId="Photoshop.Image.13">
                  <p:embed/>
                  <p:pic>
                    <p:nvPicPr>
                      <p:cNvPr id="0" name=""/>
                      <p:cNvPicPr/>
                      <p:nvPr/>
                    </p:nvPicPr>
                    <p:blipFill>
                      <a:blip r:embed="rId4"/>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7</a:t>
            </a:r>
            <a:r>
              <a:rPr lang="ja-JP" altLang="en-US" sz="2800" dirty="0"/>
              <a:t>月</a:t>
            </a:r>
            <a:r>
              <a:rPr lang="en-US" altLang="ja-JP" sz="2800" dirty="0"/>
              <a:t>-8</a:t>
            </a:r>
            <a:r>
              <a:rPr lang="ja-JP" altLang="en-US" sz="2800" dirty="0"/>
              <a:t>月　</a:t>
            </a:r>
            <a:r>
              <a:rPr lang="en-US" altLang="ja-JP" sz="2800" dirty="0"/>
              <a:t>IBS</a:t>
            </a:r>
            <a:r>
              <a:rPr lang="ja-JP" altLang="en-US" sz="2800" dirty="0"/>
              <a:t>ボランティア誓約書（クラブ）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a:t>受入クラブがアップロードする。</a:t>
            </a:r>
            <a:endParaRPr lang="en-US" altLang="ja-JP" sz="2400" kern="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2722734" y="2909244"/>
            <a:ext cx="1838490" cy="653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1475656" y="3509450"/>
            <a:ext cx="1322911" cy="492443"/>
          </a:xfrm>
          <a:prstGeom prst="rect">
            <a:avLst/>
          </a:prstGeom>
          <a:noFill/>
          <a:ln w="12700" cmpd="sng">
            <a:solidFill>
              <a:schemeClr val="tx1"/>
            </a:solidFill>
            <a:miter lim="800000"/>
            <a:headEnd/>
            <a:tailEnd/>
          </a:ln>
        </p:spPr>
        <p:txBody>
          <a:bodyPr wrap="square" rtlCol="0">
            <a:spAutoFit/>
          </a:bodyPr>
          <a:lstStyle/>
          <a:p>
            <a:r>
              <a:rPr lang="ja-JP" altLang="en-US" sz="1300" dirty="0"/>
              <a:t>「書類」を</a:t>
            </a:r>
            <a:r>
              <a:rPr kumimoji="1" lang="ja-JP" altLang="en-US" sz="1300" dirty="0"/>
              <a:t>クリックする。</a:t>
            </a:r>
          </a:p>
        </p:txBody>
      </p:sp>
      <p:sp>
        <p:nvSpPr>
          <p:cNvPr id="38" name="テキスト ボックス 37"/>
          <p:cNvSpPr txBox="1"/>
          <p:nvPr/>
        </p:nvSpPr>
        <p:spPr bwMode="auto">
          <a:xfrm>
            <a:off x="539552" y="5182768"/>
            <a:ext cx="2990608" cy="692497"/>
          </a:xfrm>
          <a:prstGeom prst="rect">
            <a:avLst/>
          </a:prstGeom>
          <a:noFill/>
          <a:ln w="12700" cmpd="sng">
            <a:solidFill>
              <a:schemeClr val="tx1"/>
            </a:solidFill>
            <a:miter lim="800000"/>
            <a:headEnd/>
            <a:tailEnd/>
          </a:ln>
        </p:spPr>
        <p:txBody>
          <a:bodyPr wrap="square" rtlCol="0">
            <a:spAutoFit/>
          </a:bodyPr>
          <a:lstStyle/>
          <a:p>
            <a:r>
              <a:rPr lang="ja-JP" altLang="en-US" sz="1300" dirty="0"/>
              <a:t>ボランティア誓約書をこちらでアップロードして、地区委員会に送る。</a:t>
            </a:r>
            <a:endParaRPr lang="en-US" altLang="ja-JP" sz="1300" dirty="0"/>
          </a:p>
          <a:p>
            <a:r>
              <a:rPr lang="ja-JP" altLang="en-US" sz="1300" dirty="0"/>
              <a:t>送る方法は地区の指定による。</a:t>
            </a:r>
            <a:endParaRPr kumimoji="1" lang="ja-JP" altLang="en-US" sz="1300" dirty="0"/>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1356986830"/>
              </p:ext>
            </p:extLst>
          </p:nvPr>
        </p:nvGraphicFramePr>
        <p:xfrm>
          <a:off x="4172164" y="3104397"/>
          <a:ext cx="4690018" cy="3746715"/>
        </p:xfrm>
        <a:graphic>
          <a:graphicData uri="http://schemas.openxmlformats.org/presentationml/2006/ole">
            <mc:AlternateContent xmlns:mc="http://schemas.openxmlformats.org/markup-compatibility/2006">
              <mc:Choice xmlns:v="urn:schemas-microsoft-com:vml" Requires="v">
                <p:oleObj spid="_x0000_s21507" name="Image" r:id="rId6" imgW="11237760" imgH="8977680" progId="Photoshop.Image.13">
                  <p:embed/>
                </p:oleObj>
              </mc:Choice>
              <mc:Fallback>
                <p:oleObj name="Image" r:id="rId6" imgW="11237760" imgH="8977680" progId="Photoshop.Image.13">
                  <p:embed/>
                  <p:pic>
                    <p:nvPicPr>
                      <p:cNvPr id="0" name=""/>
                      <p:cNvPicPr/>
                      <p:nvPr/>
                    </p:nvPicPr>
                    <p:blipFill>
                      <a:blip r:embed="rId7"/>
                      <a:stretch>
                        <a:fillRect/>
                      </a:stretch>
                    </p:blipFill>
                    <p:spPr>
                      <a:xfrm>
                        <a:off x="4172164" y="3104397"/>
                        <a:ext cx="4690018" cy="3746715"/>
                      </a:xfrm>
                      <a:prstGeom prst="rect">
                        <a:avLst/>
                      </a:prstGeom>
                      <a:ln w="12700">
                        <a:solidFill>
                          <a:schemeClr val="tx1"/>
                        </a:solidFill>
                      </a:ln>
                    </p:spPr>
                  </p:pic>
                </p:oleObj>
              </mc:Fallback>
            </mc:AlternateContent>
          </a:graphicData>
        </a:graphic>
      </p:graphicFrame>
      <p:cxnSp>
        <p:nvCxnSpPr>
          <p:cNvPr id="43" name="直線矢印コネクタ 42"/>
          <p:cNvCxnSpPr>
            <a:stCxn id="38" idx="3"/>
          </p:cNvCxnSpPr>
          <p:nvPr/>
        </p:nvCxnSpPr>
        <p:spPr>
          <a:xfrm>
            <a:off x="3530160" y="5529017"/>
            <a:ext cx="969832" cy="20423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3038103">
            <a:off x="5254333" y="295774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27</a:t>
            </a:fld>
            <a:endParaRPr lang="en-US" altLang="ja-JP" dirty="0"/>
          </a:p>
        </p:txBody>
      </p:sp>
    </p:spTree>
    <p:extLst>
      <p:ext uri="{BB962C8B-B14F-4D97-AF65-F5344CB8AC3E}">
        <p14:creationId xmlns:p14="http://schemas.microsoft.com/office/powerpoint/2010/main" val="1003593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ext uri="{D42A27DB-BD31-4B8C-83A1-F6EECF244321}">
                <p14:modId xmlns:p14="http://schemas.microsoft.com/office/powerpoint/2010/main" val="2284105506"/>
              </p:ext>
            </p:extLst>
          </p:nvPr>
        </p:nvGraphicFramePr>
        <p:xfrm>
          <a:off x="2167175" y="3789040"/>
          <a:ext cx="6842919" cy="2060774"/>
        </p:xfrm>
        <a:graphic>
          <a:graphicData uri="http://schemas.openxmlformats.org/presentationml/2006/ole">
            <mc:AlternateContent xmlns:mc="http://schemas.openxmlformats.org/markup-compatibility/2006">
              <mc:Choice xmlns:v="urn:schemas-microsoft-com:vml" Requires="v">
                <p:oleObj spid="_x0000_s22530" name="Image" r:id="rId3" imgW="12101400" imgH="3644280" progId="Photoshop.Image.13">
                  <p:embed/>
                </p:oleObj>
              </mc:Choice>
              <mc:Fallback>
                <p:oleObj name="Image" r:id="rId3" imgW="12101400" imgH="3644280" progId="Photoshop.Image.13">
                  <p:embed/>
                  <p:pic>
                    <p:nvPicPr>
                      <p:cNvPr id="0" name=""/>
                      <p:cNvPicPr/>
                      <p:nvPr/>
                    </p:nvPicPr>
                    <p:blipFill>
                      <a:blip r:embed="rId4"/>
                      <a:stretch>
                        <a:fillRect/>
                      </a:stretch>
                    </p:blipFill>
                    <p:spPr>
                      <a:xfrm>
                        <a:off x="2167175" y="3789040"/>
                        <a:ext cx="6842919" cy="2060774"/>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22531"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9</a:t>
            </a:r>
            <a:r>
              <a:rPr lang="ja-JP" altLang="en-US" sz="2800" dirty="0"/>
              <a:t>月</a:t>
            </a:r>
            <a:r>
              <a:rPr lang="en-US" altLang="ja-JP" sz="2800" dirty="0"/>
              <a:t>-7</a:t>
            </a:r>
            <a:r>
              <a:rPr lang="ja-JP" altLang="en-US" sz="2800" dirty="0"/>
              <a:t>月　</a:t>
            </a:r>
            <a:r>
              <a:rPr lang="en-US" altLang="ja-JP" sz="2800" dirty="0"/>
              <a:t>IBS</a:t>
            </a:r>
            <a:r>
              <a:rPr lang="ja-JP" altLang="en-US" sz="2800" dirty="0"/>
              <a:t>マンスリーレポート（クラブ）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6192689" cy="461665"/>
          </a:xfrm>
          <a:prstGeom prst="rect">
            <a:avLst/>
          </a:prstGeom>
          <a:noFill/>
          <a:ln w="38100" cmpd="dbl">
            <a:noFill/>
            <a:miter lim="800000"/>
            <a:headEnd/>
            <a:tailEnd/>
          </a:ln>
        </p:spPr>
        <p:txBody>
          <a:bodyPr wrap="square" rtlCol="0">
            <a:spAutoFit/>
          </a:bodyPr>
          <a:lstStyle/>
          <a:p>
            <a:r>
              <a:rPr lang="ja-JP" altLang="en-US" sz="2400" kern="0" dirty="0"/>
              <a:t>受入クラブがアップロードする。</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6228184" y="2795007"/>
            <a:ext cx="576064" cy="129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6804248" y="2680951"/>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「カウンセラー</a:t>
            </a:r>
            <a:r>
              <a:rPr lang="en-US" altLang="ja-JP" sz="1300" dirty="0"/>
              <a:t>R</a:t>
            </a:r>
            <a:r>
              <a:rPr lang="ja-JP" altLang="en-US" sz="1300" dirty="0"/>
              <a:t>」を</a:t>
            </a:r>
            <a:r>
              <a:rPr kumimoji="1" lang="ja-JP" altLang="en-US" sz="1300" dirty="0"/>
              <a:t>クリックする。</a:t>
            </a:r>
          </a:p>
        </p:txBody>
      </p:sp>
      <p:sp>
        <p:nvSpPr>
          <p:cNvPr id="38" name="テキスト ボックス 37"/>
          <p:cNvSpPr txBox="1"/>
          <p:nvPr/>
        </p:nvSpPr>
        <p:spPr bwMode="auto">
          <a:xfrm>
            <a:off x="2167175" y="5973017"/>
            <a:ext cx="6005225" cy="492443"/>
          </a:xfrm>
          <a:prstGeom prst="rect">
            <a:avLst/>
          </a:prstGeom>
          <a:noFill/>
          <a:ln w="12700" cmpd="sng">
            <a:solidFill>
              <a:schemeClr val="tx1"/>
            </a:solidFill>
            <a:miter lim="800000"/>
            <a:headEnd/>
            <a:tailEnd/>
          </a:ln>
        </p:spPr>
        <p:txBody>
          <a:bodyPr wrap="square" rtlCol="0">
            <a:spAutoFit/>
          </a:bodyPr>
          <a:lstStyle/>
          <a:p>
            <a:r>
              <a:rPr lang="ja-JP" altLang="en-US" sz="1300" dirty="0"/>
              <a:t>マンスリーレポートを学生から預かり、こちらでアップロードして地区委員会に送る。</a:t>
            </a:r>
            <a:endParaRPr lang="en-US" altLang="ja-JP" sz="1300" dirty="0"/>
          </a:p>
          <a:p>
            <a:r>
              <a:rPr lang="ja-JP" altLang="en-US" sz="1300" dirty="0"/>
              <a:t>送る方法は地区の指定による。</a:t>
            </a:r>
            <a:endParaRPr kumimoji="1" lang="ja-JP" altLang="en-US" sz="1300" dirty="0"/>
          </a:p>
        </p:txBody>
      </p:sp>
      <p:sp>
        <p:nvSpPr>
          <p:cNvPr id="32" name="右矢印 31"/>
          <p:cNvSpPr/>
          <p:nvPr/>
        </p:nvSpPr>
        <p:spPr>
          <a:xfrm rot="4535438">
            <a:off x="4283968" y="3178805"/>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28</a:t>
            </a:fld>
            <a:endParaRPr lang="en-US" altLang="ja-JP" dirty="0"/>
          </a:p>
        </p:txBody>
      </p:sp>
    </p:spTree>
    <p:extLst>
      <p:ext uri="{BB962C8B-B14F-4D97-AF65-F5344CB8AC3E}">
        <p14:creationId xmlns:p14="http://schemas.microsoft.com/office/powerpoint/2010/main" val="3170034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186309468"/>
              </p:ext>
            </p:extLst>
          </p:nvPr>
        </p:nvGraphicFramePr>
        <p:xfrm>
          <a:off x="2375755" y="4167123"/>
          <a:ext cx="6096000" cy="1827213"/>
        </p:xfrm>
        <a:graphic>
          <a:graphicData uri="http://schemas.openxmlformats.org/presentationml/2006/ole">
            <mc:AlternateContent xmlns:mc="http://schemas.openxmlformats.org/markup-compatibility/2006">
              <mc:Choice xmlns:v="urn:schemas-microsoft-com:vml" Requires="v">
                <p:oleObj spid="_x0000_s23554" name="Image" r:id="rId3" imgW="12241080" imgH="3669840" progId="Photoshop.Image.13">
                  <p:embed/>
                </p:oleObj>
              </mc:Choice>
              <mc:Fallback>
                <p:oleObj name="Image" r:id="rId3" imgW="12241080" imgH="3669840" progId="Photoshop.Image.13">
                  <p:embed/>
                  <p:pic>
                    <p:nvPicPr>
                      <p:cNvPr id="0" name=""/>
                      <p:cNvPicPr/>
                      <p:nvPr/>
                    </p:nvPicPr>
                    <p:blipFill>
                      <a:blip r:embed="rId4"/>
                      <a:stretch>
                        <a:fillRect/>
                      </a:stretch>
                    </p:blipFill>
                    <p:spPr>
                      <a:xfrm>
                        <a:off x="2375755" y="4167123"/>
                        <a:ext cx="6096000" cy="1827213"/>
                      </a:xfrm>
                      <a:prstGeom prst="rect">
                        <a:avLst/>
                      </a:prstGeom>
                      <a:ln w="12700">
                        <a:solidFill>
                          <a:schemeClr val="tx1"/>
                        </a:solidFill>
                      </a:ln>
                    </p:spPr>
                  </p:pic>
                </p:oleObj>
              </mc:Fallback>
            </mc:AlternateContent>
          </a:graphicData>
        </a:graphic>
      </p:graphicFrame>
      <p:graphicFrame>
        <p:nvGraphicFramePr>
          <p:cNvPr id="5" name="オブジェクト 4"/>
          <p:cNvGraphicFramePr>
            <a:graphicFrameLocks noChangeAspect="1"/>
          </p:cNvGraphicFramePr>
          <p:nvPr>
            <p:extLst>
              <p:ext uri="{D42A27DB-BD31-4B8C-83A1-F6EECF244321}">
                <p14:modId xmlns:p14="http://schemas.microsoft.com/office/powerpoint/2010/main" val="2919554348"/>
              </p:ext>
            </p:extLst>
          </p:nvPr>
        </p:nvGraphicFramePr>
        <p:xfrm>
          <a:off x="283488" y="2161828"/>
          <a:ext cx="6096000" cy="1193800"/>
        </p:xfrm>
        <a:graphic>
          <a:graphicData uri="http://schemas.openxmlformats.org/presentationml/2006/ole">
            <mc:AlternateContent xmlns:mc="http://schemas.openxmlformats.org/markup-compatibility/2006">
              <mc:Choice xmlns:v="urn:schemas-microsoft-com:vml" Requires="v">
                <p:oleObj spid="_x0000_s23555" name="Image" r:id="rId5" imgW="14526720" imgH="2844360" progId="Photoshop.Image.13">
                  <p:embed/>
                </p:oleObj>
              </mc:Choice>
              <mc:Fallback>
                <p:oleObj name="Image" r:id="rId5" imgW="14526720" imgH="2844360" progId="Photoshop.Image.13">
                  <p:embed/>
                  <p:pic>
                    <p:nvPicPr>
                      <p:cNvPr id="0" name=""/>
                      <p:cNvPicPr/>
                      <p:nvPr/>
                    </p:nvPicPr>
                    <p:blipFill>
                      <a:blip r:embed="rId6"/>
                      <a:stretch>
                        <a:fillRect/>
                      </a:stretch>
                    </p:blipFill>
                    <p:spPr>
                      <a:xfrm>
                        <a:off x="283488" y="2161828"/>
                        <a:ext cx="6096000" cy="1193800"/>
                      </a:xfrm>
                      <a:prstGeom prst="rect">
                        <a:avLst/>
                      </a:prstGeom>
                      <a:ln w="12700">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7</a:t>
            </a:r>
            <a:r>
              <a:rPr lang="ja-JP" altLang="en-US" sz="2800" dirty="0"/>
              <a:t>月</a:t>
            </a:r>
            <a:r>
              <a:rPr lang="en-US" altLang="ja-JP" sz="2800" dirty="0"/>
              <a:t>-8</a:t>
            </a:r>
            <a:r>
              <a:rPr lang="ja-JP" altLang="en-US" sz="2800" dirty="0"/>
              <a:t>月　</a:t>
            </a:r>
            <a:r>
              <a:rPr lang="en-US" altLang="ja-JP" sz="2800" dirty="0"/>
              <a:t>IBS</a:t>
            </a:r>
            <a:r>
              <a:rPr lang="ja-JP" altLang="en-US" sz="2800" dirty="0"/>
              <a:t>カウンセラー報告（クラブ）</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4248473" cy="461665"/>
          </a:xfrm>
          <a:prstGeom prst="rect">
            <a:avLst/>
          </a:prstGeom>
          <a:noFill/>
          <a:ln w="38100" cmpd="dbl">
            <a:noFill/>
            <a:miter lim="800000"/>
            <a:headEnd/>
            <a:tailEnd/>
          </a:ln>
        </p:spPr>
        <p:txBody>
          <a:bodyPr wrap="square" rtlCol="0">
            <a:spAutoFit/>
          </a:bodyPr>
          <a:lstStyle/>
          <a:p>
            <a:r>
              <a:rPr lang="ja-JP" altLang="en-US" sz="2400" kern="0" dirty="0"/>
              <a:t>受入クラブがアップロードする。</a:t>
            </a:r>
            <a:endParaRPr lang="en-US" altLang="ja-JP" sz="2400" kern="0" dirty="0"/>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H="1" flipV="1">
            <a:off x="6228184" y="2795007"/>
            <a:ext cx="576064" cy="129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6804248" y="2680951"/>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「カウンセラー</a:t>
            </a:r>
            <a:r>
              <a:rPr lang="en-US" altLang="ja-JP" sz="1300" dirty="0"/>
              <a:t>R</a:t>
            </a:r>
            <a:r>
              <a:rPr lang="ja-JP" altLang="en-US" sz="1300" dirty="0"/>
              <a:t>」を</a:t>
            </a:r>
            <a:r>
              <a:rPr kumimoji="1" lang="ja-JP" altLang="en-US" sz="1300" dirty="0"/>
              <a:t>クリックする。</a:t>
            </a:r>
          </a:p>
        </p:txBody>
      </p:sp>
      <p:sp>
        <p:nvSpPr>
          <p:cNvPr id="38" name="テキスト ボックス 37"/>
          <p:cNvSpPr txBox="1"/>
          <p:nvPr/>
        </p:nvSpPr>
        <p:spPr bwMode="auto">
          <a:xfrm>
            <a:off x="248127" y="4901729"/>
            <a:ext cx="1872208" cy="1092607"/>
          </a:xfrm>
          <a:prstGeom prst="rect">
            <a:avLst/>
          </a:prstGeom>
          <a:noFill/>
          <a:ln w="12700" cmpd="sng">
            <a:solidFill>
              <a:schemeClr val="tx1"/>
            </a:solidFill>
            <a:miter lim="800000"/>
            <a:headEnd/>
            <a:tailEnd/>
          </a:ln>
        </p:spPr>
        <p:txBody>
          <a:bodyPr wrap="square" rtlCol="0">
            <a:spAutoFit/>
          </a:bodyPr>
          <a:lstStyle/>
          <a:p>
            <a:r>
              <a:rPr lang="ja-JP" altLang="en-US" sz="1300" dirty="0"/>
              <a:t>カウンセラー報告をこちらでアップロードして、地区委員会に送る。</a:t>
            </a:r>
            <a:endParaRPr lang="en-US" altLang="ja-JP" sz="1300" dirty="0"/>
          </a:p>
          <a:p>
            <a:r>
              <a:rPr lang="ja-JP" altLang="en-US" sz="1300" dirty="0"/>
              <a:t>送る方法は地区の指定による。</a:t>
            </a:r>
            <a:endParaRPr kumimoji="1" lang="ja-JP" altLang="en-US" sz="1300" dirty="0"/>
          </a:p>
        </p:txBody>
      </p:sp>
      <p:cxnSp>
        <p:nvCxnSpPr>
          <p:cNvPr id="43" name="直線矢印コネクタ 42"/>
          <p:cNvCxnSpPr>
            <a:stCxn id="38" idx="3"/>
          </p:cNvCxnSpPr>
          <p:nvPr/>
        </p:nvCxnSpPr>
        <p:spPr>
          <a:xfrm>
            <a:off x="2120335" y="5448033"/>
            <a:ext cx="723473" cy="304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rot="4535438">
            <a:off x="4283968" y="343733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29</a:t>
            </a:fld>
            <a:endParaRPr lang="en-US" altLang="ja-JP" dirty="0"/>
          </a:p>
        </p:txBody>
      </p:sp>
    </p:spTree>
    <p:extLst>
      <p:ext uri="{BB962C8B-B14F-4D97-AF65-F5344CB8AC3E}">
        <p14:creationId xmlns:p14="http://schemas.microsoft.com/office/powerpoint/2010/main" val="74367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924" y="238026"/>
            <a:ext cx="4474840" cy="642466"/>
          </a:xfrm>
        </p:spPr>
        <p:txBody>
          <a:bodyPr/>
          <a:lstStyle/>
          <a:p>
            <a:r>
              <a:rPr lang="ja-JP" altLang="en-US" sz="3200" dirty="0"/>
              <a:t>目次</a:t>
            </a:r>
            <a:endParaRPr kumimoji="1" lang="ja-JP" altLang="en-US" sz="3200" dirty="0"/>
          </a:p>
        </p:txBody>
      </p:sp>
      <p:cxnSp>
        <p:nvCxnSpPr>
          <p:cNvPr id="4" name="直線コネクタ 3"/>
          <p:cNvCxnSpPr/>
          <p:nvPr/>
        </p:nvCxnSpPr>
        <p:spPr>
          <a:xfrm flipV="1">
            <a:off x="251520" y="880492"/>
            <a:ext cx="7704856" cy="282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3419488802"/>
              </p:ext>
            </p:extLst>
          </p:nvPr>
        </p:nvGraphicFramePr>
        <p:xfrm>
          <a:off x="395536" y="1124744"/>
          <a:ext cx="8136904" cy="5070480"/>
        </p:xfrm>
        <a:graphic>
          <a:graphicData uri="http://schemas.openxmlformats.org/drawingml/2006/table">
            <a:tbl>
              <a:tblPr firstRow="1" bandRow="1">
                <a:tableStyleId>{5C22544A-7EE6-4342-B048-85BDC9FD1C3A}</a:tableStyleId>
              </a:tblPr>
              <a:tblGrid>
                <a:gridCol w="1458679">
                  <a:extLst>
                    <a:ext uri="{9D8B030D-6E8A-4147-A177-3AD203B41FA5}">
                      <a16:colId xmlns:a16="http://schemas.microsoft.com/office/drawing/2014/main" val="20000"/>
                    </a:ext>
                  </a:extLst>
                </a:gridCol>
                <a:gridCol w="2213729">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384376">
                  <a:extLst>
                    <a:ext uri="{9D8B030D-6E8A-4147-A177-3AD203B41FA5}">
                      <a16:colId xmlns:a16="http://schemas.microsoft.com/office/drawing/2014/main" val="20003"/>
                    </a:ext>
                  </a:extLst>
                </a:gridCol>
              </a:tblGrid>
              <a:tr h="122416">
                <a:tc>
                  <a:txBody>
                    <a:bodyPr/>
                    <a:lstStyle/>
                    <a:p>
                      <a:r>
                        <a:rPr kumimoji="1" lang="ja-JP" altLang="en-US" sz="1200" dirty="0">
                          <a:latin typeface="+mn-ea"/>
                          <a:ea typeface="+mn-ea"/>
                        </a:rPr>
                        <a:t>入力時期目安</a:t>
                      </a:r>
                      <a:endParaRPr kumimoji="1" lang="ja-JP" altLang="en-US" sz="1200" dirty="0">
                        <a:solidFill>
                          <a:schemeClr val="tx1"/>
                        </a:solidFill>
                        <a:latin typeface="+mn-ea"/>
                        <a:ea typeface="+mn-ea"/>
                      </a:endParaRPr>
                    </a:p>
                  </a:txBody>
                  <a:tcPr marT="28800" marB="28800"/>
                </a:tc>
                <a:tc>
                  <a:txBody>
                    <a:bodyPr/>
                    <a:lstStyle/>
                    <a:p>
                      <a:r>
                        <a:rPr kumimoji="1" lang="ja-JP" altLang="en-US" sz="1200" dirty="0">
                          <a:latin typeface="+mn-ea"/>
                          <a:ea typeface="+mn-ea"/>
                        </a:rPr>
                        <a:t>ページ名</a:t>
                      </a:r>
                      <a:endParaRPr kumimoji="1" lang="en-US" altLang="ja-JP" sz="1200" dirty="0">
                        <a:solidFill>
                          <a:schemeClr val="tx1"/>
                        </a:solidFill>
                        <a:latin typeface="+mn-ea"/>
                        <a:ea typeface="+mn-ea"/>
                      </a:endParaRPr>
                    </a:p>
                  </a:txBody>
                  <a:tcPr marT="28800" marB="28800"/>
                </a:tc>
                <a:tc>
                  <a:txBody>
                    <a:bodyPr/>
                    <a:lstStyle/>
                    <a:p>
                      <a:r>
                        <a:rPr kumimoji="1" lang="ja-JP" altLang="en-US" sz="1200" dirty="0">
                          <a:latin typeface="+mn-ea"/>
                          <a:ea typeface="+mn-ea"/>
                        </a:rPr>
                        <a:t>作業者</a:t>
                      </a:r>
                      <a:endParaRPr kumimoji="1" lang="ja-JP" altLang="en-US" sz="1200" dirty="0">
                        <a:solidFill>
                          <a:schemeClr val="tx1"/>
                        </a:solidFill>
                        <a:latin typeface="+mn-ea"/>
                        <a:ea typeface="+mn-ea"/>
                      </a:endParaRPr>
                    </a:p>
                  </a:txBody>
                  <a:tcPr marT="28800" marB="28800"/>
                </a:tc>
                <a:tc>
                  <a:txBody>
                    <a:bodyPr/>
                    <a:lstStyle/>
                    <a:p>
                      <a:r>
                        <a:rPr kumimoji="1" lang="ja-JP" altLang="en-US" sz="1200" dirty="0">
                          <a:latin typeface="+mn-ea"/>
                          <a:ea typeface="+mn-ea"/>
                        </a:rPr>
                        <a:t>説明</a:t>
                      </a:r>
                      <a:endParaRPr kumimoji="1" lang="ja-JP" altLang="en-US" sz="1200" dirty="0">
                        <a:solidFill>
                          <a:schemeClr val="tx1"/>
                        </a:solidFill>
                        <a:latin typeface="+mn-ea"/>
                        <a:ea typeface="+mn-ea"/>
                      </a:endParaRPr>
                    </a:p>
                  </a:txBody>
                  <a:tcPr marT="28800" marB="28800"/>
                </a:tc>
                <a:extLst>
                  <a:ext uri="{0D108BD9-81ED-4DB2-BD59-A6C34878D82A}">
                    <a16:rowId xmlns:a16="http://schemas.microsoft.com/office/drawing/2014/main" val="10000"/>
                  </a:ext>
                </a:extLst>
              </a:tr>
              <a:tr h="105912">
                <a:tc>
                  <a:txBody>
                    <a:bodyPr/>
                    <a:lstStyle/>
                    <a:p>
                      <a:r>
                        <a:rPr kumimoji="1" lang="ja-JP" altLang="en-US" sz="1000" dirty="0">
                          <a:latin typeface="+mn-ea"/>
                          <a:ea typeface="+mn-ea"/>
                        </a:rPr>
                        <a:t>当初</a:t>
                      </a:r>
                    </a:p>
                  </a:txBody>
                  <a:tcPr marT="28800" marB="28800"/>
                </a:tc>
                <a:tc>
                  <a:txBody>
                    <a:bodyPr/>
                    <a:lstStyle/>
                    <a:p>
                      <a:r>
                        <a:rPr lang="ja-JP" altLang="en-US" sz="1000" dirty="0">
                          <a:latin typeface="+mn-ea"/>
                          <a:ea typeface="+mn-ea"/>
                        </a:rPr>
                        <a:t>地区委員長がログインする</a:t>
                      </a: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地区委員長</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ログイン方法</a:t>
                      </a:r>
                    </a:p>
                  </a:txBody>
                  <a:tcPr marT="28800" marB="28800"/>
                </a:tc>
                <a:extLst>
                  <a:ext uri="{0D108BD9-81ED-4DB2-BD59-A6C34878D82A}">
                    <a16:rowId xmlns:a16="http://schemas.microsoft.com/office/drawing/2014/main" val="10001"/>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当初</a:t>
                      </a:r>
                    </a:p>
                  </a:txBody>
                  <a:tcPr marT="28800" marB="28800"/>
                </a:tc>
                <a:tc>
                  <a:txBody>
                    <a:bodyPr/>
                    <a:lstStyle/>
                    <a:p>
                      <a:r>
                        <a:rPr lang="ja-JP" altLang="en-US" sz="1000" dirty="0">
                          <a:latin typeface="+mn-ea"/>
                          <a:ea typeface="+mn-ea"/>
                        </a:rPr>
                        <a:t>地区委員会情報の確認</a:t>
                      </a: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地区委員長</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委員会の住所</a:t>
                      </a:r>
                      <a:r>
                        <a:rPr kumimoji="1" lang="en-US" altLang="ja-JP" sz="1000" dirty="0">
                          <a:latin typeface="+mn-ea"/>
                          <a:ea typeface="+mn-ea"/>
                        </a:rPr>
                        <a:t>TEL</a:t>
                      </a:r>
                      <a:endParaRPr kumimoji="1" lang="ja-JP" altLang="en-US" sz="1000" dirty="0">
                        <a:latin typeface="+mn-ea"/>
                        <a:ea typeface="+mn-ea"/>
                      </a:endParaRPr>
                    </a:p>
                  </a:txBody>
                  <a:tcPr marT="28800" marB="28800"/>
                </a:tc>
                <a:extLst>
                  <a:ext uri="{0D108BD9-81ED-4DB2-BD59-A6C34878D82A}">
                    <a16:rowId xmlns:a16="http://schemas.microsoft.com/office/drawing/2014/main" val="10002"/>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当初</a:t>
                      </a:r>
                    </a:p>
                  </a:txBody>
                  <a:tcPr marT="28800" marB="28800"/>
                </a:tc>
                <a:tc>
                  <a:txBody>
                    <a:bodyPr/>
                    <a:lstStyle/>
                    <a:p>
                      <a:r>
                        <a:rPr lang="en-US" altLang="ja-JP" sz="1000" dirty="0">
                          <a:latin typeface="+mn-ea"/>
                          <a:ea typeface="+mn-ea"/>
                        </a:rPr>
                        <a:t>YESS</a:t>
                      </a:r>
                      <a:r>
                        <a:rPr lang="ja-JP" altLang="en-US" sz="1000" dirty="0">
                          <a:latin typeface="+mn-ea"/>
                          <a:ea typeface="+mn-ea"/>
                        </a:rPr>
                        <a:t>を便利に使うために</a:t>
                      </a: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委員の登録</a:t>
                      </a:r>
                    </a:p>
                  </a:txBody>
                  <a:tcPr marT="28800" marB="28800"/>
                </a:tc>
                <a:extLst>
                  <a:ext uri="{0D108BD9-81ED-4DB2-BD59-A6C34878D82A}">
                    <a16:rowId xmlns:a16="http://schemas.microsoft.com/office/drawing/2014/main" val="10003"/>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説明</a:t>
                      </a:r>
                    </a:p>
                  </a:txBody>
                  <a:tcPr marT="28800" marB="28800"/>
                </a:tc>
                <a:tc>
                  <a:txBody>
                    <a:bodyPr/>
                    <a:lstStyle/>
                    <a:p>
                      <a:r>
                        <a:rPr lang="ja-JP" altLang="en-US" sz="1000" dirty="0">
                          <a:latin typeface="+mn-ea"/>
                          <a:ea typeface="+mn-ea"/>
                        </a:rPr>
                        <a:t>応募申込方法を変更する</a:t>
                      </a: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地区委員会</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入力方法の変更</a:t>
                      </a:r>
                    </a:p>
                  </a:txBody>
                  <a:tcPr marT="28800" marB="28800"/>
                </a:tc>
                <a:extLst>
                  <a:ext uri="{0D108BD9-81ED-4DB2-BD59-A6C34878D82A}">
                    <a16:rowId xmlns:a16="http://schemas.microsoft.com/office/drawing/2014/main" val="10004"/>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説明</a:t>
                      </a:r>
                    </a:p>
                  </a:txBody>
                  <a:tcPr marT="28800" marB="28800"/>
                </a:tc>
                <a:tc>
                  <a:txBody>
                    <a:bodyPr/>
                    <a:lstStyle/>
                    <a:p>
                      <a:r>
                        <a:rPr kumimoji="1" lang="ja-JP" altLang="en-US" sz="1000" dirty="0">
                          <a:latin typeface="+mn-ea"/>
                          <a:ea typeface="+mn-ea"/>
                        </a:rPr>
                        <a:t>学生リストの画面の説明</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marT="28800" marB="28800"/>
                </a:tc>
                <a:extLst>
                  <a:ext uri="{0D108BD9-81ED-4DB2-BD59-A6C34878D82A}">
                    <a16:rowId xmlns:a16="http://schemas.microsoft.com/office/drawing/2014/main" val="10005"/>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説明</a:t>
                      </a:r>
                    </a:p>
                  </a:txBody>
                  <a:tcPr marT="28800" marB="28800"/>
                </a:tc>
                <a:tc>
                  <a:txBody>
                    <a:bodyPr/>
                    <a:lstStyle/>
                    <a:p>
                      <a:r>
                        <a:rPr kumimoji="1" lang="ja-JP" altLang="en-US" sz="1000" dirty="0">
                          <a:latin typeface="+mn-ea"/>
                          <a:ea typeface="+mn-ea"/>
                        </a:rPr>
                        <a:t>学生情報編集の画面</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n-ea"/>
                        <a:ea typeface="+mn-ea"/>
                      </a:endParaRPr>
                    </a:p>
                  </a:txBody>
                  <a:tcPr marT="28800" marB="28800"/>
                </a:tc>
                <a:extLst>
                  <a:ext uri="{0D108BD9-81ED-4DB2-BD59-A6C34878D82A}">
                    <a16:rowId xmlns:a16="http://schemas.microsoft.com/office/drawing/2014/main" val="10006"/>
                  </a:ext>
                </a:extLst>
              </a:tr>
              <a:tr h="105912">
                <a:tc>
                  <a:txBody>
                    <a:bodyPr/>
                    <a:lstStyle/>
                    <a:p>
                      <a:r>
                        <a:rPr kumimoji="1" lang="en-US" altLang="ja-JP" sz="1000" dirty="0">
                          <a:latin typeface="+mn-ea"/>
                          <a:ea typeface="+mn-ea"/>
                        </a:rPr>
                        <a:t>10</a:t>
                      </a:r>
                      <a:r>
                        <a:rPr kumimoji="1" lang="ja-JP" altLang="en-US" sz="1000" dirty="0">
                          <a:latin typeface="+mn-ea"/>
                          <a:ea typeface="+mn-ea"/>
                        </a:rPr>
                        <a:t>月</a:t>
                      </a:r>
                      <a:r>
                        <a:rPr kumimoji="1" lang="en-US" altLang="ja-JP" sz="1000" dirty="0">
                          <a:latin typeface="+mn-ea"/>
                          <a:ea typeface="+mn-ea"/>
                        </a:rPr>
                        <a:t>-12</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詳細情報</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学生本人</a:t>
                      </a:r>
                    </a:p>
                  </a:txBody>
                  <a:tcPr marT="28800" marB="28800"/>
                </a:tc>
                <a:tc>
                  <a:txBody>
                    <a:bodyPr/>
                    <a:lstStyle/>
                    <a:p>
                      <a:r>
                        <a:rPr kumimoji="1" lang="ja-JP" altLang="en-US" sz="1000" dirty="0">
                          <a:latin typeface="+mn-ea"/>
                          <a:ea typeface="+mn-ea"/>
                        </a:rPr>
                        <a:t>申込用</a:t>
                      </a:r>
                      <a:r>
                        <a:rPr kumimoji="1" lang="en-US" altLang="ja-JP" sz="1000" dirty="0">
                          <a:latin typeface="+mn-ea"/>
                          <a:ea typeface="+mn-ea"/>
                        </a:rPr>
                        <a:t>URL</a:t>
                      </a:r>
                      <a:endParaRPr kumimoji="1" lang="ja-JP" altLang="en-US" sz="1000" dirty="0">
                        <a:latin typeface="+mn-ea"/>
                        <a:ea typeface="+mn-ea"/>
                      </a:endParaRPr>
                    </a:p>
                  </a:txBody>
                  <a:tcPr marT="28800" marB="28800"/>
                </a:tc>
                <a:extLst>
                  <a:ext uri="{0D108BD9-81ED-4DB2-BD59-A6C34878D82A}">
                    <a16:rowId xmlns:a16="http://schemas.microsoft.com/office/drawing/2014/main" val="10007"/>
                  </a:ext>
                </a:extLst>
              </a:tr>
              <a:tr h="105912">
                <a:tc>
                  <a:txBody>
                    <a:bodyPr/>
                    <a:lstStyle/>
                    <a:p>
                      <a:r>
                        <a:rPr kumimoji="1" lang="en-US" altLang="ja-JP" sz="1000" dirty="0">
                          <a:latin typeface="+mn-ea"/>
                          <a:ea typeface="+mn-ea"/>
                        </a:rPr>
                        <a:t>10</a:t>
                      </a:r>
                      <a:r>
                        <a:rPr kumimoji="1" lang="ja-JP" altLang="en-US" sz="1000" dirty="0">
                          <a:latin typeface="+mn-ea"/>
                          <a:ea typeface="+mn-ea"/>
                        </a:rPr>
                        <a:t>月</a:t>
                      </a:r>
                      <a:r>
                        <a:rPr kumimoji="1" lang="en-US" altLang="ja-JP" sz="1000" dirty="0">
                          <a:latin typeface="+mn-ea"/>
                          <a:ea typeface="+mn-ea"/>
                        </a:rPr>
                        <a:t>-12</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学生本登録</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地区委員会</a:t>
                      </a:r>
                    </a:p>
                  </a:txBody>
                  <a:tcPr marT="28800" marB="28800"/>
                </a:tc>
                <a:tc>
                  <a:txBody>
                    <a:bodyPr/>
                    <a:lstStyle/>
                    <a:p>
                      <a:r>
                        <a:rPr kumimoji="1" lang="ja-JP" altLang="en-US" sz="1000" dirty="0">
                          <a:latin typeface="+mn-ea"/>
                          <a:ea typeface="+mn-ea"/>
                        </a:rPr>
                        <a:t>交換年度を選んで本登録</a:t>
                      </a:r>
                    </a:p>
                  </a:txBody>
                  <a:tcPr marT="28800" marB="28800"/>
                </a:tc>
                <a:extLst>
                  <a:ext uri="{0D108BD9-81ED-4DB2-BD59-A6C34878D82A}">
                    <a16:rowId xmlns:a16="http://schemas.microsoft.com/office/drawing/2014/main" val="10008"/>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12</a:t>
                      </a:r>
                      <a:r>
                        <a:rPr kumimoji="1" lang="ja-JP" altLang="en-US" sz="1000" dirty="0">
                          <a:latin typeface="+mn-ea"/>
                          <a:ea typeface="+mn-ea"/>
                        </a:rPr>
                        <a:t>月</a:t>
                      </a:r>
                      <a:r>
                        <a:rPr kumimoji="1" lang="en-US" altLang="ja-JP" sz="1000" dirty="0">
                          <a:latin typeface="+mn-ea"/>
                          <a:ea typeface="+mn-ea"/>
                        </a:rPr>
                        <a:t>-2</a:t>
                      </a:r>
                      <a:r>
                        <a:rPr kumimoji="1" lang="ja-JP" altLang="en-US" sz="1000" dirty="0">
                          <a:latin typeface="+mn-ea"/>
                          <a:ea typeface="+mn-ea"/>
                        </a:rPr>
                        <a:t>月</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OBS</a:t>
                      </a:r>
                      <a:r>
                        <a:rPr kumimoji="1" lang="ja-JP" altLang="en-US" sz="1000" dirty="0">
                          <a:latin typeface="+mn-ea"/>
                          <a:ea typeface="+mn-ea"/>
                        </a:rPr>
                        <a:t>クラブ登録</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地区委員会</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にクラブを登録、</a:t>
                      </a:r>
                      <a:r>
                        <a:rPr kumimoji="1" lang="en-US" altLang="ja-JP" sz="1000" dirty="0">
                          <a:latin typeface="+mn-ea"/>
                          <a:ea typeface="+mn-ea"/>
                        </a:rPr>
                        <a:t>MOU</a:t>
                      </a:r>
                      <a:endParaRPr kumimoji="1" lang="ja-JP" altLang="en-US" sz="1000" dirty="0">
                        <a:latin typeface="+mn-ea"/>
                        <a:ea typeface="+mn-ea"/>
                      </a:endParaRPr>
                    </a:p>
                  </a:txBody>
                  <a:tcPr marT="28800" marB="28800"/>
                </a:tc>
                <a:extLst>
                  <a:ext uri="{0D108BD9-81ED-4DB2-BD59-A6C34878D82A}">
                    <a16:rowId xmlns:a16="http://schemas.microsoft.com/office/drawing/2014/main" val="10009"/>
                  </a:ext>
                </a:extLst>
              </a:tr>
              <a:tr h="105912">
                <a:tc>
                  <a:txBody>
                    <a:bodyPr/>
                    <a:lstStyle/>
                    <a:p>
                      <a:r>
                        <a:rPr kumimoji="1" lang="en-US" altLang="ja-JP" sz="1000" dirty="0">
                          <a:latin typeface="+mn-ea"/>
                          <a:ea typeface="+mn-ea"/>
                        </a:rPr>
                        <a:t>12</a:t>
                      </a:r>
                      <a:r>
                        <a:rPr kumimoji="1" lang="ja-JP" altLang="en-US" sz="1000" dirty="0">
                          <a:latin typeface="+mn-ea"/>
                          <a:ea typeface="+mn-ea"/>
                        </a:rPr>
                        <a:t>月</a:t>
                      </a:r>
                      <a:r>
                        <a:rPr kumimoji="1" lang="en-US" altLang="ja-JP" sz="1000" dirty="0">
                          <a:latin typeface="+mn-ea"/>
                          <a:ea typeface="+mn-ea"/>
                        </a:rPr>
                        <a:t>-2</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クラブ情報</a:t>
                      </a:r>
                    </a:p>
                  </a:txBody>
                  <a:tcPr marT="28800" marB="28800"/>
                </a:tc>
                <a:tc>
                  <a:txBody>
                    <a:bodyPr/>
                    <a:lstStyle/>
                    <a:p>
                      <a:r>
                        <a:rPr kumimoji="1" lang="ja-JP" altLang="en-US" sz="1000" dirty="0">
                          <a:latin typeface="+mn-ea"/>
                          <a:ea typeface="+mn-ea"/>
                        </a:rPr>
                        <a:t>クラブ</a:t>
                      </a:r>
                    </a:p>
                  </a:txBody>
                  <a:tcPr marT="28800" marB="28800"/>
                </a:tc>
                <a:tc>
                  <a:txBody>
                    <a:bodyPr/>
                    <a:lstStyle/>
                    <a:p>
                      <a:r>
                        <a:rPr kumimoji="1" lang="ja-JP" altLang="en-US" sz="1000" dirty="0">
                          <a:latin typeface="+mn-ea"/>
                          <a:ea typeface="+mn-ea"/>
                        </a:rPr>
                        <a:t>会長、幹事、青少年奉仕委員長など</a:t>
                      </a:r>
                    </a:p>
                  </a:txBody>
                  <a:tcPr marT="28800" marB="28800"/>
                </a:tc>
                <a:extLst>
                  <a:ext uri="{0D108BD9-81ED-4DB2-BD59-A6C34878D82A}">
                    <a16:rowId xmlns:a16="http://schemas.microsoft.com/office/drawing/2014/main" val="10010"/>
                  </a:ext>
                </a:extLst>
              </a:tr>
              <a:tr h="105912">
                <a:tc>
                  <a:txBody>
                    <a:bodyPr/>
                    <a:lstStyle/>
                    <a:p>
                      <a:r>
                        <a:rPr kumimoji="1" lang="en-US" altLang="ja-JP" sz="1000" dirty="0">
                          <a:latin typeface="+mn-ea"/>
                          <a:ea typeface="+mn-ea"/>
                        </a:rPr>
                        <a:t>1</a:t>
                      </a:r>
                      <a:r>
                        <a:rPr kumimoji="1" lang="ja-JP" altLang="en-US" sz="1000" dirty="0">
                          <a:latin typeface="+mn-ea"/>
                          <a:ea typeface="+mn-ea"/>
                        </a:rPr>
                        <a:t>月</a:t>
                      </a:r>
                      <a:r>
                        <a:rPr kumimoji="1" lang="en-US" altLang="ja-JP" sz="1000" dirty="0">
                          <a:latin typeface="+mn-ea"/>
                          <a:ea typeface="+mn-ea"/>
                        </a:rPr>
                        <a:t>-4</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詳細情報</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IBS</a:t>
                      </a:r>
                      <a:r>
                        <a:rPr kumimoji="1" lang="ja-JP" altLang="en-US" sz="1000" dirty="0">
                          <a:latin typeface="+mn-ea"/>
                          <a:ea typeface="+mn-ea"/>
                        </a:rPr>
                        <a:t>学生本人</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入力</a:t>
                      </a:r>
                      <a:r>
                        <a:rPr kumimoji="1" lang="en-US" altLang="ja-JP" sz="1000" dirty="0">
                          <a:latin typeface="+mn-ea"/>
                          <a:ea typeface="+mn-ea"/>
                        </a:rPr>
                        <a:t>URL</a:t>
                      </a:r>
                      <a:endParaRPr kumimoji="1" lang="ja-JP" altLang="en-US" sz="1000" dirty="0">
                        <a:latin typeface="+mn-ea"/>
                        <a:ea typeface="+mn-ea"/>
                      </a:endParaRPr>
                    </a:p>
                  </a:txBody>
                  <a:tcPr marT="28800" marB="28800"/>
                </a:tc>
                <a:extLst>
                  <a:ext uri="{0D108BD9-81ED-4DB2-BD59-A6C34878D82A}">
                    <a16:rowId xmlns:a16="http://schemas.microsoft.com/office/drawing/2014/main" val="10012"/>
                  </a:ext>
                </a:extLst>
              </a:tr>
              <a:tr h="105912">
                <a:tc>
                  <a:txBody>
                    <a:bodyPr/>
                    <a:lstStyle/>
                    <a:p>
                      <a:r>
                        <a:rPr kumimoji="1" lang="en-US" altLang="ja-JP" sz="1000" dirty="0">
                          <a:latin typeface="+mn-ea"/>
                          <a:ea typeface="+mn-ea"/>
                        </a:rPr>
                        <a:t>1</a:t>
                      </a:r>
                      <a:r>
                        <a:rPr kumimoji="1" lang="ja-JP" altLang="en-US" sz="1000" dirty="0">
                          <a:latin typeface="+mn-ea"/>
                          <a:ea typeface="+mn-ea"/>
                        </a:rPr>
                        <a:t>月</a:t>
                      </a:r>
                      <a:r>
                        <a:rPr kumimoji="1" lang="en-US" altLang="ja-JP" sz="1000" dirty="0">
                          <a:latin typeface="+mn-ea"/>
                          <a:ea typeface="+mn-ea"/>
                        </a:rPr>
                        <a:t>-4</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学生本登録</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地区委員会</a:t>
                      </a:r>
                    </a:p>
                  </a:txBody>
                  <a:tcPr marT="28800" marB="28800"/>
                </a:tc>
                <a:tc>
                  <a:txBody>
                    <a:bodyPr/>
                    <a:lstStyle/>
                    <a:p>
                      <a:r>
                        <a:rPr kumimoji="1" lang="ja-JP" altLang="en-US" sz="1000" dirty="0">
                          <a:latin typeface="+mn-ea"/>
                          <a:ea typeface="+mn-ea"/>
                        </a:rPr>
                        <a:t>交換年度を選んで本登録</a:t>
                      </a:r>
                    </a:p>
                  </a:txBody>
                  <a:tcPr marT="28800" marB="28800"/>
                </a:tc>
                <a:extLst>
                  <a:ext uri="{0D108BD9-81ED-4DB2-BD59-A6C34878D82A}">
                    <a16:rowId xmlns:a16="http://schemas.microsoft.com/office/drawing/2014/main" val="10013"/>
                  </a:ext>
                </a:extLst>
              </a:tr>
              <a:tr h="105912">
                <a:tc>
                  <a:txBody>
                    <a:bodyPr/>
                    <a:lstStyle/>
                    <a:p>
                      <a:r>
                        <a:rPr kumimoji="1" lang="en-US" altLang="ja-JP" sz="1000" dirty="0">
                          <a:latin typeface="+mn-ea"/>
                          <a:ea typeface="+mn-ea"/>
                        </a:rPr>
                        <a:t>1</a:t>
                      </a:r>
                      <a:r>
                        <a:rPr kumimoji="1" lang="ja-JP" altLang="en-US" sz="1000" dirty="0">
                          <a:latin typeface="+mn-ea"/>
                          <a:ea typeface="+mn-ea"/>
                        </a:rPr>
                        <a:t>月</a:t>
                      </a:r>
                      <a:r>
                        <a:rPr kumimoji="1" lang="en-US" altLang="ja-JP" sz="1000" dirty="0">
                          <a:latin typeface="+mn-ea"/>
                          <a:ea typeface="+mn-ea"/>
                        </a:rPr>
                        <a:t>-4</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クラブ登録</a:t>
                      </a:r>
                    </a:p>
                  </a:txBody>
                  <a:tcPr marT="28800" marB="28800"/>
                </a:tc>
                <a:tc>
                  <a:txBody>
                    <a:bodyPr/>
                    <a:lstStyle/>
                    <a:p>
                      <a:r>
                        <a:rPr kumimoji="1" lang="ja-JP" altLang="en-US" sz="1000" dirty="0">
                          <a:latin typeface="+mn-ea"/>
                          <a:ea typeface="+mn-ea"/>
                        </a:rPr>
                        <a:t>地区委員会</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IBS</a:t>
                      </a:r>
                      <a:r>
                        <a:rPr kumimoji="1" lang="ja-JP" altLang="en-US" sz="1000" dirty="0">
                          <a:latin typeface="+mn-ea"/>
                          <a:ea typeface="+mn-ea"/>
                        </a:rPr>
                        <a:t>にクラブを登録、</a:t>
                      </a:r>
                      <a:r>
                        <a:rPr kumimoji="1" lang="en-US" altLang="ja-JP" sz="1000" dirty="0">
                          <a:latin typeface="+mn-ea"/>
                          <a:ea typeface="+mn-ea"/>
                        </a:rPr>
                        <a:t>MOU</a:t>
                      </a:r>
                      <a:endParaRPr kumimoji="1" lang="ja-JP" altLang="en-US" sz="1000" dirty="0">
                        <a:latin typeface="+mn-ea"/>
                        <a:ea typeface="+mn-ea"/>
                      </a:endParaRPr>
                    </a:p>
                  </a:txBody>
                  <a:tcPr marT="28800" marB="28800"/>
                </a:tc>
                <a:extLst>
                  <a:ext uri="{0D108BD9-81ED-4DB2-BD59-A6C34878D82A}">
                    <a16:rowId xmlns:a16="http://schemas.microsoft.com/office/drawing/2014/main" val="10014"/>
                  </a:ext>
                </a:extLst>
              </a:tr>
              <a:tr h="105912">
                <a:tc>
                  <a:txBody>
                    <a:bodyPr/>
                    <a:lstStyle/>
                    <a:p>
                      <a:r>
                        <a:rPr kumimoji="1" lang="en-US" altLang="ja-JP" sz="1000" dirty="0">
                          <a:latin typeface="+mn-ea"/>
                          <a:ea typeface="+mn-ea"/>
                        </a:rPr>
                        <a:t>1</a:t>
                      </a:r>
                      <a:r>
                        <a:rPr kumimoji="1" lang="ja-JP" altLang="en-US" sz="1000" dirty="0">
                          <a:latin typeface="+mn-ea"/>
                          <a:ea typeface="+mn-ea"/>
                        </a:rPr>
                        <a:t>月</a:t>
                      </a:r>
                      <a:r>
                        <a:rPr kumimoji="1" lang="en-US" altLang="ja-JP" sz="1000" dirty="0">
                          <a:latin typeface="+mn-ea"/>
                          <a:ea typeface="+mn-ea"/>
                        </a:rPr>
                        <a:t>-4</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クラブ情報</a:t>
                      </a:r>
                    </a:p>
                  </a:txBody>
                  <a:tcPr marT="28800" marB="28800"/>
                </a:tc>
                <a:tc>
                  <a:txBody>
                    <a:bodyPr/>
                    <a:lstStyle/>
                    <a:p>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会長、幹事、青少年奉仕委員長など</a:t>
                      </a:r>
                    </a:p>
                  </a:txBody>
                  <a:tcPr marT="28800" marB="28800"/>
                </a:tc>
                <a:extLst>
                  <a:ext uri="{0D108BD9-81ED-4DB2-BD59-A6C34878D82A}">
                    <a16:rowId xmlns:a16="http://schemas.microsoft.com/office/drawing/2014/main" val="10015"/>
                  </a:ext>
                </a:extLst>
              </a:tr>
              <a:tr h="105912">
                <a:tc>
                  <a:txBody>
                    <a:bodyPr/>
                    <a:lstStyle/>
                    <a:p>
                      <a:r>
                        <a:rPr kumimoji="1" lang="en-US" altLang="ja-JP" sz="1000" dirty="0">
                          <a:latin typeface="+mn-ea"/>
                          <a:ea typeface="+mn-ea"/>
                        </a:rPr>
                        <a:t>3</a:t>
                      </a:r>
                      <a:r>
                        <a:rPr kumimoji="1" lang="ja-JP" altLang="en-US" sz="1000" dirty="0">
                          <a:latin typeface="+mn-ea"/>
                          <a:ea typeface="+mn-ea"/>
                        </a:rPr>
                        <a:t>月</a:t>
                      </a:r>
                      <a:r>
                        <a:rPr kumimoji="1" lang="en-US" altLang="ja-JP" sz="1000" dirty="0">
                          <a:latin typeface="+mn-ea"/>
                          <a:ea typeface="+mn-ea"/>
                        </a:rPr>
                        <a:t>-5</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カウンセラー届</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アップロード</a:t>
                      </a:r>
                    </a:p>
                  </a:txBody>
                  <a:tcPr marT="28800" marB="28800"/>
                </a:tc>
                <a:extLst>
                  <a:ext uri="{0D108BD9-81ED-4DB2-BD59-A6C34878D82A}">
                    <a16:rowId xmlns:a16="http://schemas.microsoft.com/office/drawing/2014/main" val="10016"/>
                  </a:ext>
                </a:extLst>
              </a:tr>
              <a:tr h="105912">
                <a:tc>
                  <a:txBody>
                    <a:bodyPr/>
                    <a:lstStyle/>
                    <a:p>
                      <a:r>
                        <a:rPr kumimoji="1" lang="en-US" altLang="ja-JP" sz="1000" dirty="0">
                          <a:latin typeface="+mn-ea"/>
                          <a:ea typeface="+mn-ea"/>
                        </a:rPr>
                        <a:t>4</a:t>
                      </a:r>
                      <a:r>
                        <a:rPr kumimoji="1" lang="ja-JP" altLang="en-US" sz="1000" dirty="0">
                          <a:latin typeface="+mn-ea"/>
                          <a:ea typeface="+mn-ea"/>
                        </a:rPr>
                        <a:t>月</a:t>
                      </a:r>
                      <a:r>
                        <a:rPr kumimoji="1" lang="en-US" altLang="ja-JP" sz="1000" dirty="0">
                          <a:latin typeface="+mn-ea"/>
                          <a:ea typeface="+mn-ea"/>
                        </a:rPr>
                        <a:t>-5</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ホスト高校情報</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高校名、校長先生、担任など</a:t>
                      </a:r>
                    </a:p>
                  </a:txBody>
                  <a:tcPr marT="28800" marB="28800"/>
                </a:tc>
                <a:extLst>
                  <a:ext uri="{0D108BD9-81ED-4DB2-BD59-A6C34878D82A}">
                    <a16:rowId xmlns:a16="http://schemas.microsoft.com/office/drawing/2014/main" val="10017"/>
                  </a:ext>
                </a:extLst>
              </a:tr>
              <a:tr h="105912">
                <a:tc>
                  <a:txBody>
                    <a:bodyPr/>
                    <a:lstStyle/>
                    <a:p>
                      <a:r>
                        <a:rPr kumimoji="1" lang="en-US" altLang="ja-JP" sz="1000" dirty="0">
                          <a:latin typeface="+mn-ea"/>
                          <a:ea typeface="+mn-ea"/>
                        </a:rPr>
                        <a:t>4</a:t>
                      </a:r>
                      <a:r>
                        <a:rPr kumimoji="1" lang="ja-JP" altLang="en-US" sz="1000" dirty="0">
                          <a:latin typeface="+mn-ea"/>
                          <a:ea typeface="+mn-ea"/>
                        </a:rPr>
                        <a:t>月</a:t>
                      </a:r>
                      <a:r>
                        <a:rPr kumimoji="1" lang="en-US" altLang="ja-JP" sz="1000" dirty="0">
                          <a:latin typeface="+mn-ea"/>
                          <a:ea typeface="+mn-ea"/>
                        </a:rPr>
                        <a:t>-5</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ホストファミリー情報</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dirty="0">
                          <a:solidFill>
                            <a:srgbClr val="FF0000"/>
                          </a:solidFill>
                          <a:latin typeface="+mn-ea"/>
                          <a:ea typeface="+mn-ea"/>
                        </a:rPr>
                        <a:t>【</a:t>
                      </a:r>
                      <a:r>
                        <a:rPr kumimoji="1" lang="ja-JP" altLang="en-US" sz="1000" u="sng" dirty="0">
                          <a:solidFill>
                            <a:srgbClr val="FF0000"/>
                          </a:solidFill>
                          <a:latin typeface="+mn-ea"/>
                          <a:ea typeface="+mn-ea"/>
                        </a:rPr>
                        <a:t>重要</a:t>
                      </a:r>
                      <a:r>
                        <a:rPr kumimoji="1" lang="en-US" altLang="ja-JP" sz="1000" u="sng" dirty="0">
                          <a:solidFill>
                            <a:srgbClr val="FF0000"/>
                          </a:solidFill>
                          <a:latin typeface="+mn-ea"/>
                          <a:ea typeface="+mn-ea"/>
                        </a:rPr>
                        <a:t>】</a:t>
                      </a:r>
                      <a:r>
                        <a:rPr kumimoji="1" lang="ja-JP" altLang="en-US" sz="1000" u="sng" dirty="0">
                          <a:solidFill>
                            <a:srgbClr val="FF0000"/>
                          </a:solidFill>
                          <a:latin typeface="+mn-ea"/>
                          <a:ea typeface="+mn-ea"/>
                        </a:rPr>
                        <a:t>ホストファミリー追加、滞在時期変更</a:t>
                      </a:r>
                      <a:endParaRPr kumimoji="1" lang="ja-JP" altLang="en-US" sz="1000" b="1" u="sng" dirty="0">
                        <a:solidFill>
                          <a:srgbClr val="FF0000"/>
                        </a:solidFill>
                        <a:latin typeface="+mn-ea"/>
                        <a:ea typeface="+mn-ea"/>
                      </a:endParaRPr>
                    </a:p>
                  </a:txBody>
                  <a:tcPr marT="28800" marB="28800"/>
                </a:tc>
                <a:extLst>
                  <a:ext uri="{0D108BD9-81ED-4DB2-BD59-A6C34878D82A}">
                    <a16:rowId xmlns:a16="http://schemas.microsoft.com/office/drawing/2014/main" val="10018"/>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latin typeface="+mn-ea"/>
                          <a:ea typeface="+mn-ea"/>
                        </a:rPr>
                        <a:t>4</a:t>
                      </a:r>
                      <a:r>
                        <a:rPr kumimoji="1" lang="ja-JP" altLang="en-US" sz="1000" dirty="0">
                          <a:latin typeface="+mn-ea"/>
                          <a:ea typeface="+mn-ea"/>
                        </a:rPr>
                        <a:t>月</a:t>
                      </a:r>
                      <a:r>
                        <a:rPr kumimoji="1" lang="en-US" altLang="ja-JP" sz="1000" dirty="0">
                          <a:latin typeface="+mn-ea"/>
                          <a:ea typeface="+mn-ea"/>
                        </a:rPr>
                        <a:t>-6</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OBS</a:t>
                      </a:r>
                      <a:r>
                        <a:rPr kumimoji="1" lang="ja-JP" altLang="en-US" sz="1000" dirty="0">
                          <a:latin typeface="+mn-ea"/>
                          <a:ea typeface="+mn-ea"/>
                        </a:rPr>
                        <a:t>と</a:t>
                      </a:r>
                      <a:r>
                        <a:rPr kumimoji="1" lang="en-US" altLang="ja-JP" sz="1000" dirty="0">
                          <a:latin typeface="+mn-ea"/>
                          <a:ea typeface="+mn-ea"/>
                        </a:rPr>
                        <a:t>IBS</a:t>
                      </a:r>
                      <a:r>
                        <a:rPr kumimoji="1" lang="ja-JP" altLang="en-US" sz="1000" dirty="0">
                          <a:latin typeface="+mn-ea"/>
                          <a:ea typeface="+mn-ea"/>
                        </a:rPr>
                        <a:t>の</a:t>
                      </a:r>
                      <a:r>
                        <a:rPr kumimoji="1" lang="en-US" altLang="ja-JP" sz="1000" dirty="0">
                          <a:latin typeface="+mn-ea"/>
                          <a:ea typeface="+mn-ea"/>
                        </a:rPr>
                        <a:t>AF,GF</a:t>
                      </a:r>
                      <a:endParaRPr kumimoji="1" lang="ja-JP" altLang="en-US" sz="1000" dirty="0">
                        <a:latin typeface="+mn-ea"/>
                        <a:ea typeface="+mn-ea"/>
                      </a:endParaRPr>
                    </a:p>
                  </a:txBody>
                  <a:tcPr marT="28800" marB="28800"/>
                </a:tc>
                <a:tc>
                  <a:txBody>
                    <a:bodyPr/>
                    <a:lstStyle/>
                    <a:p>
                      <a:r>
                        <a:rPr kumimoji="1" lang="ja-JP" altLang="en-US" sz="1000" dirty="0">
                          <a:latin typeface="+mn-ea"/>
                          <a:ea typeface="+mn-ea"/>
                        </a:rPr>
                        <a:t>地区委員会</a:t>
                      </a:r>
                    </a:p>
                  </a:txBody>
                  <a:tcPr marT="28800" marB="28800"/>
                </a:tc>
                <a:tc>
                  <a:txBody>
                    <a:bodyPr/>
                    <a:lstStyle/>
                    <a:p>
                      <a:r>
                        <a:rPr kumimoji="1" lang="ja-JP" altLang="en-US" sz="1000" dirty="0">
                          <a:latin typeface="+mn-ea"/>
                          <a:ea typeface="+mn-ea"/>
                        </a:rPr>
                        <a:t>アップロード</a:t>
                      </a:r>
                    </a:p>
                  </a:txBody>
                  <a:tcPr marT="28800" marB="28800"/>
                </a:tc>
                <a:extLst>
                  <a:ext uri="{0D108BD9-81ED-4DB2-BD59-A6C34878D82A}">
                    <a16:rowId xmlns:a16="http://schemas.microsoft.com/office/drawing/2014/main" val="10019"/>
                  </a:ext>
                </a:extLst>
              </a:tr>
              <a:tr h="105912">
                <a:tc>
                  <a:txBody>
                    <a:bodyPr/>
                    <a:lstStyle/>
                    <a:p>
                      <a:r>
                        <a:rPr kumimoji="1" lang="en-US" altLang="ja-JP" sz="1000" dirty="0">
                          <a:latin typeface="+mn-ea"/>
                          <a:ea typeface="+mn-ea"/>
                        </a:rPr>
                        <a:t>5</a:t>
                      </a:r>
                      <a:r>
                        <a:rPr kumimoji="1" lang="ja-JP" altLang="en-US" sz="1000" dirty="0">
                          <a:latin typeface="+mn-ea"/>
                          <a:ea typeface="+mn-ea"/>
                        </a:rPr>
                        <a:t>月</a:t>
                      </a:r>
                      <a:r>
                        <a:rPr kumimoji="1" lang="en-US" altLang="ja-JP" sz="1000" dirty="0">
                          <a:latin typeface="+mn-ea"/>
                          <a:ea typeface="+mn-ea"/>
                        </a:rPr>
                        <a:t>-7</a:t>
                      </a:r>
                      <a:r>
                        <a:rPr kumimoji="1" lang="ja-JP" altLang="en-US" sz="1000" dirty="0">
                          <a:latin typeface="+mn-ea"/>
                          <a:ea typeface="+mn-ea"/>
                        </a:rPr>
                        <a:t>月</a:t>
                      </a:r>
                    </a:p>
                  </a:txBody>
                  <a:tcPr marT="28800" marB="28800"/>
                </a:tc>
                <a:tc>
                  <a:txBody>
                    <a:bodyPr/>
                    <a:lstStyle/>
                    <a:p>
                      <a:r>
                        <a:rPr kumimoji="1" lang="ja-JP" altLang="en-US" sz="1000">
                          <a:latin typeface="+mn-ea"/>
                          <a:ea typeface="+mn-ea"/>
                        </a:rPr>
                        <a:t>交換学生入国日処理</a:t>
                      </a:r>
                      <a:endParaRPr kumimoji="1" lang="ja-JP" altLang="en-US" sz="1000" dirty="0">
                        <a:latin typeface="+mn-ea"/>
                        <a:ea typeface="+mn-ea"/>
                      </a:endParaRPr>
                    </a:p>
                  </a:txBody>
                  <a:tcPr marT="28800" marB="28800"/>
                </a:tc>
                <a:tc>
                  <a:txBody>
                    <a:bodyPr/>
                    <a:lstStyle/>
                    <a:p>
                      <a:r>
                        <a:rPr kumimoji="1" lang="ja-JP" altLang="en-US" sz="1000">
                          <a:latin typeface="+mn-ea"/>
                          <a:ea typeface="+mn-ea"/>
                        </a:rPr>
                        <a:t>地区委員会</a:t>
                      </a:r>
                      <a:endParaRPr kumimoji="1" lang="ja-JP" altLang="en-US" sz="100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u="sng">
                          <a:solidFill>
                            <a:srgbClr val="FF0000"/>
                          </a:solidFill>
                          <a:latin typeface="+mn-ea"/>
                          <a:ea typeface="+mn-ea"/>
                        </a:rPr>
                        <a:t>【</a:t>
                      </a:r>
                      <a:r>
                        <a:rPr kumimoji="1" lang="ja-JP" altLang="en-US" sz="1000" u="sng">
                          <a:solidFill>
                            <a:srgbClr val="FF0000"/>
                          </a:solidFill>
                          <a:latin typeface="+mn-ea"/>
                          <a:ea typeface="+mn-ea"/>
                        </a:rPr>
                        <a:t>重要</a:t>
                      </a:r>
                      <a:r>
                        <a:rPr kumimoji="1" lang="en-US" altLang="ja-JP" sz="1000" u="sng">
                          <a:solidFill>
                            <a:srgbClr val="FF0000"/>
                          </a:solidFill>
                          <a:latin typeface="+mn-ea"/>
                          <a:ea typeface="+mn-ea"/>
                        </a:rPr>
                        <a:t>】</a:t>
                      </a:r>
                      <a:r>
                        <a:rPr kumimoji="1" lang="ja-JP" altLang="en-US" sz="1000" u="sng">
                          <a:solidFill>
                            <a:srgbClr val="FF0000"/>
                          </a:solidFill>
                          <a:latin typeface="+mn-ea"/>
                          <a:ea typeface="+mn-ea"/>
                        </a:rPr>
                        <a:t>ステータス変更／自宅出発日</a:t>
                      </a:r>
                      <a:endParaRPr kumimoji="1" lang="ja-JP" altLang="en-US" sz="1000" b="1" u="sng">
                        <a:solidFill>
                          <a:srgbClr val="FF0000"/>
                        </a:solidFill>
                        <a:latin typeface="+mn-ea"/>
                        <a:ea typeface="+mn-ea"/>
                      </a:endParaRPr>
                    </a:p>
                  </a:txBody>
                  <a:tcPr marT="28800" marB="28800"/>
                </a:tc>
                <a:extLst>
                  <a:ext uri="{0D108BD9-81ED-4DB2-BD59-A6C34878D82A}">
                    <a16:rowId xmlns:a16="http://schemas.microsoft.com/office/drawing/2014/main" val="10020"/>
                  </a:ext>
                </a:extLst>
              </a:tr>
              <a:tr h="105912">
                <a:tc>
                  <a:txBody>
                    <a:bodyPr/>
                    <a:lstStyle/>
                    <a:p>
                      <a:r>
                        <a:rPr kumimoji="1" lang="en-US" altLang="ja-JP" sz="1000" dirty="0">
                          <a:latin typeface="+mn-ea"/>
                          <a:ea typeface="+mn-ea"/>
                        </a:rPr>
                        <a:t>7</a:t>
                      </a:r>
                      <a:r>
                        <a:rPr kumimoji="1" lang="ja-JP" altLang="en-US" sz="1000" dirty="0">
                          <a:latin typeface="+mn-ea"/>
                          <a:ea typeface="+mn-ea"/>
                        </a:rPr>
                        <a:t>月</a:t>
                      </a:r>
                      <a:r>
                        <a:rPr kumimoji="1" lang="en-US" altLang="ja-JP" sz="1000" dirty="0">
                          <a:latin typeface="+mn-ea"/>
                          <a:ea typeface="+mn-ea"/>
                        </a:rPr>
                        <a:t>-8</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ボランティア誓約書</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アップロード</a:t>
                      </a:r>
                    </a:p>
                  </a:txBody>
                  <a:tcPr marT="28800" marB="28800"/>
                </a:tc>
                <a:extLst>
                  <a:ext uri="{0D108BD9-81ED-4DB2-BD59-A6C34878D82A}">
                    <a16:rowId xmlns:a16="http://schemas.microsoft.com/office/drawing/2014/main" val="10021"/>
                  </a:ext>
                </a:extLst>
              </a:tr>
              <a:tr h="105912">
                <a:tc>
                  <a:txBody>
                    <a:bodyPr/>
                    <a:lstStyle/>
                    <a:p>
                      <a:r>
                        <a:rPr kumimoji="1" lang="en-US" altLang="ja-JP" sz="1000" dirty="0">
                          <a:latin typeface="+mn-ea"/>
                          <a:ea typeface="+mn-ea"/>
                        </a:rPr>
                        <a:t>9</a:t>
                      </a:r>
                      <a:r>
                        <a:rPr kumimoji="1" lang="ja-JP" altLang="en-US" sz="1000" dirty="0">
                          <a:latin typeface="+mn-ea"/>
                          <a:ea typeface="+mn-ea"/>
                        </a:rPr>
                        <a:t>月</a:t>
                      </a:r>
                      <a:r>
                        <a:rPr kumimoji="1" lang="en-US" altLang="ja-JP" sz="1000" dirty="0">
                          <a:latin typeface="+mn-ea"/>
                          <a:ea typeface="+mn-ea"/>
                        </a:rPr>
                        <a:t>-</a:t>
                      </a:r>
                      <a:r>
                        <a:rPr kumimoji="1" lang="ja-JP" altLang="en-US" sz="1000" dirty="0">
                          <a:latin typeface="+mn-ea"/>
                          <a:ea typeface="+mn-ea"/>
                        </a:rPr>
                        <a:t>翌</a:t>
                      </a:r>
                      <a:r>
                        <a:rPr kumimoji="1" lang="en-US" altLang="ja-JP" sz="1000" dirty="0">
                          <a:latin typeface="+mn-ea"/>
                          <a:ea typeface="+mn-ea"/>
                        </a:rPr>
                        <a:t>7</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マンスリーレポート</a:t>
                      </a:r>
                    </a:p>
                  </a:txBody>
                  <a:tcPr marT="28800" marB="28800"/>
                </a:tc>
                <a:tc>
                  <a:txBody>
                    <a:bodyPr/>
                    <a:lstStyle/>
                    <a:p>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アップロード</a:t>
                      </a:r>
                    </a:p>
                  </a:txBody>
                  <a:tcPr marT="28800" marB="28800"/>
                </a:tc>
                <a:extLst>
                  <a:ext uri="{0D108BD9-81ED-4DB2-BD59-A6C34878D82A}">
                    <a16:rowId xmlns:a16="http://schemas.microsoft.com/office/drawing/2014/main" val="10022"/>
                  </a:ext>
                </a:extLst>
              </a:tr>
              <a:tr h="105912">
                <a:tc>
                  <a:txBody>
                    <a:bodyPr/>
                    <a:lstStyle/>
                    <a:p>
                      <a:r>
                        <a:rPr kumimoji="1" lang="en-US" altLang="ja-JP" sz="1000" dirty="0">
                          <a:latin typeface="+mn-ea"/>
                          <a:ea typeface="+mn-ea"/>
                        </a:rPr>
                        <a:t>9</a:t>
                      </a:r>
                      <a:r>
                        <a:rPr kumimoji="1" lang="ja-JP" altLang="en-US" sz="1000" dirty="0">
                          <a:latin typeface="+mn-ea"/>
                          <a:ea typeface="+mn-ea"/>
                        </a:rPr>
                        <a:t>月</a:t>
                      </a:r>
                      <a:r>
                        <a:rPr kumimoji="1" lang="en-US" altLang="ja-JP" sz="1000" dirty="0">
                          <a:latin typeface="+mn-ea"/>
                          <a:ea typeface="+mn-ea"/>
                        </a:rPr>
                        <a:t>-</a:t>
                      </a:r>
                      <a:r>
                        <a:rPr kumimoji="1" lang="ja-JP" altLang="en-US" sz="1000" dirty="0">
                          <a:latin typeface="+mn-ea"/>
                          <a:ea typeface="+mn-ea"/>
                        </a:rPr>
                        <a:t>翌</a:t>
                      </a:r>
                      <a:r>
                        <a:rPr kumimoji="1" lang="en-US" altLang="ja-JP" sz="1000" dirty="0">
                          <a:latin typeface="+mn-ea"/>
                          <a:ea typeface="+mn-ea"/>
                        </a:rPr>
                        <a:t>7</a:t>
                      </a:r>
                      <a:r>
                        <a:rPr kumimoji="1" lang="ja-JP" altLang="en-US" sz="1000" dirty="0">
                          <a:latin typeface="+mn-ea"/>
                          <a:ea typeface="+mn-ea"/>
                        </a:rPr>
                        <a:t>月</a:t>
                      </a:r>
                    </a:p>
                  </a:txBody>
                  <a:tcPr marT="28800" marB="28800"/>
                </a:tc>
                <a:tc>
                  <a:txBody>
                    <a:bodyPr/>
                    <a:lstStyle/>
                    <a:p>
                      <a:r>
                        <a:rPr kumimoji="1" lang="en-US" altLang="ja-JP" sz="1000" dirty="0">
                          <a:latin typeface="+mn-ea"/>
                          <a:ea typeface="+mn-ea"/>
                        </a:rPr>
                        <a:t>IBS</a:t>
                      </a:r>
                      <a:r>
                        <a:rPr kumimoji="1" lang="ja-JP" altLang="en-US" sz="1000" dirty="0">
                          <a:latin typeface="+mn-ea"/>
                          <a:ea typeface="+mn-ea"/>
                        </a:rPr>
                        <a:t>カウンセラー報告</a:t>
                      </a:r>
                    </a:p>
                  </a:txBody>
                  <a:tcPr marT="28800" marB="28800"/>
                </a:tc>
                <a:tc>
                  <a:txBody>
                    <a:bodyPr/>
                    <a:lstStyle/>
                    <a:p>
                      <a:r>
                        <a:rPr kumimoji="1" lang="ja-JP" altLang="en-US" sz="1000" dirty="0">
                          <a:latin typeface="+mn-ea"/>
                          <a:ea typeface="+mn-ea"/>
                        </a:rPr>
                        <a:t>クラブ</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n-ea"/>
                          <a:ea typeface="+mn-ea"/>
                        </a:rPr>
                        <a:t>アップロード</a:t>
                      </a:r>
                    </a:p>
                  </a:txBody>
                  <a:tcPr marT="28800" marB="28800"/>
                </a:tc>
                <a:extLst>
                  <a:ext uri="{0D108BD9-81ED-4DB2-BD59-A6C34878D82A}">
                    <a16:rowId xmlns:a16="http://schemas.microsoft.com/office/drawing/2014/main" val="10023"/>
                  </a:ext>
                </a:extLst>
              </a:tr>
              <a:tr h="105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dirty="0">
                          <a:latin typeface="+mn-ea"/>
                          <a:ea typeface="+mn-ea"/>
                        </a:rPr>
                        <a:t>7</a:t>
                      </a:r>
                      <a:r>
                        <a:rPr kumimoji="1" lang="ja-JP" altLang="en-US" sz="1000" b="0" dirty="0">
                          <a:latin typeface="+mn-ea"/>
                          <a:ea typeface="+mn-ea"/>
                        </a:rPr>
                        <a:t>月</a:t>
                      </a:r>
                      <a:r>
                        <a:rPr kumimoji="1" lang="en-US" altLang="ja-JP" sz="1000" b="0" dirty="0">
                          <a:latin typeface="+mn-ea"/>
                          <a:ea typeface="+mn-ea"/>
                        </a:rPr>
                        <a:t>-8</a:t>
                      </a:r>
                      <a:r>
                        <a:rPr kumimoji="1" lang="ja-JP" altLang="en-US" sz="1000" b="0" dirty="0">
                          <a:latin typeface="+mn-ea"/>
                          <a:ea typeface="+mn-ea"/>
                        </a:rPr>
                        <a:t>月（帰国時随時）</a:t>
                      </a:r>
                    </a:p>
                  </a:txBody>
                  <a:tcPr marT="28800" marB="28800"/>
                </a:tc>
                <a:tc>
                  <a:txBody>
                    <a:bodyPr/>
                    <a:lstStyle/>
                    <a:p>
                      <a:r>
                        <a:rPr lang="ja-JP" altLang="en-US" sz="1000" b="0" dirty="0">
                          <a:latin typeface="+mn-ea"/>
                          <a:ea typeface="+mn-ea"/>
                        </a:rPr>
                        <a:t>交換学生帰国処理</a:t>
                      </a:r>
                      <a:endParaRPr kumimoji="1" lang="ja-JP" altLang="en-US" sz="1000" b="0" dirty="0">
                        <a:latin typeface="+mn-ea"/>
                        <a:ea typeface="+mn-ea"/>
                      </a:endParaRP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n-ea"/>
                          <a:ea typeface="+mn-ea"/>
                        </a:rPr>
                        <a:t>地区委員会</a:t>
                      </a:r>
                    </a:p>
                  </a:txBody>
                  <a:tcPr marT="28800" marB="288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u="sng" dirty="0">
                          <a:solidFill>
                            <a:srgbClr val="FF0000"/>
                          </a:solidFill>
                          <a:latin typeface="+mn-ea"/>
                          <a:ea typeface="+mn-ea"/>
                        </a:rPr>
                        <a:t>【</a:t>
                      </a:r>
                      <a:r>
                        <a:rPr kumimoji="1" lang="ja-JP" altLang="en-US" sz="1000" b="0" u="sng" dirty="0">
                          <a:solidFill>
                            <a:srgbClr val="FF0000"/>
                          </a:solidFill>
                          <a:latin typeface="+mn-ea"/>
                          <a:ea typeface="+mn-ea"/>
                        </a:rPr>
                        <a:t>重要</a:t>
                      </a:r>
                      <a:r>
                        <a:rPr kumimoji="1" lang="en-US" altLang="ja-JP" sz="1000" b="0" u="sng" dirty="0">
                          <a:solidFill>
                            <a:srgbClr val="FF0000"/>
                          </a:solidFill>
                          <a:latin typeface="+mn-ea"/>
                          <a:ea typeface="+mn-ea"/>
                        </a:rPr>
                        <a:t>】</a:t>
                      </a:r>
                      <a:r>
                        <a:rPr kumimoji="1" lang="ja-JP" altLang="en-US" sz="1000" b="0" u="sng" dirty="0">
                          <a:solidFill>
                            <a:srgbClr val="FF0000"/>
                          </a:solidFill>
                          <a:latin typeface="+mn-ea"/>
                          <a:ea typeface="+mn-ea"/>
                        </a:rPr>
                        <a:t>ステータス変更／帰国日、卒業帰国、早期帰国</a:t>
                      </a:r>
                    </a:p>
                  </a:txBody>
                  <a:tcPr marT="28800" marB="28800"/>
                </a:tc>
                <a:extLst>
                  <a:ext uri="{0D108BD9-81ED-4DB2-BD59-A6C34878D82A}">
                    <a16:rowId xmlns:a16="http://schemas.microsoft.com/office/drawing/2014/main" val="10024"/>
                  </a:ext>
                </a:extLst>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spTree>
    <p:extLst>
      <p:ext uri="{BB962C8B-B14F-4D97-AF65-F5344CB8AC3E}">
        <p14:creationId xmlns:p14="http://schemas.microsoft.com/office/powerpoint/2010/main" val="3559140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940" y="2420888"/>
            <a:ext cx="6173780" cy="4344339"/>
          </a:xfrm>
          <a:prstGeom prst="rect">
            <a:avLst/>
          </a:prstGeom>
          <a:effectLst>
            <a:outerShdw blurRad="50800" dist="50800" dir="5400000" algn="ctr" rotWithShape="0">
              <a:schemeClr val="tx1"/>
            </a:outerShdw>
          </a:effectLst>
        </p:spPr>
      </p:pic>
      <p:sp>
        <p:nvSpPr>
          <p:cNvPr id="2" name="タイトル 1"/>
          <p:cNvSpPr>
            <a:spLocks noGrp="1"/>
          </p:cNvSpPr>
          <p:nvPr>
            <p:ph type="title"/>
          </p:nvPr>
        </p:nvSpPr>
        <p:spPr>
          <a:xfrm>
            <a:off x="251520" y="646044"/>
            <a:ext cx="800100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a:xfrm>
            <a:off x="6733720" y="6302832"/>
            <a:ext cx="2133600" cy="457200"/>
          </a:xfrm>
        </p:spPr>
        <p:txBody>
          <a:bodyPr/>
          <a:lstStyle/>
          <a:p>
            <a:pPr>
              <a:defRPr/>
            </a:pPr>
            <a:fld id="{0331EEB5-871C-3C46-BA86-090CCFE8305C}" type="slidenum">
              <a:rPr lang="en-US" altLang="ja-JP" smtClean="0"/>
              <a:pPr>
                <a:defRPr/>
              </a:pPr>
              <a:t>30</a:t>
            </a:fld>
            <a:endParaRPr lang="en-US" altLang="ja-JP" dirty="0"/>
          </a:p>
        </p:txBody>
      </p:sp>
      <p:sp>
        <p:nvSpPr>
          <p:cNvPr id="21" name="テキスト ボックス 20"/>
          <p:cNvSpPr txBox="1"/>
          <p:nvPr/>
        </p:nvSpPr>
        <p:spPr bwMode="auto">
          <a:xfrm>
            <a:off x="583554" y="1782818"/>
            <a:ext cx="5572622" cy="523220"/>
          </a:xfrm>
          <a:prstGeom prst="rect">
            <a:avLst/>
          </a:prstGeom>
          <a:solidFill>
            <a:schemeClr val="bg1"/>
          </a:solidFill>
          <a:ln w="12700" cmpd="sng">
            <a:solidFill>
              <a:schemeClr val="tx1"/>
            </a:solidFill>
            <a:miter lim="800000"/>
            <a:headEnd/>
            <a:tailEnd/>
          </a:ln>
        </p:spPr>
        <p:txBody>
          <a:bodyPr wrap="square" rtlCol="0">
            <a:spAutoFit/>
          </a:bodyPr>
          <a:lstStyle/>
          <a:p>
            <a:r>
              <a:rPr lang="en-US" altLang="ja-JP" sz="1400" dirty="0">
                <a:solidFill>
                  <a:srgbClr val="FF0000"/>
                </a:solidFill>
              </a:rPr>
              <a:t>※</a:t>
            </a:r>
            <a:r>
              <a:rPr lang="ja-JP" altLang="en-US" sz="1400" dirty="0">
                <a:solidFill>
                  <a:srgbClr val="FF0000"/>
                </a:solidFill>
              </a:rPr>
              <a:t>渡航前にログインの確認をしてレポートをアップテストをしてください</a:t>
            </a:r>
            <a:r>
              <a:rPr lang="ja-JP" altLang="en-US" sz="1400" dirty="0"/>
              <a:t>。</a:t>
            </a:r>
            <a:endParaRPr lang="en-US" altLang="ja-JP" sz="1400" dirty="0"/>
          </a:p>
          <a:p>
            <a:r>
              <a:rPr kumimoji="1" lang="en-US" altLang="ja-JP" sz="1400" dirty="0">
                <a:solidFill>
                  <a:srgbClr val="FF0000"/>
                </a:solidFill>
              </a:rPr>
              <a:t>※</a:t>
            </a:r>
            <a:r>
              <a:rPr kumimoji="1" lang="ja-JP" altLang="en-US" sz="1400" dirty="0">
                <a:solidFill>
                  <a:srgbClr val="FF0000"/>
                </a:solidFill>
              </a:rPr>
              <a:t>パスワードは自分で変更してください。</a:t>
            </a:r>
            <a:endParaRPr kumimoji="1" lang="en-US" altLang="ja-JP" sz="1400" dirty="0">
              <a:solidFill>
                <a:srgbClr val="FF0000"/>
              </a:solidFill>
            </a:endParaRPr>
          </a:p>
        </p:txBody>
      </p:sp>
      <p:sp>
        <p:nvSpPr>
          <p:cNvPr id="13" name="円/楕円 12"/>
          <p:cNvSpPr/>
          <p:nvPr/>
        </p:nvSpPr>
        <p:spPr>
          <a:xfrm>
            <a:off x="5817521" y="4519275"/>
            <a:ext cx="539218" cy="21291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15" name="図 14"/>
          <p:cNvPicPr>
            <a:picLocks noChangeAspect="1"/>
          </p:cNvPicPr>
          <p:nvPr/>
        </p:nvPicPr>
        <p:blipFill rotWithShape="1">
          <a:blip r:embed="rId4">
            <a:extLst>
              <a:ext uri="{28A0092B-C50C-407E-A947-70E740481C1C}">
                <a14:useLocalDpi xmlns:a14="http://schemas.microsoft.com/office/drawing/2010/main" val="0"/>
              </a:ext>
            </a:extLst>
          </a:blip>
          <a:srcRect r="51445" b="74975"/>
          <a:stretch/>
        </p:blipFill>
        <p:spPr>
          <a:xfrm>
            <a:off x="6326813" y="1772816"/>
            <a:ext cx="2586374" cy="1002644"/>
          </a:xfrm>
          <a:prstGeom prst="rect">
            <a:avLst/>
          </a:prstGeom>
          <a:ln>
            <a:solidFill>
              <a:schemeClr val="tx1"/>
            </a:solidFill>
          </a:ln>
        </p:spPr>
      </p:pic>
      <p:sp>
        <p:nvSpPr>
          <p:cNvPr id="16" name="円/楕円 15"/>
          <p:cNvSpPr/>
          <p:nvPr/>
        </p:nvSpPr>
        <p:spPr>
          <a:xfrm>
            <a:off x="7707858" y="2083825"/>
            <a:ext cx="978942" cy="367545"/>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bwMode="auto">
          <a:xfrm>
            <a:off x="2051720" y="4846508"/>
            <a:ext cx="1784090" cy="553998"/>
          </a:xfrm>
          <a:prstGeom prst="rect">
            <a:avLst/>
          </a:prstGeom>
          <a:noFill/>
          <a:ln w="12700" cmpd="sng">
            <a:solidFill>
              <a:schemeClr val="tx1"/>
            </a:solidFill>
            <a:miter lim="800000"/>
            <a:headEnd/>
            <a:tailEnd/>
          </a:ln>
        </p:spPr>
        <p:txBody>
          <a:bodyPr wrap="square" rtlCol="0">
            <a:spAutoFit/>
          </a:bodyPr>
          <a:lstStyle/>
          <a:p>
            <a:r>
              <a:rPr kumimoji="1" lang="en-US" altLang="ja-JP" sz="1000" dirty="0"/>
              <a:t>Word</a:t>
            </a:r>
            <a:r>
              <a:rPr kumimoji="1" lang="ja-JP" altLang="en-US" sz="1000" dirty="0"/>
              <a:t>でマンスリーレポートを提出する場合</a:t>
            </a:r>
            <a:r>
              <a:rPr lang="ja-JP" altLang="en-US" sz="1000" dirty="0"/>
              <a:t>はこちらから</a:t>
            </a:r>
            <a:r>
              <a:rPr kumimoji="1" lang="ja-JP" altLang="en-US" sz="1000" dirty="0"/>
              <a:t>アップロードしてください。</a:t>
            </a:r>
          </a:p>
        </p:txBody>
      </p:sp>
      <p:sp>
        <p:nvSpPr>
          <p:cNvPr id="18" name="円/楕円 17"/>
          <p:cNvSpPr/>
          <p:nvPr/>
        </p:nvSpPr>
        <p:spPr>
          <a:xfrm>
            <a:off x="4748578" y="4563234"/>
            <a:ext cx="789728" cy="2832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 name="直線矢印コネクタ 8"/>
          <p:cNvCxnSpPr/>
          <p:nvPr/>
        </p:nvCxnSpPr>
        <p:spPr>
          <a:xfrm flipV="1">
            <a:off x="3835810" y="4846508"/>
            <a:ext cx="834729" cy="281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6990301" y="4593057"/>
            <a:ext cx="1784090" cy="692497"/>
          </a:xfrm>
          <a:prstGeom prst="rect">
            <a:avLst/>
          </a:prstGeom>
          <a:noFill/>
          <a:ln w="12700" cmpd="sng">
            <a:solidFill>
              <a:schemeClr val="tx1"/>
            </a:solidFill>
            <a:miter lim="800000"/>
            <a:headEnd/>
            <a:tailEnd/>
          </a:ln>
        </p:spPr>
        <p:txBody>
          <a:bodyPr wrap="square" rtlCol="0">
            <a:spAutoFit/>
          </a:bodyPr>
          <a:lstStyle/>
          <a:p>
            <a:r>
              <a:rPr kumimoji="1" lang="en-US" altLang="ja-JP" sz="1300" dirty="0"/>
              <a:t>YESS</a:t>
            </a:r>
            <a:r>
              <a:rPr kumimoji="1" lang="ja-JP" altLang="en-US" sz="1300" dirty="0"/>
              <a:t>へ直接入力します。入力後コメントなどの機能が使えます</a:t>
            </a:r>
          </a:p>
        </p:txBody>
      </p:sp>
      <p:cxnSp>
        <p:nvCxnSpPr>
          <p:cNvPr id="11" name="直線矢印コネクタ 10"/>
          <p:cNvCxnSpPr>
            <a:stCxn id="19" idx="1"/>
            <a:endCxn id="13" idx="6"/>
          </p:cNvCxnSpPr>
          <p:nvPr/>
        </p:nvCxnSpPr>
        <p:spPr>
          <a:xfrm flipH="1" flipV="1">
            <a:off x="6356739" y="4625734"/>
            <a:ext cx="633562" cy="313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886566" y="4180902"/>
            <a:ext cx="666633" cy="19285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bwMode="auto">
          <a:xfrm>
            <a:off x="6990301" y="3972340"/>
            <a:ext cx="1784090" cy="400110"/>
          </a:xfrm>
          <a:prstGeom prst="rect">
            <a:avLst/>
          </a:prstGeom>
          <a:noFill/>
          <a:ln w="12700" cmpd="sng">
            <a:solidFill>
              <a:schemeClr val="tx1"/>
            </a:solidFill>
            <a:miter lim="800000"/>
            <a:headEnd/>
            <a:tailEnd/>
          </a:ln>
        </p:spPr>
        <p:txBody>
          <a:bodyPr wrap="square" rtlCol="0">
            <a:spAutoFit/>
          </a:bodyPr>
          <a:lstStyle/>
          <a:p>
            <a:r>
              <a:rPr kumimoji="1" lang="ja-JP" altLang="en-US" sz="1000" dirty="0"/>
              <a:t>編集や削除は学生本人しかできません。</a:t>
            </a:r>
          </a:p>
        </p:txBody>
      </p:sp>
      <p:cxnSp>
        <p:nvCxnSpPr>
          <p:cNvPr id="28" name="直線矢印コネクタ 27"/>
          <p:cNvCxnSpPr>
            <a:stCxn id="27" idx="1"/>
            <a:endCxn id="26" idx="6"/>
          </p:cNvCxnSpPr>
          <p:nvPr/>
        </p:nvCxnSpPr>
        <p:spPr>
          <a:xfrm flipH="1">
            <a:off x="6553199" y="4172395"/>
            <a:ext cx="437102" cy="10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187624" y="4104490"/>
            <a:ext cx="3035821" cy="332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bwMode="auto">
          <a:xfrm>
            <a:off x="5264131" y="3423882"/>
            <a:ext cx="1784090" cy="400110"/>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000" dirty="0"/>
              <a:t>直接入力の場合は、大まかな情報を表示できます</a:t>
            </a:r>
          </a:p>
        </p:txBody>
      </p:sp>
      <p:cxnSp>
        <p:nvCxnSpPr>
          <p:cNvPr id="36" name="直線矢印コネクタ 35"/>
          <p:cNvCxnSpPr>
            <a:stCxn id="35" idx="1"/>
            <a:endCxn id="34" idx="6"/>
          </p:cNvCxnSpPr>
          <p:nvPr/>
        </p:nvCxnSpPr>
        <p:spPr>
          <a:xfrm flipH="1">
            <a:off x="4223445" y="3623937"/>
            <a:ext cx="1040686" cy="646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97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43528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31</a:t>
            </a:fld>
            <a:endParaRPr lang="en-US" altLang="ja-JP"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210" y="1760051"/>
            <a:ext cx="6192688" cy="8627585"/>
          </a:xfrm>
          <a:prstGeom prst="rect">
            <a:avLst/>
          </a:prstGeom>
          <a:ln>
            <a:solidFill>
              <a:schemeClr val="tx1"/>
            </a:solidFill>
          </a:ln>
        </p:spPr>
      </p:pic>
      <p:sp>
        <p:nvSpPr>
          <p:cNvPr id="6" name="テキスト ボックス 5"/>
          <p:cNvSpPr txBox="1"/>
          <p:nvPr/>
        </p:nvSpPr>
        <p:spPr bwMode="auto">
          <a:xfrm>
            <a:off x="395536" y="1368722"/>
            <a:ext cx="4392488"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マンスリー</a:t>
            </a:r>
            <a:r>
              <a:rPr lang="ja-JP" altLang="en-US" sz="1300" dirty="0"/>
              <a:t>（学生）</a:t>
            </a:r>
            <a:r>
              <a:rPr kumimoji="1" lang="ja-JP" altLang="en-US" sz="1300" dirty="0"/>
              <a:t>レポートを</a:t>
            </a:r>
            <a:r>
              <a:rPr kumimoji="1" lang="en-US" altLang="ja-JP" sz="1300" dirty="0"/>
              <a:t>YESS</a:t>
            </a:r>
            <a:r>
              <a:rPr kumimoji="1" lang="ja-JP" altLang="en-US" sz="1300" dirty="0"/>
              <a:t>へ直接入力</a:t>
            </a:r>
            <a:r>
              <a:rPr lang="ja-JP" altLang="en-US" sz="1300" dirty="0"/>
              <a:t>できます。</a:t>
            </a:r>
            <a:endParaRPr kumimoji="1" lang="en-US" altLang="ja-JP" sz="1300" dirty="0"/>
          </a:p>
        </p:txBody>
      </p:sp>
      <p:sp>
        <p:nvSpPr>
          <p:cNvPr id="8" name="テキスト ボックス 7"/>
          <p:cNvSpPr txBox="1"/>
          <p:nvPr/>
        </p:nvSpPr>
        <p:spPr bwMode="auto">
          <a:xfrm>
            <a:off x="4524776" y="4581128"/>
            <a:ext cx="4162024" cy="149271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en-US" altLang="ja-JP" sz="1300" dirty="0"/>
          </a:p>
          <a:p>
            <a:r>
              <a:rPr lang="ja-JP" altLang="en-US" sz="1300" dirty="0"/>
              <a:t>追加された機能。</a:t>
            </a:r>
            <a:endParaRPr lang="en-US" altLang="ja-JP" sz="1300" dirty="0"/>
          </a:p>
          <a:p>
            <a:r>
              <a:rPr lang="ja-JP" altLang="en-US" sz="1300" dirty="0"/>
              <a:t>マンスリーレポートが入力されると地区にメールが送信されます。</a:t>
            </a:r>
            <a:endParaRPr lang="en-US" altLang="ja-JP" sz="1300" dirty="0"/>
          </a:p>
          <a:p>
            <a:r>
              <a:rPr kumimoji="1" lang="ja-JP" altLang="en-US" sz="1300" dirty="0"/>
              <a:t>委員会と学生本人相互にコメントを書くことができます。</a:t>
            </a:r>
            <a:endParaRPr kumimoji="1" lang="en-US" altLang="ja-JP" sz="1300" dirty="0"/>
          </a:p>
          <a:p>
            <a:r>
              <a:rPr lang="ja-JP" altLang="en-US" sz="1300" dirty="0"/>
              <a:t>写真を</a:t>
            </a:r>
            <a:r>
              <a:rPr lang="en-US" altLang="ja-JP" sz="1300" dirty="0"/>
              <a:t>2</a:t>
            </a:r>
            <a:r>
              <a:rPr lang="ja-JP" altLang="en-US" sz="1300" dirty="0"/>
              <a:t>枚登録できます。</a:t>
            </a:r>
            <a:endParaRPr lang="en-US" altLang="ja-JP" sz="1300" dirty="0"/>
          </a:p>
          <a:p>
            <a:endParaRPr kumimoji="1" lang="ja-JP" altLang="en-US" sz="1300" dirty="0"/>
          </a:p>
        </p:txBody>
      </p:sp>
    </p:spTree>
    <p:extLst>
      <p:ext uri="{BB962C8B-B14F-4D97-AF65-F5344CB8AC3E}">
        <p14:creationId xmlns:p14="http://schemas.microsoft.com/office/powerpoint/2010/main" val="2672344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オブジェクト 8"/>
          <p:cNvGraphicFramePr>
            <a:graphicFrameLocks noChangeAspect="1"/>
          </p:cNvGraphicFramePr>
          <p:nvPr>
            <p:extLst>
              <p:ext uri="{D42A27DB-BD31-4B8C-83A1-F6EECF244321}">
                <p14:modId xmlns:p14="http://schemas.microsoft.com/office/powerpoint/2010/main" val="2408581346"/>
              </p:ext>
            </p:extLst>
          </p:nvPr>
        </p:nvGraphicFramePr>
        <p:xfrm>
          <a:off x="3635896" y="2038454"/>
          <a:ext cx="5090147" cy="2128848"/>
        </p:xfrm>
        <a:graphic>
          <a:graphicData uri="http://schemas.openxmlformats.org/presentationml/2006/ole">
            <mc:AlternateContent xmlns:mc="http://schemas.openxmlformats.org/markup-compatibility/2006">
              <mc:Choice xmlns:v="urn:schemas-microsoft-com:vml" Requires="v">
                <p:oleObj spid="_x0000_s24578" name="Image" r:id="rId3" imgW="15999840" imgH="6692040" progId="Photoshop.Image.13">
                  <p:embed/>
                </p:oleObj>
              </mc:Choice>
              <mc:Fallback>
                <p:oleObj name="Image" r:id="rId3" imgW="15999840" imgH="6692040" progId="Photoshop.Image.13">
                  <p:embed/>
                  <p:pic>
                    <p:nvPicPr>
                      <p:cNvPr id="0" name=""/>
                      <p:cNvPicPr/>
                      <p:nvPr/>
                    </p:nvPicPr>
                    <p:blipFill>
                      <a:blip r:embed="rId4"/>
                      <a:stretch>
                        <a:fillRect/>
                      </a:stretch>
                    </p:blipFill>
                    <p:spPr>
                      <a:xfrm>
                        <a:off x="3635896" y="20384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238375133"/>
              </p:ext>
            </p:extLst>
          </p:nvPr>
        </p:nvGraphicFramePr>
        <p:xfrm>
          <a:off x="396643" y="2106098"/>
          <a:ext cx="2303588" cy="1637691"/>
        </p:xfrm>
        <a:graphic>
          <a:graphicData uri="http://schemas.openxmlformats.org/presentationml/2006/ole">
            <mc:AlternateContent xmlns:mc="http://schemas.openxmlformats.org/markup-compatibility/2006">
              <mc:Choice xmlns:v="urn:schemas-microsoft-com:vml" Requires="v">
                <p:oleObj spid="_x0000_s24579" name="Image" r:id="rId5" imgW="8787240" imgH="6247440" progId="Photoshop.Image.13">
                  <p:embed/>
                </p:oleObj>
              </mc:Choice>
              <mc:Fallback>
                <p:oleObj name="Image" r:id="rId5" imgW="8787240" imgH="6247440" progId="Photoshop.Image.13">
                  <p:embed/>
                  <p:pic>
                    <p:nvPicPr>
                      <p:cNvPr id="0" name=""/>
                      <p:cNvPicPr/>
                      <p:nvPr/>
                    </p:nvPicPr>
                    <p:blipFill>
                      <a:blip r:embed="rId6"/>
                      <a:stretch>
                        <a:fillRect/>
                      </a:stretch>
                    </p:blipFill>
                    <p:spPr>
                      <a:xfrm>
                        <a:off x="396643" y="2106098"/>
                        <a:ext cx="2303588" cy="1637691"/>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283488" y="159429"/>
            <a:ext cx="8001000" cy="1295400"/>
          </a:xfrm>
        </p:spPr>
        <p:txBody>
          <a:bodyPr/>
          <a:lstStyle/>
          <a:p>
            <a:r>
              <a:rPr lang="en-US" altLang="ja-JP" sz="2800" dirty="0"/>
              <a:t>7</a:t>
            </a:r>
            <a:r>
              <a:rPr lang="ja-JP" altLang="en-US" sz="2800" dirty="0"/>
              <a:t>月</a:t>
            </a:r>
            <a:r>
              <a:rPr lang="en-US" altLang="ja-JP" sz="2800" dirty="0"/>
              <a:t>-8</a:t>
            </a:r>
            <a:r>
              <a:rPr lang="ja-JP" altLang="en-US" sz="2800" dirty="0"/>
              <a:t>月　交換学生帰国処理（地区委員会）</a:t>
            </a:r>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bwMode="auto">
          <a:xfrm>
            <a:off x="251519" y="1599834"/>
            <a:ext cx="6984777" cy="400110"/>
          </a:xfrm>
          <a:prstGeom prst="rect">
            <a:avLst/>
          </a:prstGeom>
          <a:noFill/>
          <a:ln w="38100" cmpd="dbl">
            <a:noFill/>
            <a:miter lim="800000"/>
            <a:headEnd/>
            <a:tailEnd/>
          </a:ln>
        </p:spPr>
        <p:txBody>
          <a:bodyPr wrap="square" rtlCol="0">
            <a:spAutoFit/>
          </a:bodyPr>
          <a:lstStyle/>
          <a:p>
            <a:r>
              <a:rPr lang="en-US" altLang="ja-JP" sz="2000" b="1" kern="0" dirty="0">
                <a:solidFill>
                  <a:srgbClr val="FF0000"/>
                </a:solidFill>
                <a:latin typeface="+mn-ea"/>
                <a:ea typeface="+mn-ea"/>
              </a:rPr>
              <a:t>【</a:t>
            </a:r>
            <a:r>
              <a:rPr lang="ja-JP" altLang="en-US" sz="2000" b="1" kern="0" dirty="0">
                <a:solidFill>
                  <a:srgbClr val="FF0000"/>
                </a:solidFill>
                <a:latin typeface="+mn-ea"/>
                <a:ea typeface="+mn-ea"/>
              </a:rPr>
              <a:t>重要</a:t>
            </a:r>
            <a:r>
              <a:rPr lang="en-US" altLang="ja-JP" sz="2000" b="1" kern="0" dirty="0">
                <a:solidFill>
                  <a:srgbClr val="FF0000"/>
                </a:solidFill>
                <a:latin typeface="+mn-ea"/>
                <a:ea typeface="+mn-ea"/>
              </a:rPr>
              <a:t>】</a:t>
            </a:r>
            <a:r>
              <a:rPr lang="ja-JP" altLang="en-US" sz="2000" b="1" kern="0" dirty="0">
                <a:latin typeface="+mn-ea"/>
                <a:ea typeface="+mn-ea"/>
              </a:rPr>
              <a:t>帰国の日とステータスの変更。</a:t>
            </a:r>
            <a:endParaRPr lang="en-US" altLang="ja-JP" sz="2000" b="1" kern="0" dirty="0">
              <a:latin typeface="+mn-ea"/>
              <a:ea typeface="+mn-ea"/>
            </a:endParaRPr>
          </a:p>
        </p:txBody>
      </p:sp>
      <p:pic>
        <p:nvPicPr>
          <p:cNvPr id="14" name="図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cxnSp>
        <p:nvCxnSpPr>
          <p:cNvPr id="19" name="直線矢印コネクタ 18"/>
          <p:cNvCxnSpPr/>
          <p:nvPr/>
        </p:nvCxnSpPr>
        <p:spPr>
          <a:xfrm flipV="1">
            <a:off x="1600783" y="29249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bwMode="auto">
          <a:xfrm>
            <a:off x="452828" y="40070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38" name="テキスト ボックス 37"/>
          <p:cNvSpPr txBox="1"/>
          <p:nvPr/>
        </p:nvSpPr>
        <p:spPr bwMode="auto">
          <a:xfrm>
            <a:off x="6370557" y="1999944"/>
            <a:ext cx="2381300" cy="1492716"/>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帰国日を入力します。</a:t>
            </a:r>
            <a:endParaRPr lang="en-US" altLang="ja-JP" sz="1300" dirty="0"/>
          </a:p>
          <a:p>
            <a:r>
              <a:rPr kumimoji="1" lang="ja-JP" altLang="en-US" sz="1300" dirty="0"/>
              <a:t>これを行わないと、災害の時に帰国していないことになり</a:t>
            </a:r>
            <a:r>
              <a:rPr kumimoji="1" lang="en-US" altLang="ja-JP" sz="1300" dirty="0"/>
              <a:t>RIJYEM</a:t>
            </a:r>
            <a:r>
              <a:rPr kumimoji="1" lang="ja-JP" altLang="en-US" sz="1300" dirty="0"/>
              <a:t>が間違った情報を参照する可能性があり</a:t>
            </a:r>
            <a:r>
              <a:rPr lang="ja-JP" altLang="en-US" sz="1300" dirty="0"/>
              <a:t>ます。</a:t>
            </a:r>
            <a:endParaRPr lang="en-US" altLang="ja-JP" sz="1300" dirty="0"/>
          </a:p>
          <a:p>
            <a:r>
              <a:rPr kumimoji="1" lang="ja-JP" altLang="en-US" sz="1300" dirty="0"/>
              <a:t>また、</a:t>
            </a:r>
            <a:r>
              <a:rPr kumimoji="1" lang="en-US" altLang="ja-JP" sz="1300" dirty="0"/>
              <a:t>ROTEX</a:t>
            </a:r>
            <a:r>
              <a:rPr kumimoji="1" lang="ja-JP" altLang="en-US" sz="1300" dirty="0" err="1"/>
              <a:t>への</a:t>
            </a:r>
            <a:r>
              <a:rPr kumimoji="1" lang="ja-JP" altLang="en-US" sz="1300" dirty="0"/>
              <a:t>メールも届きません</a:t>
            </a:r>
          </a:p>
        </p:txBody>
      </p:sp>
      <p:cxnSp>
        <p:nvCxnSpPr>
          <p:cNvPr id="43" name="直線矢印コネクタ 42"/>
          <p:cNvCxnSpPr/>
          <p:nvPr/>
        </p:nvCxnSpPr>
        <p:spPr>
          <a:xfrm flipH="1">
            <a:off x="7020272" y="3327415"/>
            <a:ext cx="378923" cy="4803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右矢印 31"/>
          <p:cNvSpPr/>
          <p:nvPr/>
        </p:nvSpPr>
        <p:spPr>
          <a:xfrm>
            <a:off x="2843808" y="262764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extLst>
              <p:ext uri="{D42A27DB-BD31-4B8C-83A1-F6EECF244321}">
                <p14:modId xmlns:p14="http://schemas.microsoft.com/office/powerpoint/2010/main" val="618602984"/>
              </p:ext>
            </p:extLst>
          </p:nvPr>
        </p:nvGraphicFramePr>
        <p:xfrm>
          <a:off x="2732998" y="5064306"/>
          <a:ext cx="6061523" cy="1581678"/>
        </p:xfrm>
        <a:graphic>
          <a:graphicData uri="http://schemas.openxmlformats.org/presentationml/2006/ole">
            <mc:AlternateContent xmlns:mc="http://schemas.openxmlformats.org/markup-compatibility/2006">
              <mc:Choice xmlns:v="urn:schemas-microsoft-com:vml" Requires="v">
                <p:oleObj spid="_x0000_s24580" name="Image" r:id="rId8" imgW="16012440" imgH="4177440" progId="Photoshop.Image.13">
                  <p:embed/>
                </p:oleObj>
              </mc:Choice>
              <mc:Fallback>
                <p:oleObj name="Image" r:id="rId8" imgW="16012440" imgH="4177440" progId="Photoshop.Image.13">
                  <p:embed/>
                  <p:pic>
                    <p:nvPicPr>
                      <p:cNvPr id="0" name=""/>
                      <p:cNvPicPr/>
                      <p:nvPr/>
                    </p:nvPicPr>
                    <p:blipFill>
                      <a:blip r:embed="rId9"/>
                      <a:stretch>
                        <a:fillRect/>
                      </a:stretch>
                    </p:blipFill>
                    <p:spPr>
                      <a:xfrm>
                        <a:off x="2732998" y="5064306"/>
                        <a:ext cx="6061523" cy="1581678"/>
                      </a:xfrm>
                      <a:prstGeom prst="rect">
                        <a:avLst/>
                      </a:prstGeom>
                      <a:ln>
                        <a:solidFill>
                          <a:schemeClr val="tx1"/>
                        </a:solidFill>
                      </a:ln>
                    </p:spPr>
                  </p:pic>
                </p:oleObj>
              </mc:Fallback>
            </mc:AlternateContent>
          </a:graphicData>
        </a:graphic>
      </p:graphicFrame>
      <p:sp>
        <p:nvSpPr>
          <p:cNvPr id="21" name="テキスト ボックス 20"/>
          <p:cNvSpPr txBox="1"/>
          <p:nvPr/>
        </p:nvSpPr>
        <p:spPr bwMode="auto">
          <a:xfrm>
            <a:off x="421478" y="5087022"/>
            <a:ext cx="2159133" cy="1292662"/>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「メール連絡する」を外す。</a:t>
            </a:r>
            <a:endParaRPr lang="en-US" altLang="ja-JP" sz="1300" dirty="0"/>
          </a:p>
          <a:p>
            <a:r>
              <a:rPr kumimoji="1" lang="ja-JP" altLang="en-US" sz="1300" dirty="0"/>
              <a:t>「留学中」を外す。</a:t>
            </a:r>
            <a:endParaRPr kumimoji="1" lang="en-US" altLang="ja-JP" sz="1300" dirty="0"/>
          </a:p>
          <a:p>
            <a:endParaRPr lang="en-US" altLang="ja-JP" sz="1300" dirty="0"/>
          </a:p>
          <a:p>
            <a:r>
              <a:rPr lang="ja-JP" altLang="en-US" sz="1300" dirty="0"/>
              <a:t>帰国しているのにマンスリーレポートの催促が行ってしまったりします。</a:t>
            </a:r>
            <a:endParaRPr kumimoji="1" lang="ja-JP" altLang="en-US" sz="1300" dirty="0"/>
          </a:p>
        </p:txBody>
      </p:sp>
      <p:cxnSp>
        <p:nvCxnSpPr>
          <p:cNvPr id="15" name="直線矢印コネクタ 14"/>
          <p:cNvCxnSpPr>
            <a:stCxn id="21" idx="3"/>
          </p:cNvCxnSpPr>
          <p:nvPr/>
        </p:nvCxnSpPr>
        <p:spPr>
          <a:xfrm>
            <a:off x="2580611" y="5733353"/>
            <a:ext cx="1127293" cy="719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bwMode="auto">
          <a:xfrm>
            <a:off x="4355976" y="4458547"/>
            <a:ext cx="3744416" cy="492443"/>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「卒業帰国」または</a:t>
            </a:r>
            <a:r>
              <a:rPr kumimoji="1" lang="ja-JP" altLang="en-US" sz="1300" dirty="0"/>
              <a:t>「早期帰国」など結果も入力してください。こちらもメール配信に関わってきます。</a:t>
            </a:r>
          </a:p>
        </p:txBody>
      </p:sp>
      <p:cxnSp>
        <p:nvCxnSpPr>
          <p:cNvPr id="27" name="直線矢印コネクタ 26"/>
          <p:cNvCxnSpPr>
            <a:stCxn id="26" idx="2"/>
          </p:cNvCxnSpPr>
          <p:nvPr/>
        </p:nvCxnSpPr>
        <p:spPr>
          <a:xfrm>
            <a:off x="6228184" y="4950990"/>
            <a:ext cx="142373" cy="7823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32</a:t>
            </a:fld>
            <a:endParaRPr lang="en-US" altLang="ja-JP" dirty="0"/>
          </a:p>
        </p:txBody>
      </p:sp>
    </p:spTree>
    <p:extLst>
      <p:ext uri="{BB962C8B-B14F-4D97-AF65-F5344CB8AC3E}">
        <p14:creationId xmlns:p14="http://schemas.microsoft.com/office/powerpoint/2010/main" val="2417604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006688E8-4F7B-4BDF-B443-659F704CC545}"/>
              </a:ext>
            </a:extLst>
          </p:cNvPr>
          <p:cNvSpPr>
            <a:spLocks noGrp="1"/>
          </p:cNvSpPr>
          <p:nvPr>
            <p:ph type="sldNum" sz="quarter" idx="12"/>
          </p:nvPr>
        </p:nvSpPr>
        <p:spPr/>
        <p:txBody>
          <a:bodyPr/>
          <a:lstStyle/>
          <a:p>
            <a:pPr>
              <a:defRPr/>
            </a:pPr>
            <a:fld id="{0331EEB5-871C-3C46-BA86-090CCFE8305C}" type="slidenum">
              <a:rPr lang="en-US" altLang="ja-JP" smtClean="0"/>
              <a:pPr>
                <a:defRPr/>
              </a:pPr>
              <a:t>33</a:t>
            </a:fld>
            <a:endParaRPr lang="en-US" altLang="ja-JP" dirty="0"/>
          </a:p>
        </p:txBody>
      </p:sp>
      <p:sp>
        <p:nvSpPr>
          <p:cNvPr id="5" name="タイトル 1">
            <a:extLst>
              <a:ext uri="{FF2B5EF4-FFF2-40B4-BE49-F238E27FC236}">
                <a16:creationId xmlns:a16="http://schemas.microsoft.com/office/drawing/2014/main" id="{04BB08DB-4738-4D96-9BAE-F8E4A4360408}"/>
              </a:ext>
            </a:extLst>
          </p:cNvPr>
          <p:cNvSpPr>
            <a:spLocks noGrp="1"/>
          </p:cNvSpPr>
          <p:nvPr>
            <p:ph type="title"/>
          </p:nvPr>
        </p:nvSpPr>
        <p:spPr>
          <a:xfrm>
            <a:off x="458130" y="379375"/>
            <a:ext cx="7543800" cy="858490"/>
          </a:xfrm>
        </p:spPr>
        <p:txBody>
          <a:bodyPr/>
          <a:lstStyle/>
          <a:p>
            <a:r>
              <a:rPr kumimoji="1" lang="en-US" altLang="ja-JP" dirty="0"/>
              <a:t>YESS</a:t>
            </a:r>
            <a:r>
              <a:rPr kumimoji="1" lang="ja-JP" altLang="en-US" dirty="0"/>
              <a:t>　自動配信メール一覧表</a:t>
            </a:r>
          </a:p>
        </p:txBody>
      </p:sp>
      <p:sp>
        <p:nvSpPr>
          <p:cNvPr id="6" name="スライド番号プレースホルダー 3">
            <a:extLst>
              <a:ext uri="{FF2B5EF4-FFF2-40B4-BE49-F238E27FC236}">
                <a16:creationId xmlns:a16="http://schemas.microsoft.com/office/drawing/2014/main" id="{47C27E63-AF2A-43B3-9F57-28432FD6276B}"/>
              </a:ext>
            </a:extLst>
          </p:cNvPr>
          <p:cNvSpPr txBox="1">
            <a:spLocks/>
          </p:cNvSpPr>
          <p:nvPr/>
        </p:nvSpPr>
        <p:spPr bwMode="auto">
          <a:xfrm>
            <a:off x="7668344" y="6248400"/>
            <a:ext cx="1018456"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33</a:t>
            </a:fld>
            <a:endParaRPr lang="en-US" altLang="ja-JP" dirty="0"/>
          </a:p>
        </p:txBody>
      </p:sp>
      <p:graphicFrame>
        <p:nvGraphicFramePr>
          <p:cNvPr id="7" name="表 6">
            <a:extLst>
              <a:ext uri="{FF2B5EF4-FFF2-40B4-BE49-F238E27FC236}">
                <a16:creationId xmlns:a16="http://schemas.microsoft.com/office/drawing/2014/main" id="{72A93068-AEE6-4D8C-AE80-B68CF3E36376}"/>
              </a:ext>
            </a:extLst>
          </p:cNvPr>
          <p:cNvGraphicFramePr>
            <a:graphicFrameLocks noGrp="1"/>
          </p:cNvGraphicFramePr>
          <p:nvPr>
            <p:extLst>
              <p:ext uri="{D42A27DB-BD31-4B8C-83A1-F6EECF244321}">
                <p14:modId xmlns:p14="http://schemas.microsoft.com/office/powerpoint/2010/main" val="3964795467"/>
              </p:ext>
            </p:extLst>
          </p:nvPr>
        </p:nvGraphicFramePr>
        <p:xfrm>
          <a:off x="483246" y="1550514"/>
          <a:ext cx="8210940" cy="4719320"/>
        </p:xfrm>
        <a:graphic>
          <a:graphicData uri="http://schemas.openxmlformats.org/drawingml/2006/table">
            <a:tbl>
              <a:tblPr firstRow="1" bandRow="1">
                <a:tableStyleId>{5C22544A-7EE6-4342-B048-85BDC9FD1C3A}</a:tableStyleId>
              </a:tblPr>
              <a:tblGrid>
                <a:gridCol w="2473260">
                  <a:extLst>
                    <a:ext uri="{9D8B030D-6E8A-4147-A177-3AD203B41FA5}">
                      <a16:colId xmlns:a16="http://schemas.microsoft.com/office/drawing/2014/main" val="20000"/>
                    </a:ext>
                  </a:extLst>
                </a:gridCol>
                <a:gridCol w="2151776">
                  <a:extLst>
                    <a:ext uri="{9D8B030D-6E8A-4147-A177-3AD203B41FA5}">
                      <a16:colId xmlns:a16="http://schemas.microsoft.com/office/drawing/2014/main" val="20001"/>
                    </a:ext>
                  </a:extLst>
                </a:gridCol>
                <a:gridCol w="911264">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802432">
                  <a:extLst>
                    <a:ext uri="{9D8B030D-6E8A-4147-A177-3AD203B41FA5}">
                      <a16:colId xmlns:a16="http://schemas.microsoft.com/office/drawing/2014/main" val="20005"/>
                    </a:ext>
                  </a:extLst>
                </a:gridCol>
              </a:tblGrid>
              <a:tr h="370840">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メール内容</a:t>
                      </a:r>
                    </a:p>
                  </a:txBody>
                  <a:tcPr anchor="ctr"/>
                </a:tc>
                <a:tc>
                  <a: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タイミング</a:t>
                      </a:r>
                    </a:p>
                  </a:txBody>
                  <a:tcPr anchor="ctr"/>
                </a:tc>
                <a:tc>
                  <a:txBody>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学生</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保護者</a:t>
                      </a:r>
                    </a:p>
                  </a:txBody>
                  <a:tcPr anchor="ctr"/>
                </a:tc>
                <a:tc>
                  <a:txBody>
                    <a:bodyP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各地区</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委員</a:t>
                      </a:r>
                    </a:p>
                  </a:txBody>
                  <a:tcPr anchor="ctr"/>
                </a:tc>
                <a:tc>
                  <a:txBody>
                    <a:bodyPr/>
                    <a:lstStyle/>
                    <a:p>
                      <a:pPr algn="ctr"/>
                      <a:r>
                        <a:rPr kumimoji="1" lang="ja-JP" altLang="en-US" dirty="0">
                          <a:solidFill>
                            <a:schemeClr val="tx1"/>
                          </a:solidFill>
                          <a:latin typeface="+mn-ea"/>
                          <a:ea typeface="+mn-ea"/>
                        </a:rPr>
                        <a:t>クラブ</a:t>
                      </a:r>
                    </a:p>
                  </a:txBody>
                  <a:tcPr anchor="ctr"/>
                </a:tc>
                <a:tc>
                  <a:txBody>
                    <a:bodyPr/>
                    <a:lstStyle/>
                    <a:p>
                      <a:pPr algn="ctr"/>
                      <a:r>
                        <a:rPr kumimoji="1" lang="en-US" altLang="ja-JP" dirty="0">
                          <a:solidFill>
                            <a:schemeClr val="tx1"/>
                          </a:solidFill>
                          <a:latin typeface="ＭＳ ゴシック" panose="020B0609070205080204" pitchFamily="49" charset="-128"/>
                          <a:ea typeface="ＭＳ ゴシック" panose="020B0609070205080204" pitchFamily="49" charset="-128"/>
                        </a:rPr>
                        <a:t>RIJ</a:t>
                      </a:r>
                    </a:p>
                    <a:p>
                      <a:pPr algn="ctr"/>
                      <a:r>
                        <a:rPr kumimoji="1" lang="en-US" altLang="ja-JP" dirty="0">
                          <a:solidFill>
                            <a:schemeClr val="tx1"/>
                          </a:solidFill>
                          <a:latin typeface="ＭＳ ゴシック" panose="020B0609070205080204" pitchFamily="49" charset="-128"/>
                          <a:ea typeface="ＭＳ ゴシック" panose="020B0609070205080204" pitchFamily="49" charset="-128"/>
                        </a:rPr>
                        <a:t>YEM</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a:txBody>
                  <a:tcPr anchor="ctr"/>
                </a:tc>
                <a:extLst>
                  <a:ext uri="{0D108BD9-81ED-4DB2-BD59-A6C34878D82A}">
                    <a16:rowId xmlns:a16="http://schemas.microsoft.com/office/drawing/2014/main" val="10000"/>
                  </a:ext>
                </a:extLst>
              </a:tr>
              <a:tr h="370840">
                <a:tc>
                  <a:txBody>
                    <a:bodyPr/>
                    <a:lstStyle/>
                    <a:p>
                      <a:r>
                        <a:rPr kumimoji="1" lang="ja-JP" altLang="en-US" dirty="0"/>
                        <a:t>保険決済依頼</a:t>
                      </a:r>
                    </a:p>
                  </a:txBody>
                  <a:tcPr/>
                </a:tc>
                <a:tc>
                  <a:txBody>
                    <a:bodyPr/>
                    <a:lstStyle/>
                    <a:p>
                      <a:r>
                        <a:rPr kumimoji="1" lang="en-US" altLang="ja-JP" dirty="0"/>
                        <a:t>YESS</a:t>
                      </a:r>
                      <a:r>
                        <a:rPr kumimoji="1" lang="ja-JP" altLang="en-US" dirty="0"/>
                        <a:t>本登録時</a:t>
                      </a:r>
                    </a:p>
                  </a:txBody>
                  <a:tcPr/>
                </a:tc>
                <a:tc>
                  <a:txBody>
                    <a:bodyPr/>
                    <a:lstStyle/>
                    <a:p>
                      <a:pPr algn="ctr"/>
                      <a:r>
                        <a:rPr kumimoji="1" lang="ja-JP" altLang="en-US"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1"/>
                  </a:ext>
                </a:extLst>
              </a:tr>
              <a:tr h="370840">
                <a:tc>
                  <a:txBody>
                    <a:bodyPr/>
                    <a:lstStyle/>
                    <a:p>
                      <a:r>
                        <a:rPr kumimoji="1" lang="ja-JP" altLang="en-US" dirty="0"/>
                        <a:t>保険決済依頼（催促）</a:t>
                      </a:r>
                    </a:p>
                  </a:txBody>
                  <a:tcPr/>
                </a:tc>
                <a:tc>
                  <a:txBody>
                    <a:bodyPr/>
                    <a:lstStyle/>
                    <a:p>
                      <a:r>
                        <a:rPr kumimoji="1" lang="ja-JP" altLang="en-US" dirty="0"/>
                        <a:t>５</a:t>
                      </a:r>
                      <a:r>
                        <a:rPr kumimoji="1" lang="en-US" altLang="ja-JP" dirty="0"/>
                        <a:t>/</a:t>
                      </a:r>
                      <a:r>
                        <a:rPr kumimoji="1" lang="ja-JP" altLang="en-US" dirty="0"/>
                        <a:t>１以降</a:t>
                      </a:r>
                    </a:p>
                  </a:txBody>
                  <a:tcPr/>
                </a:tc>
                <a:tc>
                  <a:txBody>
                    <a:bodyPr/>
                    <a:lstStyle/>
                    <a:p>
                      <a:pPr algn="ctr"/>
                      <a:r>
                        <a:rPr kumimoji="1" lang="ja-JP" altLang="en-US" dirty="0"/>
                        <a:t>保留</a:t>
                      </a:r>
                    </a:p>
                  </a:txBody>
                  <a:tcPr/>
                </a:tc>
                <a:tc>
                  <a:txBody>
                    <a:bodyPr/>
                    <a:lstStyle/>
                    <a:p>
                      <a:pPr algn="ctr"/>
                      <a:r>
                        <a:rPr kumimoji="1" lang="ja-JP" altLang="en-US" dirty="0"/>
                        <a:t>保留</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896713096"/>
                  </a:ext>
                </a:extLst>
              </a:tr>
              <a:tr h="370840">
                <a:tc>
                  <a:txBody>
                    <a:bodyPr/>
                    <a:lstStyle/>
                    <a:p>
                      <a:r>
                        <a:rPr kumimoji="1" lang="ja-JP" altLang="en-US" dirty="0"/>
                        <a:t>保険決済された</a:t>
                      </a:r>
                    </a:p>
                  </a:txBody>
                  <a:tcPr/>
                </a:tc>
                <a:tc>
                  <a:txBody>
                    <a:bodyPr/>
                    <a:lstStyle/>
                    <a:p>
                      <a:r>
                        <a:rPr kumimoji="1" lang="ja-JP" altLang="en-US" dirty="0"/>
                        <a:t>インバウンド決済時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extLst>
                  <a:ext uri="{0D108BD9-81ED-4DB2-BD59-A6C34878D82A}">
                    <a16:rowId xmlns:a16="http://schemas.microsoft.com/office/drawing/2014/main" val="10002"/>
                  </a:ext>
                </a:extLst>
              </a:tr>
              <a:tr h="370840">
                <a:tc>
                  <a:txBody>
                    <a:bodyPr/>
                    <a:lstStyle/>
                    <a:p>
                      <a:r>
                        <a:rPr kumimoji="1" lang="ja-JP" altLang="en-US" dirty="0"/>
                        <a:t>自宅出発日催促</a:t>
                      </a:r>
                    </a:p>
                  </a:txBody>
                  <a:tcPr/>
                </a:tc>
                <a:tc>
                  <a:txBody>
                    <a:bodyPr/>
                    <a:lstStyle/>
                    <a:p>
                      <a:r>
                        <a:rPr kumimoji="1" lang="ja-JP" altLang="en-US" dirty="0"/>
                        <a:t>６</a:t>
                      </a:r>
                      <a:r>
                        <a:rPr kumimoji="1" lang="en-US" altLang="ja-JP" dirty="0"/>
                        <a:t>/1</a:t>
                      </a:r>
                      <a:r>
                        <a:rPr kumimoji="1" lang="ja-JP" altLang="en-US" dirty="0"/>
                        <a:t>以降</a:t>
                      </a:r>
                    </a:p>
                  </a:txBody>
                  <a:tcPr/>
                </a:tc>
                <a:tc>
                  <a:txBody>
                    <a:bodyPr/>
                    <a:lstStyle/>
                    <a:p>
                      <a:pPr algn="ctr"/>
                      <a:endParaRPr kumimoji="1" lang="ja-JP" altLang="en-US"/>
                    </a:p>
                  </a:txBody>
                  <a:tcPr/>
                </a:tc>
                <a:tc>
                  <a:txBody>
                    <a:bodyPr/>
                    <a:lstStyle/>
                    <a:p>
                      <a:pPr algn="ct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3"/>
                  </a:ext>
                </a:extLst>
              </a:tr>
              <a:tr h="370840">
                <a:tc>
                  <a:txBody>
                    <a:bodyPr/>
                    <a:lstStyle/>
                    <a:p>
                      <a:r>
                        <a:rPr kumimoji="1" lang="ja-JP" altLang="en-US" dirty="0"/>
                        <a:t>自宅出発日された</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入力時</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extLst>
                  <a:ext uri="{0D108BD9-81ED-4DB2-BD59-A6C34878D82A}">
                    <a16:rowId xmlns:a16="http://schemas.microsoft.com/office/drawing/2014/main" val="10004"/>
                  </a:ext>
                </a:extLst>
              </a:tr>
              <a:tr h="370840">
                <a:tc>
                  <a:txBody>
                    <a:bodyPr/>
                    <a:lstStyle/>
                    <a:p>
                      <a:r>
                        <a:rPr kumimoji="1" lang="ja-JP" altLang="en-US" dirty="0"/>
                        <a:t>帰国日催促</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６</a:t>
                      </a:r>
                      <a:r>
                        <a:rPr kumimoji="1" lang="en-US" altLang="ja-JP" dirty="0"/>
                        <a:t>/1</a:t>
                      </a:r>
                      <a:r>
                        <a:rPr kumimoji="1" lang="ja-JP" altLang="en-US" dirty="0"/>
                        <a:t>以降</a:t>
                      </a:r>
                    </a:p>
                  </a:txBody>
                  <a:tcPr/>
                </a:tc>
                <a:tc>
                  <a:txBody>
                    <a:bodyPr/>
                    <a:lstStyle/>
                    <a:p>
                      <a:pPr algn="ctr"/>
                      <a:endParaRPr kumimoji="1" lang="ja-JP" altLang="en-US" dirty="0"/>
                    </a:p>
                  </a:txBody>
                  <a:tcPr/>
                </a:tc>
                <a:tc>
                  <a:txBody>
                    <a:bodyPr/>
                    <a:lstStyle/>
                    <a:p>
                      <a:pPr algn="ct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extLst>
                  <a:ext uri="{0D108BD9-81ED-4DB2-BD59-A6C34878D82A}">
                    <a16:rowId xmlns:a16="http://schemas.microsoft.com/office/drawing/2014/main" val="10005"/>
                  </a:ext>
                </a:extLst>
              </a:tr>
              <a:tr h="370840">
                <a:tc>
                  <a:txBody>
                    <a:bodyPr/>
                    <a:lstStyle/>
                    <a:p>
                      <a:r>
                        <a:rPr kumimoji="1" lang="ja-JP" altLang="en-US" dirty="0"/>
                        <a:t>帰国日入力された</a:t>
                      </a:r>
                    </a:p>
                  </a:txBody>
                  <a:tcPr/>
                </a:tc>
                <a:tc>
                  <a:txBody>
                    <a:bodyPr/>
                    <a:lstStyle/>
                    <a:p>
                      <a:r>
                        <a:rPr kumimoji="1" lang="ja-JP" altLang="en-US" dirty="0"/>
                        <a:t>入力時</a:t>
                      </a:r>
                    </a:p>
                  </a:txBody>
                  <a:tcPr/>
                </a:tc>
                <a:tc>
                  <a:txBody>
                    <a:bodyPr/>
                    <a:lstStyle/>
                    <a:p>
                      <a:pPr algn="ctr"/>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extLst>
                  <a:ext uri="{0D108BD9-81ED-4DB2-BD59-A6C34878D82A}">
                    <a16:rowId xmlns:a16="http://schemas.microsoft.com/office/drawing/2014/main" val="10006"/>
                  </a:ext>
                </a:extLst>
              </a:tr>
              <a:tr h="370840">
                <a:tc>
                  <a:txBody>
                    <a:bodyPr/>
                    <a:lstStyle/>
                    <a:p>
                      <a:r>
                        <a:rPr kumimoji="1" lang="ja-JP" altLang="en-US" dirty="0"/>
                        <a:t>地区外異動届提出</a:t>
                      </a:r>
                    </a:p>
                  </a:txBody>
                  <a:tcPr/>
                </a:tc>
                <a:tc>
                  <a:txBody>
                    <a:bodyPr/>
                    <a:lstStyle/>
                    <a:p>
                      <a:r>
                        <a:rPr kumimoji="1" lang="ja-JP" altLang="en-US" dirty="0"/>
                        <a:t>アップロード時</a:t>
                      </a:r>
                    </a:p>
                  </a:txBody>
                  <a:tcPr/>
                </a:tc>
                <a:tc>
                  <a:txBody>
                    <a:bodyPr/>
                    <a:lstStyle/>
                    <a:p>
                      <a:pPr algn="ctr"/>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a:p>
                  </a:txBody>
                  <a:tcPr/>
                </a:tc>
                <a:tc>
                  <a:txBody>
                    <a:bodyPr/>
                    <a:lstStyle/>
                    <a:p>
                      <a:pPr algn="ctr"/>
                      <a:endParaRPr kumimoji="1" lang="ja-JP" altLang="en-US" dirty="0"/>
                    </a:p>
                  </a:txBody>
                  <a:tcPr/>
                </a:tc>
                <a:extLst>
                  <a:ext uri="{0D108BD9-81ED-4DB2-BD59-A6C34878D82A}">
                    <a16:rowId xmlns:a16="http://schemas.microsoft.com/office/drawing/2014/main" val="10007"/>
                  </a:ext>
                </a:extLst>
              </a:tr>
              <a:tr h="370840">
                <a:tc>
                  <a:txBody>
                    <a:bodyPr/>
                    <a:lstStyle/>
                    <a:p>
                      <a:r>
                        <a:rPr kumimoji="1" lang="ja-JP" altLang="en-US" dirty="0"/>
                        <a:t>マンスリーレポート</a:t>
                      </a:r>
                    </a:p>
                  </a:txBody>
                  <a:tcPr/>
                </a:tc>
                <a:tc>
                  <a:txBody>
                    <a:bodyPr/>
                    <a:lstStyle/>
                    <a:p>
                      <a:r>
                        <a:rPr kumimoji="1" lang="ja-JP" altLang="en-US" dirty="0"/>
                        <a:t>学生入力時</a:t>
                      </a:r>
                    </a:p>
                  </a:txBody>
                  <a:tcPr/>
                </a:tc>
                <a:tc>
                  <a:txBody>
                    <a:bodyPr/>
                    <a:lstStyle/>
                    <a:p>
                      <a:pPr algn="ctr"/>
                      <a:endParaRPr kumimoji="1" lang="ja-JP" altLang="en-US"/>
                    </a:p>
                  </a:txBody>
                  <a:tcPr/>
                </a:tc>
                <a:tc>
                  <a:txBody>
                    <a:bodyPr/>
                    <a:lstStyle/>
                    <a:p>
                      <a:pPr algn="ctr"/>
                      <a:r>
                        <a:rPr kumimoji="1" lang="ja-JP" altLang="en-US"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10008"/>
                  </a:ext>
                </a:extLst>
              </a:tr>
              <a:tr h="370840">
                <a:tc>
                  <a:txBody>
                    <a:bodyPr/>
                    <a:lstStyle/>
                    <a:p>
                      <a:r>
                        <a:rPr kumimoji="1" lang="ja-JP" altLang="en-US" dirty="0"/>
                        <a:t>　　</a:t>
                      </a:r>
                      <a:r>
                        <a:rPr kumimoji="1" lang="en-US" altLang="ja-JP" dirty="0"/>
                        <a:t>〃</a:t>
                      </a:r>
                      <a:r>
                        <a:rPr kumimoji="1" lang="ja-JP" altLang="en-US" dirty="0"/>
                        <a:t>　　コメント</a:t>
                      </a:r>
                    </a:p>
                  </a:txBody>
                  <a:tcPr/>
                </a:tc>
                <a:tc>
                  <a:txBody>
                    <a:bodyPr/>
                    <a:lstStyle/>
                    <a:p>
                      <a:r>
                        <a:rPr kumimoji="1" lang="ja-JP" altLang="en-US" dirty="0"/>
                        <a:t>コメント時</a:t>
                      </a:r>
                    </a:p>
                  </a:txBody>
                  <a:tcPr/>
                </a:tc>
                <a:tc>
                  <a:txBody>
                    <a:bodyPr/>
                    <a:lstStyle/>
                    <a:p>
                      <a:pPr algn="ctr"/>
                      <a:r>
                        <a:rPr kumimoji="1" lang="ja-JP" altLang="en-US" dirty="0"/>
                        <a:t>〇</a:t>
                      </a:r>
                    </a:p>
                  </a:txBody>
                  <a:tcPr/>
                </a:tc>
                <a:tc>
                  <a:txBody>
                    <a:bodyPr/>
                    <a:lstStyle/>
                    <a:p>
                      <a:pPr algn="ctr"/>
                      <a:r>
                        <a:rPr kumimoji="1" lang="ja-JP" altLang="en-US" dirty="0"/>
                        <a:t>〇</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extLst>
                  <a:ext uri="{0D108BD9-81ED-4DB2-BD59-A6C34878D82A}">
                    <a16:rowId xmlns:a16="http://schemas.microsoft.com/office/drawing/2014/main" val="10009"/>
                  </a:ext>
                </a:extLst>
              </a:tr>
              <a:tr h="370840">
                <a:tc>
                  <a:txBody>
                    <a:bodyPr/>
                    <a:lstStyle/>
                    <a:p>
                      <a:r>
                        <a:rPr kumimoji="1" lang="ja-JP" altLang="en-US" dirty="0"/>
                        <a:t>　　</a:t>
                      </a:r>
                      <a:r>
                        <a:rPr kumimoji="1" lang="en-US" altLang="ja-JP" dirty="0"/>
                        <a:t>〃</a:t>
                      </a:r>
                      <a:r>
                        <a:rPr kumimoji="1" lang="ja-JP" altLang="en-US" dirty="0"/>
                        <a:t>　　催促メール</a:t>
                      </a:r>
                    </a:p>
                  </a:txBody>
                  <a:tcPr/>
                </a:tc>
                <a:tc>
                  <a:txBody>
                    <a:bodyPr/>
                    <a:lstStyle/>
                    <a:p>
                      <a:r>
                        <a:rPr kumimoji="1" lang="ja-JP" altLang="en-US" dirty="0"/>
                        <a:t>毎月</a:t>
                      </a:r>
                      <a:r>
                        <a:rPr kumimoji="1" lang="en-US" altLang="ja-JP" dirty="0"/>
                        <a:t>1</a:t>
                      </a:r>
                      <a:r>
                        <a:rPr kumimoji="1" lang="ja-JP" altLang="en-US" dirty="0"/>
                        <a:t>日</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〇</a:t>
                      </a:r>
                    </a:p>
                  </a:txBody>
                  <a:tcPr/>
                </a:tc>
                <a:tc>
                  <a:txBody>
                    <a:bodyPr/>
                    <a:lstStyle/>
                    <a:p>
                      <a:pPr algn="ct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1731777937"/>
                  </a:ext>
                </a:extLst>
              </a:tr>
            </a:tbl>
          </a:graphicData>
        </a:graphic>
      </p:graphicFrame>
      <p:sp>
        <p:nvSpPr>
          <p:cNvPr id="8" name="テキスト ボックス 7">
            <a:extLst>
              <a:ext uri="{FF2B5EF4-FFF2-40B4-BE49-F238E27FC236}">
                <a16:creationId xmlns:a16="http://schemas.microsoft.com/office/drawing/2014/main" id="{F38C3D8B-90A2-43D6-AB8B-A93BCD9549C1}"/>
              </a:ext>
            </a:extLst>
          </p:cNvPr>
          <p:cNvSpPr txBox="1"/>
          <p:nvPr/>
        </p:nvSpPr>
        <p:spPr bwMode="auto">
          <a:xfrm>
            <a:off x="467222" y="1196752"/>
            <a:ext cx="7056784" cy="292388"/>
          </a:xfrm>
          <a:prstGeom prst="rect">
            <a:avLst/>
          </a:prstGeom>
          <a:noFill/>
          <a:ln w="12700" cmpd="sng">
            <a:noFill/>
            <a:miter lim="800000"/>
            <a:headEnd/>
            <a:tailEnd/>
          </a:ln>
        </p:spPr>
        <p:txBody>
          <a:bodyPr wrap="square" rtlCol="0">
            <a:spAutoFit/>
          </a:bodyPr>
          <a:lstStyle/>
          <a:p>
            <a:r>
              <a:rPr kumimoji="1" lang="ja-JP" altLang="en-US" sz="1300" dirty="0"/>
              <a:t>以下の表は</a:t>
            </a:r>
            <a:r>
              <a:rPr kumimoji="1" lang="en-US" altLang="ja-JP" sz="1300" dirty="0"/>
              <a:t>YESS</a:t>
            </a:r>
            <a:r>
              <a:rPr kumimoji="1" lang="ja-JP" altLang="en-US" sz="1300" dirty="0"/>
              <a:t>が各所に自動的に配信する配信ルールとなります。</a:t>
            </a:r>
          </a:p>
        </p:txBody>
      </p:sp>
    </p:spTree>
    <p:extLst>
      <p:ext uri="{BB962C8B-B14F-4D97-AF65-F5344CB8AC3E}">
        <p14:creationId xmlns:p14="http://schemas.microsoft.com/office/powerpoint/2010/main" val="43232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1026"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a:t>地区委員会の情報を確認</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1027"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「委員会管理」をクリック</a:t>
            </a:r>
            <a:endParaRPr kumimoji="1" lang="ja-JP" altLang="en-US" sz="1100" dirty="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633067" y="4077072"/>
            <a:ext cx="930821" cy="104378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委員会の情報を「編集」します。</a:t>
            </a:r>
            <a:endParaRPr kumimoji="1" lang="ja-JP" altLang="en-US" sz="1100" dirty="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a:t>※</a:t>
            </a:r>
            <a:r>
              <a:rPr kumimoji="1" lang="ja-JP" altLang="en-US" sz="1600" dirty="0"/>
              <a:t>委員会の情報を入力します。特にメールアドレスは重要です。</a:t>
            </a:r>
          </a:p>
        </p:txBody>
      </p:sp>
      <p:pic>
        <p:nvPicPr>
          <p:cNvPr id="11" name="図 10"/>
          <p:cNvPicPr>
            <a:picLocks noChangeAspect="1"/>
          </p:cNvPicPr>
          <p:nvPr/>
        </p:nvPicPr>
        <p:blipFill>
          <a:blip r:embed="rId8"/>
          <a:stretch>
            <a:fillRect/>
          </a:stretch>
        </p:blipFill>
        <p:spPr>
          <a:xfrm>
            <a:off x="4381988" y="2932693"/>
            <a:ext cx="3790411" cy="3290639"/>
          </a:xfrm>
          <a:prstGeom prst="rect">
            <a:avLst/>
          </a:prstGeom>
        </p:spPr>
      </p:pic>
      <p:cxnSp>
        <p:nvCxnSpPr>
          <p:cNvPr id="23" name="直線矢印コネクタ 22"/>
          <p:cNvCxnSpPr/>
          <p:nvPr/>
        </p:nvCxnSpPr>
        <p:spPr>
          <a:xfrm flipH="1">
            <a:off x="5593161" y="4077072"/>
            <a:ext cx="1202147" cy="6730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H="1" flipV="1">
            <a:off x="6300193" y="4469486"/>
            <a:ext cx="452432" cy="702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bwMode="auto">
          <a:xfrm>
            <a:off x="6795308" y="3928933"/>
            <a:ext cx="1706238"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a:solidFill>
                  <a:srgbClr val="FF0000"/>
                </a:solidFill>
              </a:rPr>
              <a:t>変更しないでください</a:t>
            </a:r>
            <a:endParaRPr kumimoji="1" lang="ja-JP" altLang="en-US" sz="1100" b="1" dirty="0">
              <a:solidFill>
                <a:srgbClr val="FF0000"/>
              </a:solidFill>
            </a:endParaRPr>
          </a:p>
        </p:txBody>
      </p:sp>
      <p:sp>
        <p:nvSpPr>
          <p:cNvPr id="34" name="テキスト ボックス 33"/>
          <p:cNvSpPr txBox="1"/>
          <p:nvPr/>
        </p:nvSpPr>
        <p:spPr bwMode="auto">
          <a:xfrm>
            <a:off x="6752625" y="4371081"/>
            <a:ext cx="1748921"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a:t>委員会の住所や</a:t>
            </a:r>
            <a:r>
              <a:rPr kumimoji="1" lang="en-US" altLang="ja-JP" sz="1300" dirty="0"/>
              <a:t>TEL</a:t>
            </a:r>
            <a:r>
              <a:rPr kumimoji="1" lang="ja-JP" altLang="en-US" sz="1300" dirty="0" err="1"/>
              <a:t>などをを</a:t>
            </a:r>
            <a:r>
              <a:rPr kumimoji="1" lang="ja-JP" altLang="en-US" sz="1300" dirty="0"/>
              <a:t>入力してください。</a:t>
            </a:r>
            <a:endParaRPr kumimoji="1" lang="en-US" altLang="ja-JP" sz="1300" dirty="0"/>
          </a:p>
        </p:txBody>
      </p:sp>
      <p:sp>
        <p:nvSpPr>
          <p:cNvPr id="37" name="テキスト ボックス 36"/>
          <p:cNvSpPr txBox="1"/>
          <p:nvPr/>
        </p:nvSpPr>
        <p:spPr bwMode="auto">
          <a:xfrm>
            <a:off x="5076056" y="1901376"/>
            <a:ext cx="3600400" cy="892552"/>
          </a:xfrm>
          <a:prstGeom prst="rect">
            <a:avLst/>
          </a:prstGeom>
          <a:noFill/>
          <a:ln w="12700" cmpd="sng">
            <a:solidFill>
              <a:srgbClr val="FF0000"/>
            </a:solidFill>
            <a:miter lim="800000"/>
            <a:headEnd/>
            <a:tailEnd/>
          </a:ln>
        </p:spPr>
        <p:txBody>
          <a:bodyPr wrap="square" rtlCol="0">
            <a:spAutoFit/>
          </a:bodyPr>
          <a:lstStyle/>
          <a:p>
            <a:r>
              <a:rPr kumimoji="1" lang="ja-JP" altLang="en-US" sz="1300" dirty="0"/>
              <a:t>委員会のメールアドレスは、バースデーメールやマンスリーレポートの催促メールなど様々な自動メール配信で使用されます。</a:t>
            </a:r>
            <a:endParaRPr kumimoji="1" lang="en-US" altLang="ja-JP" sz="1300" dirty="0"/>
          </a:p>
          <a:p>
            <a:r>
              <a:rPr lang="ja-JP" altLang="en-US" sz="1300" dirty="0"/>
              <a:t>未入力の場合は自動配信に不具合が生じます。</a:t>
            </a:r>
            <a:endParaRPr kumimoji="1" lang="ja-JP" altLang="en-US" sz="1300" dirty="0"/>
          </a:p>
        </p:txBody>
      </p:sp>
      <p:sp>
        <p:nvSpPr>
          <p:cNvPr id="27" name="テキスト ボックス 26"/>
          <p:cNvSpPr txBox="1"/>
          <p:nvPr/>
        </p:nvSpPr>
        <p:spPr bwMode="auto">
          <a:xfrm>
            <a:off x="4499992" y="4103367"/>
            <a:ext cx="533226" cy="184666"/>
          </a:xfrm>
          <a:prstGeom prst="rect">
            <a:avLst/>
          </a:prstGeom>
          <a:solidFill>
            <a:srgbClr val="F9F9F9"/>
          </a:solidFill>
          <a:ln w="12700" cmpd="sng">
            <a:noFill/>
            <a:miter lim="800000"/>
            <a:headEnd/>
            <a:tailEnd/>
          </a:ln>
        </p:spPr>
        <p:txBody>
          <a:bodyPr wrap="square" rtlCol="0">
            <a:spAutoFit/>
          </a:bodyPr>
          <a:lstStyle/>
          <a:p>
            <a:r>
              <a:rPr lang="ja-JP" altLang="en-US" sz="600" b="1" dirty="0">
                <a:solidFill>
                  <a:srgbClr val="323232"/>
                </a:solidFill>
              </a:rPr>
              <a:t>委員会名</a:t>
            </a:r>
            <a:endParaRPr kumimoji="1" lang="en-US" altLang="ja-JP" sz="600" b="1" dirty="0">
              <a:solidFill>
                <a:srgbClr val="323232"/>
              </a:solidFill>
            </a:endParaRPr>
          </a:p>
        </p:txBody>
      </p: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4</a:t>
            </a:fld>
            <a:endParaRPr lang="en-US" altLang="ja-JP" dirty="0"/>
          </a:p>
        </p:txBody>
      </p:sp>
    </p:spTree>
    <p:extLst>
      <p:ext uri="{BB962C8B-B14F-4D97-AF65-F5344CB8AC3E}">
        <p14:creationId xmlns:p14="http://schemas.microsoft.com/office/powerpoint/2010/main" val="2344317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2050"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ja-JP" altLang="en-US" sz="2800" dirty="0"/>
              <a:t>地区委員のパスワードの変更（地区委員）</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851353890"/>
              </p:ext>
            </p:extLst>
          </p:nvPr>
        </p:nvGraphicFramePr>
        <p:xfrm>
          <a:off x="179512" y="2009594"/>
          <a:ext cx="4760119" cy="466095"/>
        </p:xfrm>
        <a:graphic>
          <a:graphicData uri="http://schemas.openxmlformats.org/presentationml/2006/ole">
            <mc:AlternateContent xmlns:mc="http://schemas.openxmlformats.org/markup-compatibility/2006">
              <mc:Choice xmlns:v="urn:schemas-microsoft-com:vml" Requires="v">
                <p:oleObj spid="_x0000_s2051"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09594"/>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「委員会管理」をクリック</a:t>
            </a:r>
            <a:endParaRPr kumimoji="1" lang="ja-JP" altLang="en-US" sz="1100" dirty="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右矢印 15"/>
          <p:cNvSpPr/>
          <p:nvPr/>
        </p:nvSpPr>
        <p:spPr>
          <a:xfrm rot="5400000">
            <a:off x="5691568" y="5542669"/>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bwMode="auto">
          <a:xfrm>
            <a:off x="5003511" y="5955325"/>
            <a:ext cx="1296144" cy="292388"/>
          </a:xfrm>
          <a:prstGeom prst="rect">
            <a:avLst/>
          </a:prstGeom>
          <a:noFill/>
          <a:ln w="12700" cmpd="sng">
            <a:noFill/>
            <a:miter lim="800000"/>
            <a:headEnd/>
            <a:tailEnd/>
          </a:ln>
        </p:spPr>
        <p:txBody>
          <a:bodyPr wrap="square" rtlCol="0">
            <a:spAutoFit/>
          </a:bodyPr>
          <a:lstStyle/>
          <a:p>
            <a:r>
              <a:rPr kumimoji="1" lang="ja-JP" altLang="en-US" sz="1300" dirty="0"/>
              <a:t>次ページへ</a:t>
            </a:r>
          </a:p>
        </p:txBody>
      </p:sp>
      <p:cxnSp>
        <p:nvCxnSpPr>
          <p:cNvPr id="19" name="直線矢印コネクタ 18"/>
          <p:cNvCxnSpPr/>
          <p:nvPr/>
        </p:nvCxnSpPr>
        <p:spPr>
          <a:xfrm flipV="1">
            <a:off x="2633067" y="4852876"/>
            <a:ext cx="944685" cy="26798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オブジェクト 9"/>
          <p:cNvGraphicFramePr>
            <a:graphicFrameLocks noChangeAspect="1"/>
          </p:cNvGraphicFramePr>
          <p:nvPr>
            <p:extLst>
              <p:ext uri="{D42A27DB-BD31-4B8C-83A1-F6EECF244321}">
                <p14:modId xmlns:p14="http://schemas.microsoft.com/office/powerpoint/2010/main" val="1729514691"/>
              </p:ext>
            </p:extLst>
          </p:nvPr>
        </p:nvGraphicFramePr>
        <p:xfrm>
          <a:off x="4499992" y="2564904"/>
          <a:ext cx="3984625" cy="3814614"/>
        </p:xfrm>
        <a:graphic>
          <a:graphicData uri="http://schemas.openxmlformats.org/presentationml/2006/ole">
            <mc:AlternateContent xmlns:mc="http://schemas.openxmlformats.org/markup-compatibility/2006">
              <mc:Choice xmlns:v="urn:schemas-microsoft-com:vml" Requires="v">
                <p:oleObj spid="_x0000_s2052" name="Image" r:id="rId8" imgW="9523800" imgH="9117360" progId="Photoshop.Image.13">
                  <p:embed/>
                </p:oleObj>
              </mc:Choice>
              <mc:Fallback>
                <p:oleObj name="Image" r:id="rId8" imgW="9523800" imgH="9117360" progId="Photoshop.Image.13">
                  <p:embed/>
                  <p:pic>
                    <p:nvPicPr>
                      <p:cNvPr id="0" name=""/>
                      <p:cNvPicPr/>
                      <p:nvPr/>
                    </p:nvPicPr>
                    <p:blipFill>
                      <a:blip r:embed="rId9"/>
                      <a:stretch>
                        <a:fillRect/>
                      </a:stretch>
                    </p:blipFill>
                    <p:spPr>
                      <a:xfrm>
                        <a:off x="4499992" y="2564904"/>
                        <a:ext cx="3984625" cy="3814614"/>
                      </a:xfrm>
                      <a:prstGeom prst="rect">
                        <a:avLst/>
                      </a:prstGeom>
                      <a:ln>
                        <a:solidFill>
                          <a:schemeClr val="tx1"/>
                        </a:solidFill>
                      </a:ln>
                    </p:spPr>
                  </p:pic>
                </p:oleObj>
              </mc:Fallback>
            </mc:AlternateContent>
          </a:graphicData>
        </a:graphic>
      </p:graphicFrame>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007604" y="5120860"/>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委員の情報を「編集」します。</a:t>
            </a:r>
            <a:endParaRPr kumimoji="1" lang="ja-JP" altLang="en-US" sz="1100" dirty="0"/>
          </a:p>
        </p:txBody>
      </p:sp>
      <p:sp>
        <p:nvSpPr>
          <p:cNvPr id="25" name="テキスト ボックス 24"/>
          <p:cNvSpPr txBox="1"/>
          <p:nvPr/>
        </p:nvSpPr>
        <p:spPr bwMode="auto">
          <a:xfrm>
            <a:off x="323528" y="1562822"/>
            <a:ext cx="8064896" cy="338554"/>
          </a:xfrm>
          <a:prstGeom prst="rect">
            <a:avLst/>
          </a:prstGeom>
          <a:noFill/>
          <a:ln w="12700" cmpd="sng">
            <a:noFill/>
            <a:miter lim="800000"/>
            <a:headEnd/>
            <a:tailEnd/>
          </a:ln>
        </p:spPr>
        <p:txBody>
          <a:bodyPr wrap="square" rtlCol="0">
            <a:spAutoFit/>
          </a:bodyPr>
          <a:lstStyle/>
          <a:p>
            <a:r>
              <a:rPr kumimoji="1" lang="en-US" altLang="ja-JP" sz="1600" dirty="0"/>
              <a:t>※</a:t>
            </a:r>
            <a:r>
              <a:rPr kumimoji="1" lang="ja-JP" altLang="en-US" sz="1600" dirty="0"/>
              <a:t>委員は委員会から仮パスワードをもらっている場合は変更してください。</a:t>
            </a:r>
          </a:p>
        </p:txBody>
      </p:sp>
      <p:sp>
        <p:nvSpPr>
          <p:cNvPr id="18" name="テキスト ボックス 17"/>
          <p:cNvSpPr txBox="1"/>
          <p:nvPr/>
        </p:nvSpPr>
        <p:spPr bwMode="auto">
          <a:xfrm>
            <a:off x="2364940" y="5701860"/>
            <a:ext cx="1665124"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b="1" dirty="0">
                <a:solidFill>
                  <a:srgbClr val="FF0000"/>
                </a:solidFill>
              </a:rPr>
              <a:t>ログインＩＤとパスワードの変更はこちらに入力</a:t>
            </a:r>
            <a:endParaRPr kumimoji="1" lang="ja-JP" altLang="en-US" sz="1100" b="1" dirty="0">
              <a:solidFill>
                <a:srgbClr val="FF0000"/>
              </a:solidFill>
            </a:endParaRPr>
          </a:p>
        </p:txBody>
      </p:sp>
      <p:cxnSp>
        <p:nvCxnSpPr>
          <p:cNvPr id="27" name="直線矢印コネクタ 26"/>
          <p:cNvCxnSpPr/>
          <p:nvPr/>
        </p:nvCxnSpPr>
        <p:spPr>
          <a:xfrm flipV="1">
            <a:off x="4229100" y="5687341"/>
            <a:ext cx="1059260" cy="1793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spTree>
    <p:extLst>
      <p:ext uri="{BB962C8B-B14F-4D97-AF65-F5344CB8AC3E}">
        <p14:creationId xmlns:p14="http://schemas.microsoft.com/office/powerpoint/2010/main" val="404323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14430060"/>
              </p:ext>
            </p:extLst>
          </p:nvPr>
        </p:nvGraphicFramePr>
        <p:xfrm>
          <a:off x="683568" y="3621875"/>
          <a:ext cx="3085298" cy="1319286"/>
        </p:xfrm>
        <a:graphic>
          <a:graphicData uri="http://schemas.openxmlformats.org/presentationml/2006/ole">
            <mc:AlternateContent xmlns:mc="http://schemas.openxmlformats.org/markup-compatibility/2006">
              <mc:Choice xmlns:v="urn:schemas-microsoft-com:vml" Requires="v">
                <p:oleObj spid="_x0000_s3074" name="Image" r:id="rId3" imgW="13663440" imgH="5841000" progId="Photoshop.Image.13">
                  <p:embed/>
                </p:oleObj>
              </mc:Choice>
              <mc:Fallback>
                <p:oleObj name="Image" r:id="rId3" imgW="13663440" imgH="5841000" progId="Photoshop.Image.13">
                  <p:embed/>
                  <p:pic>
                    <p:nvPicPr>
                      <p:cNvPr id="0" name=""/>
                      <p:cNvPicPr/>
                      <p:nvPr/>
                    </p:nvPicPr>
                    <p:blipFill>
                      <a:blip r:embed="rId4"/>
                      <a:stretch>
                        <a:fillRect/>
                      </a:stretch>
                    </p:blipFill>
                    <p:spPr>
                      <a:xfrm>
                        <a:off x="683568" y="3621875"/>
                        <a:ext cx="3085298" cy="1319286"/>
                      </a:xfrm>
                      <a:prstGeom prst="rect">
                        <a:avLst/>
                      </a:prstGeom>
                      <a:ln>
                        <a:solidFill>
                          <a:schemeClr val="bg2">
                            <a:lumMod val="75000"/>
                          </a:schemeClr>
                        </a:solidFill>
                      </a:ln>
                    </p:spPr>
                  </p:pic>
                </p:oleObj>
              </mc:Fallback>
            </mc:AlternateContent>
          </a:graphicData>
        </a:graphic>
      </p:graphicFrame>
      <p:sp>
        <p:nvSpPr>
          <p:cNvPr id="2" name="タイトル 1"/>
          <p:cNvSpPr>
            <a:spLocks noGrp="1"/>
          </p:cNvSpPr>
          <p:nvPr>
            <p:ph type="title"/>
          </p:nvPr>
        </p:nvSpPr>
        <p:spPr/>
        <p:txBody>
          <a:bodyPr/>
          <a:lstStyle/>
          <a:p>
            <a:r>
              <a:rPr lang="en-US" altLang="ja-JP" sz="2800" dirty="0"/>
              <a:t>YESS</a:t>
            </a:r>
            <a:r>
              <a:rPr lang="ja-JP" altLang="en-US" sz="2800" dirty="0"/>
              <a:t>を便利に使うために（地区委員）</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2529302173"/>
              </p:ext>
            </p:extLst>
          </p:nvPr>
        </p:nvGraphicFramePr>
        <p:xfrm>
          <a:off x="179512" y="2071282"/>
          <a:ext cx="4760119" cy="466095"/>
        </p:xfrm>
        <a:graphic>
          <a:graphicData uri="http://schemas.openxmlformats.org/presentationml/2006/ole">
            <mc:AlternateContent xmlns:mc="http://schemas.openxmlformats.org/markup-compatibility/2006">
              <mc:Choice xmlns:v="urn:schemas-microsoft-com:vml" Requires="v">
                <p:oleObj spid="_x0000_s3075" name="Image" r:id="rId6" imgW="16228440" imgH="1587240" progId="Photoshop.Image.13">
                  <p:embed/>
                </p:oleObj>
              </mc:Choice>
              <mc:Fallback>
                <p:oleObj name="Image" r:id="rId6" imgW="16228440" imgH="1587240" progId="Photoshop.Image.13">
                  <p:embed/>
                  <p:pic>
                    <p:nvPicPr>
                      <p:cNvPr id="0" name=""/>
                      <p:cNvPicPr/>
                      <p:nvPr/>
                    </p:nvPicPr>
                    <p:blipFill>
                      <a:blip r:embed="rId7"/>
                      <a:stretch>
                        <a:fillRect/>
                      </a:stretch>
                    </p:blipFill>
                    <p:spPr>
                      <a:xfrm>
                        <a:off x="179512" y="2071282"/>
                        <a:ext cx="4760119" cy="466095"/>
                      </a:xfrm>
                      <a:prstGeom prst="rect">
                        <a:avLst/>
                      </a:prstGeom>
                      <a:ln>
                        <a:solidFill>
                          <a:schemeClr val="tx1"/>
                        </a:solidFill>
                      </a:ln>
                    </p:spPr>
                  </p:pic>
                </p:oleObj>
              </mc:Fallback>
            </mc:AlternateContent>
          </a:graphicData>
        </a:graphic>
      </p:graphicFrame>
      <p:sp>
        <p:nvSpPr>
          <p:cNvPr id="8" name="テキスト ボックス 7"/>
          <p:cNvSpPr txBox="1"/>
          <p:nvPr/>
        </p:nvSpPr>
        <p:spPr bwMode="auto">
          <a:xfrm>
            <a:off x="2344565" y="2647532"/>
            <a:ext cx="1800200" cy="261610"/>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「委員会管理」をクリック</a:t>
            </a:r>
            <a:endParaRPr kumimoji="1" lang="ja-JP" altLang="en-US" sz="1100" dirty="0"/>
          </a:p>
        </p:txBody>
      </p:sp>
      <p:cxnSp>
        <p:nvCxnSpPr>
          <p:cNvPr id="9" name="直線矢印コネクタ 8"/>
          <p:cNvCxnSpPr/>
          <p:nvPr/>
        </p:nvCxnSpPr>
        <p:spPr>
          <a:xfrm flipV="1">
            <a:off x="4030064" y="2242642"/>
            <a:ext cx="589264" cy="33372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a:stCxn id="24" idx="3"/>
          </p:cNvCxnSpPr>
          <p:nvPr/>
        </p:nvCxnSpPr>
        <p:spPr>
          <a:xfrm>
            <a:off x="2903589" y="4080785"/>
            <a:ext cx="394850" cy="29554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rot="5400000">
            <a:off x="2633956" y="3050653"/>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a:off x="4030064" y="4000721"/>
            <a:ext cx="285535" cy="28731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bwMode="auto">
          <a:xfrm>
            <a:off x="1278126" y="3865341"/>
            <a:ext cx="1625463" cy="430887"/>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「新規委員登録」をクリックします。</a:t>
            </a:r>
            <a:endParaRPr kumimoji="1" lang="ja-JP" altLang="en-US" sz="1100" dirty="0"/>
          </a:p>
        </p:txBody>
      </p:sp>
      <p:sp>
        <p:nvSpPr>
          <p:cNvPr id="25" name="テキスト ボックス 24"/>
          <p:cNvSpPr txBox="1"/>
          <p:nvPr/>
        </p:nvSpPr>
        <p:spPr bwMode="auto">
          <a:xfrm>
            <a:off x="323528" y="1562822"/>
            <a:ext cx="8280920" cy="338554"/>
          </a:xfrm>
          <a:prstGeom prst="rect">
            <a:avLst/>
          </a:prstGeom>
          <a:noFill/>
          <a:ln w="12700" cmpd="sng">
            <a:noFill/>
            <a:miter lim="800000"/>
            <a:headEnd/>
            <a:tailEnd/>
          </a:ln>
        </p:spPr>
        <p:txBody>
          <a:bodyPr wrap="square" rtlCol="0">
            <a:spAutoFit/>
          </a:bodyPr>
          <a:lstStyle/>
          <a:p>
            <a:r>
              <a:rPr kumimoji="1" lang="en-US" altLang="ja-JP" sz="1600" dirty="0"/>
              <a:t>※</a:t>
            </a:r>
            <a:r>
              <a:rPr kumimoji="1" lang="ja-JP" altLang="en-US" sz="1600" dirty="0"/>
              <a:t>委員を登録しておくと</a:t>
            </a:r>
            <a:r>
              <a:rPr kumimoji="1" lang="en-US" altLang="ja-JP" sz="1600" dirty="0"/>
              <a:t>YESS</a:t>
            </a:r>
            <a:r>
              <a:rPr kumimoji="1" lang="ja-JP" altLang="en-US" sz="1600" dirty="0"/>
              <a:t>の情報共有が容易になります。</a:t>
            </a:r>
          </a:p>
        </p:txBody>
      </p:sp>
      <p:sp>
        <p:nvSpPr>
          <p:cNvPr id="37" name="テキスト ボックス 36"/>
          <p:cNvSpPr txBox="1"/>
          <p:nvPr/>
        </p:nvSpPr>
        <p:spPr bwMode="auto">
          <a:xfrm>
            <a:off x="5089469" y="1901376"/>
            <a:ext cx="3586985" cy="830997"/>
          </a:xfrm>
          <a:prstGeom prst="rect">
            <a:avLst/>
          </a:prstGeom>
          <a:noFill/>
          <a:ln w="12700" cmpd="sng">
            <a:solidFill>
              <a:srgbClr val="FF0000"/>
            </a:solidFill>
            <a:miter lim="800000"/>
            <a:headEnd/>
            <a:tailEnd/>
          </a:ln>
        </p:spPr>
        <p:txBody>
          <a:bodyPr wrap="square" rtlCol="0">
            <a:spAutoFit/>
          </a:bodyPr>
          <a:lstStyle/>
          <a:p>
            <a:r>
              <a:rPr kumimoji="1" lang="ja-JP" altLang="en-US" sz="1200" dirty="0"/>
              <a:t>委員会メンバーを登録することで学生の</a:t>
            </a:r>
            <a:r>
              <a:rPr lang="ja-JP" altLang="en-US" sz="1200" dirty="0"/>
              <a:t>書類やホストファミリー、学校情報などを</a:t>
            </a:r>
            <a:r>
              <a:rPr kumimoji="1" lang="ja-JP" altLang="en-US" sz="1200" dirty="0"/>
              <a:t>共有することができます</a:t>
            </a:r>
            <a:r>
              <a:rPr lang="ja-JP" altLang="en-US" sz="1200" dirty="0"/>
              <a:t>。</a:t>
            </a:r>
            <a:endParaRPr lang="en-US" altLang="ja-JP" sz="1200" dirty="0"/>
          </a:p>
          <a:p>
            <a:r>
              <a:rPr kumimoji="1" lang="ja-JP" altLang="en-US" sz="1200" dirty="0"/>
              <a:t>災害などでも委員長が被災してもほかの委員でカバーできます。</a:t>
            </a:r>
          </a:p>
        </p:txBody>
      </p:sp>
      <p:pic>
        <p:nvPicPr>
          <p:cNvPr id="27" name="図 26"/>
          <p:cNvPicPr>
            <a:picLocks noChangeAspect="1"/>
          </p:cNvPicPr>
          <p:nvPr/>
        </p:nvPicPr>
        <p:blipFill>
          <a:blip r:embed="rId8"/>
          <a:stretch>
            <a:fillRect/>
          </a:stretch>
        </p:blipFill>
        <p:spPr>
          <a:xfrm>
            <a:off x="4396353" y="3351436"/>
            <a:ext cx="3463102" cy="3173908"/>
          </a:xfrm>
          <a:prstGeom prst="rect">
            <a:avLst/>
          </a:prstGeom>
        </p:spPr>
      </p:pic>
      <p:sp>
        <p:nvSpPr>
          <p:cNvPr id="30" name="テキスト ボックス 29"/>
          <p:cNvSpPr txBox="1"/>
          <p:nvPr/>
        </p:nvSpPr>
        <p:spPr bwMode="auto">
          <a:xfrm>
            <a:off x="6394833" y="5190821"/>
            <a:ext cx="2496680" cy="1107996"/>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ログイン</a:t>
            </a:r>
            <a:r>
              <a:rPr lang="en-US" altLang="ja-JP" sz="1100" dirty="0"/>
              <a:t>ID</a:t>
            </a:r>
            <a:r>
              <a:rPr lang="ja-JP" altLang="en-US" sz="1100" dirty="0"/>
              <a:t>とパスワードを入力します。</a:t>
            </a:r>
            <a:endParaRPr lang="en-US" altLang="ja-JP" sz="1100" dirty="0"/>
          </a:p>
          <a:p>
            <a:r>
              <a:rPr kumimoji="1" lang="ja-JP" altLang="en-US" sz="1100" dirty="0"/>
              <a:t>基本的にはのちほど本人が変更をするのが基本ですので初期値は何でもよいと思います。</a:t>
            </a:r>
            <a:endParaRPr kumimoji="1" lang="en-US" altLang="ja-JP" sz="1100" dirty="0"/>
          </a:p>
          <a:p>
            <a:r>
              <a:rPr lang="ja-JP" altLang="en-US" sz="1100" dirty="0"/>
              <a:t>ログイン</a:t>
            </a:r>
            <a:r>
              <a:rPr lang="en-US" altLang="ja-JP" sz="1100" dirty="0"/>
              <a:t>ID</a:t>
            </a:r>
            <a:r>
              <a:rPr lang="ja-JP" altLang="en-US" sz="1100" dirty="0"/>
              <a:t>：メールアドレス</a:t>
            </a:r>
            <a:endParaRPr lang="en-US" altLang="ja-JP" sz="1100" dirty="0"/>
          </a:p>
          <a:p>
            <a:r>
              <a:rPr kumimoji="1" lang="ja-JP" altLang="en-US" sz="1100" dirty="0"/>
              <a:t>パスワード：携帯電話番号</a:t>
            </a:r>
          </a:p>
        </p:txBody>
      </p:sp>
      <p:cxnSp>
        <p:nvCxnSpPr>
          <p:cNvPr id="31" name="直線矢印コネクタ 30"/>
          <p:cNvCxnSpPr>
            <a:stCxn id="30" idx="1"/>
          </p:cNvCxnSpPr>
          <p:nvPr/>
        </p:nvCxnSpPr>
        <p:spPr>
          <a:xfrm flipH="1" flipV="1">
            <a:off x="5580112" y="5529636"/>
            <a:ext cx="814721" cy="21518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bwMode="auto">
          <a:xfrm>
            <a:off x="6394833" y="4282048"/>
            <a:ext cx="2496680" cy="769441"/>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lang="ja-JP" altLang="en-US" sz="1100" dirty="0"/>
              <a:t>メールアドレスは登録しておいたほうが後々便利に使えます。</a:t>
            </a:r>
            <a:endParaRPr lang="en-US" altLang="ja-JP" sz="1100" dirty="0"/>
          </a:p>
          <a:p>
            <a:r>
              <a:rPr lang="en-US" altLang="ja-JP" sz="1100" dirty="0"/>
              <a:t>PC</a:t>
            </a:r>
            <a:r>
              <a:rPr lang="ja-JP" altLang="en-US" sz="1100" dirty="0"/>
              <a:t>用連絡用ありますが、両方</a:t>
            </a:r>
            <a:r>
              <a:rPr lang="en-US" altLang="ja-JP" sz="1100" dirty="0"/>
              <a:t>PC</a:t>
            </a:r>
            <a:r>
              <a:rPr lang="ja-JP" altLang="en-US" sz="1100" dirty="0"/>
              <a:t>用でよいかと思います。</a:t>
            </a:r>
            <a:endParaRPr lang="en-US" altLang="ja-JP" sz="1100" dirty="0"/>
          </a:p>
        </p:txBody>
      </p:sp>
      <p:cxnSp>
        <p:nvCxnSpPr>
          <p:cNvPr id="33" name="直線矢印コネクタ 32"/>
          <p:cNvCxnSpPr>
            <a:stCxn id="32" idx="1"/>
          </p:cNvCxnSpPr>
          <p:nvPr/>
        </p:nvCxnSpPr>
        <p:spPr>
          <a:xfrm flipH="1">
            <a:off x="5364088" y="4666769"/>
            <a:ext cx="1030745" cy="2975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bwMode="auto">
          <a:xfrm>
            <a:off x="1467263" y="5733256"/>
            <a:ext cx="2633399" cy="938719"/>
          </a:xfrm>
          <a:prstGeom prst="rect">
            <a:avLst/>
          </a:prstGeom>
          <a:solidFill>
            <a:schemeClr val="bg1">
              <a:alpha val="75000"/>
            </a:schemeClr>
          </a:solidFill>
          <a:ln w="12700" cmpd="sng">
            <a:solidFill>
              <a:schemeClr val="tx1"/>
            </a:solidFill>
            <a:miter lim="800000"/>
            <a:headEnd/>
            <a:tailEnd/>
          </a:ln>
        </p:spPr>
        <p:txBody>
          <a:bodyPr wrap="square" rtlCol="0">
            <a:spAutoFit/>
          </a:bodyPr>
          <a:lstStyle/>
          <a:p>
            <a:r>
              <a:rPr kumimoji="1" lang="ja-JP" altLang="en-US" sz="1100" dirty="0"/>
              <a:t>権限は学生やクラブに対しては大きな差はありませんが、他の委員の編集権限などが委員長にはあります。</a:t>
            </a:r>
            <a:endParaRPr kumimoji="1" lang="en-US" altLang="ja-JP" sz="1100" dirty="0"/>
          </a:p>
          <a:p>
            <a:r>
              <a:rPr lang="ja-JP" altLang="en-US" sz="1100" dirty="0"/>
              <a:t>ですから、副委員長にも委員長の権限を持たせることも可能です。</a:t>
            </a:r>
            <a:endParaRPr lang="en-US" altLang="ja-JP" sz="1100" dirty="0"/>
          </a:p>
        </p:txBody>
      </p:sp>
      <p:cxnSp>
        <p:nvCxnSpPr>
          <p:cNvPr id="36" name="直線矢印コネクタ 35"/>
          <p:cNvCxnSpPr>
            <a:stCxn id="35" idx="3"/>
          </p:cNvCxnSpPr>
          <p:nvPr/>
        </p:nvCxnSpPr>
        <p:spPr>
          <a:xfrm flipV="1">
            <a:off x="4100662" y="5999329"/>
            <a:ext cx="838969" cy="20328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Tree>
    <p:extLst>
      <p:ext uri="{BB962C8B-B14F-4D97-AF65-F5344CB8AC3E}">
        <p14:creationId xmlns:p14="http://schemas.microsoft.com/office/powerpoint/2010/main" val="1066463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応募申込方法を変更する場合（地区委員会）</a:t>
            </a:r>
            <a:endParaRPr kumimoji="1" lang="ja-JP" altLang="en-US" sz="28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10" name="テキスト ボックス 9"/>
          <p:cNvSpPr txBox="1"/>
          <p:nvPr/>
        </p:nvSpPr>
        <p:spPr bwMode="auto">
          <a:xfrm>
            <a:off x="477778" y="4682630"/>
            <a:ext cx="7931224" cy="1384995"/>
          </a:xfrm>
          <a:prstGeom prst="rect">
            <a:avLst/>
          </a:prstGeom>
          <a:noFill/>
          <a:ln w="12700" cmpd="sng">
            <a:solidFill>
              <a:schemeClr val="tx1"/>
            </a:solidFill>
            <a:miter lim="800000"/>
            <a:headEnd/>
            <a:tailEnd/>
          </a:ln>
        </p:spPr>
        <p:txBody>
          <a:bodyPr wrap="square" rtlCol="0">
            <a:spAutoFit/>
          </a:bodyPr>
          <a:lstStyle/>
          <a:p>
            <a:r>
              <a:rPr lang="ja-JP" altLang="en-US" sz="2800" b="1" dirty="0">
                <a:latin typeface="+mn-ea"/>
                <a:ea typeface="+mn-ea"/>
              </a:rPr>
              <a:t>例）</a:t>
            </a:r>
            <a:endParaRPr lang="en-US" altLang="ja-JP" sz="2800" b="1" dirty="0">
              <a:latin typeface="+mn-ea"/>
              <a:ea typeface="+mn-ea"/>
            </a:endParaRPr>
          </a:p>
          <a:p>
            <a:r>
              <a:rPr lang="en-US" altLang="ja-JP" sz="1400" b="1" dirty="0"/>
              <a:t>	</a:t>
            </a:r>
            <a:r>
              <a:rPr lang="ja-JP" altLang="ja-JP" sz="1400" b="1" dirty="0"/>
              <a:t>受付期間と申し込み方法等</a:t>
            </a:r>
            <a:endParaRPr lang="en-US" altLang="ja-JP" sz="1400" b="1" dirty="0"/>
          </a:p>
          <a:p>
            <a:r>
              <a:rPr lang="en-US" altLang="ja-JP" sz="1400" dirty="0"/>
              <a:t>	</a:t>
            </a:r>
            <a:r>
              <a:rPr lang="ja-JP" altLang="ja-JP" sz="1400" dirty="0"/>
              <a:t>留学の希望について両親、通学高校の校長の了解を得た上で、青少年交換委員会へ</a:t>
            </a:r>
            <a:endParaRPr lang="en-US" altLang="ja-JP" sz="1400" dirty="0"/>
          </a:p>
          <a:p>
            <a:r>
              <a:rPr lang="en-US" altLang="ja-JP" sz="1400" dirty="0"/>
              <a:t>	</a:t>
            </a:r>
            <a:r>
              <a:rPr lang="ja-JP" altLang="ja-JP" sz="1400" dirty="0"/>
              <a:t>申込用</a:t>
            </a:r>
            <a:r>
              <a:rPr lang="en-US" altLang="ja-JP" sz="1400" dirty="0"/>
              <a:t>WEB</a:t>
            </a:r>
            <a:r>
              <a:rPr lang="ja-JP" altLang="ja-JP" sz="1400" dirty="0"/>
              <a:t>フォームにて申し込みをする。　申込期日は２０１</a:t>
            </a:r>
            <a:r>
              <a:rPr lang="ja-JP" altLang="en-US" sz="1400" dirty="0"/>
              <a:t>８</a:t>
            </a:r>
            <a:r>
              <a:rPr lang="ja-JP" altLang="ja-JP" sz="1400" dirty="0"/>
              <a:t>年</a:t>
            </a:r>
            <a:r>
              <a:rPr lang="en-US" altLang="ja-JP" sz="1400" dirty="0"/>
              <a:t>XX</a:t>
            </a:r>
            <a:r>
              <a:rPr lang="ja-JP" altLang="ja-JP" sz="1400" dirty="0"/>
              <a:t>月</a:t>
            </a:r>
            <a:r>
              <a:rPr lang="en-US" altLang="ja-JP" sz="1400" dirty="0"/>
              <a:t>XX</a:t>
            </a:r>
            <a:r>
              <a:rPr lang="ja-JP" altLang="ja-JP" sz="1400" dirty="0"/>
              <a:t>日です。</a:t>
            </a:r>
          </a:p>
          <a:p>
            <a:pPr lvl="3"/>
            <a:r>
              <a:rPr lang="ja-JP" altLang="ja-JP" sz="1400" dirty="0"/>
              <a:t>【</a:t>
            </a:r>
            <a:r>
              <a:rPr lang="en-US" altLang="ja-JP" sz="1400" dirty="0"/>
              <a:t>Web</a:t>
            </a:r>
            <a:r>
              <a:rPr lang="ja-JP" altLang="ja-JP" sz="1400" dirty="0"/>
              <a:t>フォーム：　</a:t>
            </a:r>
            <a:r>
              <a:rPr lang="en-US" altLang="ja-JP" sz="1400" dirty="0"/>
              <a:t>https://rijyec.org/excs/index.php?d=2909</a:t>
            </a:r>
            <a:r>
              <a:rPr lang="ja-JP" altLang="ja-JP" sz="1400" dirty="0"/>
              <a:t>】</a:t>
            </a:r>
          </a:p>
        </p:txBody>
      </p:sp>
      <p:sp>
        <p:nvSpPr>
          <p:cNvPr id="11" name="テキスト ボックス 10"/>
          <p:cNvSpPr txBox="1"/>
          <p:nvPr/>
        </p:nvSpPr>
        <p:spPr bwMode="auto">
          <a:xfrm>
            <a:off x="471949" y="2261208"/>
            <a:ext cx="8291264" cy="2246769"/>
          </a:xfrm>
          <a:prstGeom prst="rect">
            <a:avLst/>
          </a:prstGeom>
          <a:noFill/>
          <a:ln w="12700" cmpd="sng">
            <a:noFill/>
            <a:miter lim="800000"/>
            <a:headEnd/>
            <a:tailEnd/>
          </a:ln>
        </p:spPr>
        <p:txBody>
          <a:bodyPr wrap="square" rtlCol="0">
            <a:spAutoFit/>
          </a:bodyPr>
          <a:lstStyle/>
          <a:p>
            <a:r>
              <a:rPr lang="ja-JP" altLang="en-US" sz="1400" dirty="0"/>
              <a:t>派遣学生の応募方法を</a:t>
            </a:r>
            <a:r>
              <a:rPr lang="en-US" altLang="ja-JP" sz="1400" dirty="0"/>
              <a:t>Web</a:t>
            </a:r>
            <a:r>
              <a:rPr lang="ja-JP" altLang="en-US" sz="1400" dirty="0"/>
              <a:t>フォームによる登録に変更していただきたい。</a:t>
            </a:r>
            <a:endParaRPr lang="en-US" altLang="ja-JP" sz="1400" dirty="0"/>
          </a:p>
          <a:p>
            <a:r>
              <a:rPr lang="ja-JP" altLang="en-US" sz="1400" dirty="0"/>
              <a:t>　　変更方法</a:t>
            </a:r>
            <a:endParaRPr lang="en-US" altLang="ja-JP" sz="1400" dirty="0"/>
          </a:p>
          <a:p>
            <a:r>
              <a:rPr lang="en-US" altLang="ja-JP" sz="1400" dirty="0"/>
              <a:t>	</a:t>
            </a:r>
            <a:r>
              <a:rPr lang="ja-JP" altLang="en-US" sz="1400" dirty="0"/>
              <a:t>募集要項に申し込みは</a:t>
            </a:r>
            <a:r>
              <a:rPr lang="en-US" altLang="ja-JP" sz="1400" dirty="0"/>
              <a:t>Web</a:t>
            </a:r>
            <a:r>
              <a:rPr lang="ja-JP" altLang="en-US" sz="1400" dirty="0"/>
              <a:t>フォームから申し込みをすると変更する。（応募要項、ポスターなど）</a:t>
            </a:r>
            <a:endParaRPr lang="en-US" altLang="ja-JP" sz="1400" dirty="0"/>
          </a:p>
          <a:p>
            <a:r>
              <a:rPr lang="en-US" altLang="ja-JP" sz="1400" dirty="0"/>
              <a:t>	</a:t>
            </a:r>
            <a:r>
              <a:rPr lang="ja-JP" altLang="en-US" sz="1400" dirty="0"/>
              <a:t>このことにより</a:t>
            </a:r>
            <a:r>
              <a:rPr lang="en-US" altLang="ja-JP" sz="1400" dirty="0"/>
              <a:t>YESS</a:t>
            </a:r>
            <a:r>
              <a:rPr lang="ja-JP" altLang="en-US" sz="1400" dirty="0"/>
              <a:t>では学生のデータを</a:t>
            </a:r>
            <a:r>
              <a:rPr lang="ja-JP" altLang="en-US" sz="1400" b="1" u="sng" dirty="0">
                <a:solidFill>
                  <a:srgbClr val="FF0000"/>
                </a:solidFill>
              </a:rPr>
              <a:t>自動取り込み</a:t>
            </a:r>
            <a:r>
              <a:rPr lang="ja-JP" altLang="en-US" sz="1400" dirty="0"/>
              <a:t>することができます。</a:t>
            </a:r>
            <a:endParaRPr lang="en-US" altLang="ja-JP" sz="1400" dirty="0"/>
          </a:p>
          <a:p>
            <a:r>
              <a:rPr lang="en-US" altLang="ja-JP" sz="1400" dirty="0"/>
              <a:t>	</a:t>
            </a:r>
            <a:r>
              <a:rPr lang="ja-JP" altLang="en-US" sz="1400" dirty="0"/>
              <a:t>もし、紙での申し込みがあった場合は下記</a:t>
            </a:r>
            <a:r>
              <a:rPr lang="en-US" altLang="ja-JP" sz="1400" dirty="0"/>
              <a:t>URL</a:t>
            </a:r>
            <a:r>
              <a:rPr lang="ja-JP" altLang="en-US" sz="1400" dirty="0"/>
              <a:t>を学生に送って入力をしてもらってください。</a:t>
            </a:r>
            <a:endParaRPr lang="en-US" altLang="ja-JP" sz="1400" dirty="0"/>
          </a:p>
          <a:p>
            <a:r>
              <a:rPr lang="en-US" altLang="ja-JP" sz="1400" dirty="0"/>
              <a:t>	</a:t>
            </a:r>
            <a:r>
              <a:rPr lang="ja-JP" altLang="en-US" sz="1400" dirty="0"/>
              <a:t>各地区の</a:t>
            </a:r>
            <a:r>
              <a:rPr lang="en-US" altLang="ja-JP" sz="1400" dirty="0"/>
              <a:t>Web</a:t>
            </a:r>
            <a:r>
              <a:rPr lang="ja-JP" altLang="en-US" sz="1400" dirty="0"/>
              <a:t>フォームは以下のようになります。</a:t>
            </a:r>
            <a:endParaRPr lang="en-US" altLang="ja-JP" sz="1400" dirty="0"/>
          </a:p>
          <a:p>
            <a:endParaRPr kumimoji="1" lang="en-US" altLang="ja-JP" sz="1400" dirty="0"/>
          </a:p>
          <a:p>
            <a:r>
              <a:rPr lang="en-US" altLang="ja-JP" sz="1400" b="1" dirty="0">
                <a:solidFill>
                  <a:srgbClr val="FF0000"/>
                </a:solidFill>
              </a:rPr>
              <a:t>	</a:t>
            </a:r>
            <a:r>
              <a:rPr lang="en-US" altLang="ja-JP" sz="1400" dirty="0"/>
              <a:t>https://rijyec.org/excs/index.php?d=</a:t>
            </a:r>
            <a:r>
              <a:rPr lang="ja-JP" altLang="en-US" sz="1400" dirty="0">
                <a:solidFill>
                  <a:srgbClr val="FF0000"/>
                </a:solidFill>
              </a:rPr>
              <a:t>地区番号</a:t>
            </a:r>
            <a:endParaRPr lang="en-US" altLang="ja-JP" sz="1400" b="1" dirty="0">
              <a:solidFill>
                <a:srgbClr val="FF0000"/>
              </a:solidFill>
            </a:endParaRPr>
          </a:p>
          <a:p>
            <a:endParaRPr lang="en-US" altLang="ja-JP" sz="1400" b="1" dirty="0">
              <a:solidFill>
                <a:srgbClr val="FF0000"/>
              </a:solidFill>
            </a:endParaRPr>
          </a:p>
          <a:p>
            <a:r>
              <a:rPr kumimoji="1" lang="en-US" altLang="ja-JP" sz="1400" dirty="0">
                <a:solidFill>
                  <a:srgbClr val="FF0000"/>
                </a:solidFill>
              </a:rPr>
              <a:t>※</a:t>
            </a:r>
            <a:r>
              <a:rPr kumimoji="1" lang="ja-JP" altLang="en-US" sz="1400" b="1" u="sng" dirty="0">
                <a:solidFill>
                  <a:srgbClr val="FF0000"/>
                </a:solidFill>
              </a:rPr>
              <a:t>地区番号</a:t>
            </a:r>
            <a:r>
              <a:rPr kumimoji="1" lang="ja-JP" altLang="en-US" sz="1400" dirty="0">
                <a:solidFill>
                  <a:srgbClr val="FF0000"/>
                </a:solidFill>
              </a:rPr>
              <a:t>をいれた</a:t>
            </a:r>
            <a:r>
              <a:rPr kumimoji="1" lang="en-US" altLang="ja-JP" sz="1400" dirty="0">
                <a:solidFill>
                  <a:srgbClr val="FF0000"/>
                </a:solidFill>
              </a:rPr>
              <a:t>URL</a:t>
            </a:r>
            <a:r>
              <a:rPr kumimoji="1" lang="ja-JP" altLang="en-US" sz="1400" dirty="0">
                <a:solidFill>
                  <a:srgbClr val="FF0000"/>
                </a:solidFill>
              </a:rPr>
              <a:t>を学生にお渡しください。</a:t>
            </a:r>
            <a:endParaRPr kumimoji="1" lang="en-US" altLang="ja-JP" sz="1400" dirty="0">
              <a:solidFill>
                <a:srgbClr val="FF0000"/>
              </a:solidFill>
            </a:endParaRPr>
          </a:p>
        </p:txBody>
      </p:sp>
      <p:sp>
        <p:nvSpPr>
          <p:cNvPr id="5" name="スライド番号プレースホルダー 4"/>
          <p:cNvSpPr>
            <a:spLocks noGrp="1"/>
          </p:cNvSpPr>
          <p:nvPr>
            <p:ph type="sldNum" sz="quarter" idx="12"/>
          </p:nvPr>
        </p:nvSpPr>
        <p:spPr/>
        <p:txBody>
          <a:bodyPr/>
          <a:lstStyle/>
          <a:p>
            <a:pPr>
              <a:defRPr/>
            </a:pPr>
            <a:fld id="{0331EEB5-871C-3C46-BA86-090CCFE8305C}" type="slidenum">
              <a:rPr lang="en-US" altLang="ja-JP" smtClean="0"/>
              <a:pPr>
                <a:defRPr/>
              </a:pPr>
              <a:t>7</a:t>
            </a:fld>
            <a:endParaRPr lang="en-US" altLang="ja-JP" dirty="0"/>
          </a:p>
        </p:txBody>
      </p:sp>
      <p:sp>
        <p:nvSpPr>
          <p:cNvPr id="3" name="テキスト ボックス 2"/>
          <p:cNvSpPr txBox="1"/>
          <p:nvPr/>
        </p:nvSpPr>
        <p:spPr bwMode="auto">
          <a:xfrm>
            <a:off x="539552" y="1659438"/>
            <a:ext cx="7185394" cy="492443"/>
          </a:xfrm>
          <a:prstGeom prst="rect">
            <a:avLst/>
          </a:prstGeom>
          <a:noFill/>
          <a:ln w="12700" cmpd="sng">
            <a:solidFill>
              <a:schemeClr val="tx1"/>
            </a:solidFill>
            <a:miter lim="800000"/>
            <a:headEnd/>
            <a:tailEnd/>
          </a:ln>
        </p:spPr>
        <p:txBody>
          <a:bodyPr wrap="square" rtlCol="0">
            <a:spAutoFit/>
          </a:bodyPr>
          <a:lstStyle/>
          <a:p>
            <a:r>
              <a:rPr kumimoji="1" lang="ja-JP" altLang="en-US" sz="1300" dirty="0"/>
              <a:t>応募方法を紙や</a:t>
            </a:r>
            <a:r>
              <a:rPr kumimoji="1" lang="en-US" altLang="ja-JP" sz="1300" dirty="0"/>
              <a:t>FAX</a:t>
            </a:r>
            <a:r>
              <a:rPr kumimoji="1" lang="ja-JP" altLang="en-US" sz="1300" dirty="0"/>
              <a:t>などから</a:t>
            </a:r>
            <a:r>
              <a:rPr kumimoji="1" lang="en-US" altLang="ja-JP" sz="1300" dirty="0"/>
              <a:t>YESS</a:t>
            </a:r>
            <a:r>
              <a:rPr kumimoji="1" lang="ja-JP" altLang="en-US" sz="1300" dirty="0"/>
              <a:t>の応募方法に変更することで、入力作業をインバウンド及びアウトバンドが自分自身で行うことになりますので、委員会の入力作業が大幅に軽減されます。</a:t>
            </a:r>
          </a:p>
        </p:txBody>
      </p:sp>
    </p:spTree>
    <p:extLst>
      <p:ext uri="{BB962C8B-B14F-4D97-AF65-F5344CB8AC3E}">
        <p14:creationId xmlns:p14="http://schemas.microsoft.com/office/powerpoint/2010/main" val="3946683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122238"/>
            <a:ext cx="9145016" cy="1295400"/>
          </a:xfrm>
        </p:spPr>
        <p:txBody>
          <a:bodyPr/>
          <a:lstStyle/>
          <a:p>
            <a:r>
              <a:rPr kumimoji="1" lang="ja-JP" altLang="en-US" dirty="0"/>
              <a:t>　</a:t>
            </a:r>
            <a:br>
              <a:rPr kumimoji="1" lang="en-US" altLang="ja-JP" dirty="0"/>
            </a:br>
            <a:r>
              <a:rPr kumimoji="1" lang="en-US" altLang="ja-JP" sz="2800" dirty="0"/>
              <a:t>10</a:t>
            </a:r>
            <a:r>
              <a:rPr kumimoji="1" lang="ja-JP" altLang="en-US" sz="2800" dirty="0"/>
              <a:t>月</a:t>
            </a:r>
            <a:r>
              <a:rPr kumimoji="1" lang="en-US" altLang="ja-JP" sz="2800" dirty="0"/>
              <a:t>-</a:t>
            </a:r>
            <a:r>
              <a:rPr kumimoji="1" lang="ja-JP" altLang="en-US" sz="2800" dirty="0"/>
              <a:t>１２月　</a:t>
            </a:r>
            <a:r>
              <a:rPr kumimoji="1" lang="en-US" altLang="ja-JP" sz="2800" dirty="0"/>
              <a:t>OBS</a:t>
            </a:r>
            <a:r>
              <a:rPr kumimoji="1" lang="ja-JP" altLang="en-US" sz="2800" dirty="0"/>
              <a:t>詳細情報（学生本人）</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830997"/>
          </a:xfrm>
          <a:prstGeom prst="rect">
            <a:avLst/>
          </a:prstGeom>
          <a:noFill/>
          <a:ln w="38100" cmpd="dbl">
            <a:noFill/>
            <a:miter lim="800000"/>
            <a:headEnd/>
            <a:tailEnd/>
          </a:ln>
        </p:spPr>
        <p:txBody>
          <a:bodyPr wrap="square" rtlCol="0">
            <a:spAutoFit/>
          </a:bodyPr>
          <a:lstStyle/>
          <a:p>
            <a:r>
              <a:rPr lang="ja-JP" altLang="en-US" sz="2400" dirty="0"/>
              <a:t>応募の時に下記の申し込みフォームで応募します。</a:t>
            </a:r>
            <a:endParaRPr lang="en-US" altLang="ja-JP" sz="2400" dirty="0"/>
          </a:p>
          <a:p>
            <a:r>
              <a:rPr kumimoji="1" lang="en-US" altLang="ja-JP" sz="2400" dirty="0"/>
              <a:t>	URL</a:t>
            </a:r>
            <a:r>
              <a:rPr kumimoji="1" lang="ja-JP" altLang="en-US" sz="2400" dirty="0"/>
              <a:t>　　</a:t>
            </a:r>
            <a:r>
              <a:rPr kumimoji="1" lang="en-US" altLang="ja-JP" sz="2400" dirty="0"/>
              <a:t>https:</a:t>
            </a:r>
            <a:r>
              <a:rPr lang="en-US" altLang="ja-JP" sz="2400" dirty="0"/>
              <a:t>//rijyec.org/excs/index.php?d=</a:t>
            </a:r>
            <a:r>
              <a:rPr lang="ja-JP" altLang="en-US" sz="2400">
                <a:solidFill>
                  <a:srgbClr val="FF0000"/>
                </a:solidFill>
              </a:rPr>
              <a:t>地区番号</a:t>
            </a:r>
            <a:endParaRPr kumimoji="1" lang="ja-JP" altLang="en-US" sz="2400" dirty="0">
              <a:solidFill>
                <a:srgbClr val="FF0000"/>
              </a:solidFill>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68584"/>
            <a:ext cx="1512168" cy="568128"/>
          </a:xfrm>
          <a:prstGeom prst="rect">
            <a:avLst/>
          </a:prstGeom>
        </p:spPr>
      </p:pic>
      <p:graphicFrame>
        <p:nvGraphicFramePr>
          <p:cNvPr id="16" name="オブジェクト 15"/>
          <p:cNvGraphicFramePr>
            <a:graphicFrameLocks noChangeAspect="1"/>
          </p:cNvGraphicFramePr>
          <p:nvPr>
            <p:extLst>
              <p:ext uri="{D42A27DB-BD31-4B8C-83A1-F6EECF244321}">
                <p14:modId xmlns:p14="http://schemas.microsoft.com/office/powerpoint/2010/main" val="658546943"/>
              </p:ext>
            </p:extLst>
          </p:nvPr>
        </p:nvGraphicFramePr>
        <p:xfrm>
          <a:off x="179512" y="2780928"/>
          <a:ext cx="4180425" cy="3760326"/>
        </p:xfrm>
        <a:graphic>
          <a:graphicData uri="http://schemas.openxmlformats.org/presentationml/2006/ole">
            <mc:AlternateContent xmlns:mc="http://schemas.openxmlformats.org/markup-compatibility/2006">
              <mc:Choice xmlns:v="urn:schemas-microsoft-com:vml" Requires="v">
                <p:oleObj spid="_x0000_s4098" name="Image" r:id="rId4" imgW="12761640" imgH="11479320" progId="Photoshop.Image.13">
                  <p:embed/>
                </p:oleObj>
              </mc:Choice>
              <mc:Fallback>
                <p:oleObj name="Image" r:id="rId4" imgW="12761640" imgH="11479320" progId="Photoshop.Image.13">
                  <p:embed/>
                  <p:pic>
                    <p:nvPicPr>
                      <p:cNvPr id="0" name=""/>
                      <p:cNvPicPr/>
                      <p:nvPr/>
                    </p:nvPicPr>
                    <p:blipFill>
                      <a:blip r:embed="rId5"/>
                      <a:stretch>
                        <a:fillRect/>
                      </a:stretch>
                    </p:blipFill>
                    <p:spPr>
                      <a:xfrm>
                        <a:off x="179512" y="2780928"/>
                        <a:ext cx="4180425" cy="3760326"/>
                      </a:xfrm>
                      <a:prstGeom prst="rect">
                        <a:avLst/>
                      </a:prstGeom>
                      <a:ln w="12700">
                        <a:solidFill>
                          <a:schemeClr val="tx1">
                            <a:lumMod val="50000"/>
                            <a:lumOff val="50000"/>
                          </a:schemeClr>
                        </a:solidFill>
                      </a:ln>
                    </p:spPr>
                  </p:pic>
                </p:oleObj>
              </mc:Fallback>
            </mc:AlternateContent>
          </a:graphicData>
        </a:graphic>
      </p:graphicFrame>
      <p:sp>
        <p:nvSpPr>
          <p:cNvPr id="5" name="テキスト ボックス 4"/>
          <p:cNvSpPr txBox="1"/>
          <p:nvPr/>
        </p:nvSpPr>
        <p:spPr bwMode="auto">
          <a:xfrm>
            <a:off x="899592" y="2393249"/>
            <a:ext cx="5040560" cy="307777"/>
          </a:xfrm>
          <a:prstGeom prst="rect">
            <a:avLst/>
          </a:prstGeom>
          <a:noFill/>
          <a:ln w="12700" cmpd="sng">
            <a:noFill/>
            <a:miter lim="800000"/>
            <a:headEnd/>
            <a:tailEnd/>
          </a:ln>
        </p:spPr>
        <p:txBody>
          <a:bodyPr wrap="square" rtlCol="0">
            <a:spAutoFit/>
          </a:bodyPr>
          <a:lstStyle/>
          <a:p>
            <a:r>
              <a:rPr lang="ja-JP" altLang="en-US" sz="1400" dirty="0"/>
              <a:t>応募要項に上記の</a:t>
            </a:r>
            <a:r>
              <a:rPr lang="en-US" altLang="ja-JP" sz="1400" dirty="0"/>
              <a:t>URL</a:t>
            </a:r>
            <a:r>
              <a:rPr lang="ja-JP" altLang="en-US" sz="1400" dirty="0"/>
              <a:t>（地区番号を入れて）募集を行います。</a:t>
            </a:r>
            <a:endParaRPr lang="en-US" altLang="ja-JP" sz="1400"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157993457"/>
              </p:ext>
            </p:extLst>
          </p:nvPr>
        </p:nvGraphicFramePr>
        <p:xfrm>
          <a:off x="5652120" y="2780928"/>
          <a:ext cx="2920149" cy="2950512"/>
        </p:xfrm>
        <a:graphic>
          <a:graphicData uri="http://schemas.openxmlformats.org/presentationml/2006/ole">
            <mc:AlternateContent xmlns:mc="http://schemas.openxmlformats.org/markup-compatibility/2006">
              <mc:Choice xmlns:v="urn:schemas-microsoft-com:vml" Requires="v">
                <p:oleObj spid="_x0000_s4099" name="Image" r:id="rId6" imgW="6107760" imgH="6171120" progId="Photoshop.Image.13">
                  <p:embed/>
                </p:oleObj>
              </mc:Choice>
              <mc:Fallback>
                <p:oleObj name="Image" r:id="rId6" imgW="6107760" imgH="6171120" progId="Photoshop.Image.13">
                  <p:embed/>
                  <p:pic>
                    <p:nvPicPr>
                      <p:cNvPr id="0" name=""/>
                      <p:cNvPicPr/>
                      <p:nvPr/>
                    </p:nvPicPr>
                    <p:blipFill>
                      <a:blip r:embed="rId7"/>
                      <a:stretch>
                        <a:fillRect/>
                      </a:stretch>
                    </p:blipFill>
                    <p:spPr>
                      <a:xfrm>
                        <a:off x="5652120" y="2780928"/>
                        <a:ext cx="2920149" cy="2950512"/>
                      </a:xfrm>
                      <a:prstGeom prst="rect">
                        <a:avLst/>
                      </a:prstGeom>
                      <a:ln>
                        <a:solidFill>
                          <a:schemeClr val="tx1"/>
                        </a:solidFill>
                      </a:ln>
                    </p:spPr>
                  </p:pic>
                </p:oleObj>
              </mc:Fallback>
            </mc:AlternateContent>
          </a:graphicData>
        </a:graphic>
      </p:graphicFrame>
      <p:sp>
        <p:nvSpPr>
          <p:cNvPr id="11" name="右矢印 10"/>
          <p:cNvSpPr/>
          <p:nvPr/>
        </p:nvSpPr>
        <p:spPr>
          <a:xfrm>
            <a:off x="4819304" y="3003273"/>
            <a:ext cx="432048"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445732" y="3720756"/>
            <a:ext cx="1278396"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仮登録されます</a:t>
            </a:r>
          </a:p>
        </p:txBody>
      </p:sp>
      <p:sp>
        <p:nvSpPr>
          <p:cNvPr id="13" name="テキスト ボックス 12"/>
          <p:cNvSpPr txBox="1"/>
          <p:nvPr/>
        </p:nvSpPr>
        <p:spPr bwMode="auto">
          <a:xfrm>
            <a:off x="5364088" y="5762644"/>
            <a:ext cx="2881300"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a:t>仮登録され</a:t>
            </a:r>
            <a:r>
              <a:rPr lang="ja-JP" altLang="en-US" sz="1300" dirty="0"/>
              <a:t>ると、こちらの数字が（</a:t>
            </a:r>
            <a:r>
              <a:rPr lang="en-US" altLang="ja-JP" sz="1300" dirty="0"/>
              <a:t>0</a:t>
            </a:r>
            <a:r>
              <a:rPr lang="ja-JP" altLang="en-US" sz="1300" dirty="0"/>
              <a:t>件）ではなく申し込まれた数になります。</a:t>
            </a:r>
            <a:endParaRPr lang="en-US" altLang="ja-JP" sz="1300" dirty="0"/>
          </a:p>
          <a:p>
            <a:r>
              <a:rPr lang="ja-JP" altLang="en-US" sz="1300" dirty="0"/>
              <a:t>そう</a:t>
            </a:r>
            <a:r>
              <a:rPr kumimoji="1" lang="ja-JP" altLang="en-US" sz="1300" dirty="0"/>
              <a:t>しましたら、このボタンを</a:t>
            </a:r>
            <a:r>
              <a:rPr lang="ja-JP" altLang="en-US" sz="1300" dirty="0"/>
              <a:t>押して次の画面で「本登録」ボタンを押します。</a:t>
            </a:r>
            <a:endParaRPr kumimoji="1" lang="ja-JP" altLang="en-US" sz="1300" dirty="0"/>
          </a:p>
        </p:txBody>
      </p:sp>
      <p:cxnSp>
        <p:nvCxnSpPr>
          <p:cNvPr id="15" name="直線矢印コネクタ 14"/>
          <p:cNvCxnSpPr/>
          <p:nvPr/>
        </p:nvCxnSpPr>
        <p:spPr>
          <a:xfrm flipH="1" flipV="1">
            <a:off x="7596336" y="5439942"/>
            <a:ext cx="72008" cy="2914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8</a:t>
            </a:fld>
            <a:endParaRPr lang="en-US" altLang="ja-JP" dirty="0"/>
          </a:p>
        </p:txBody>
      </p:sp>
      <p:cxnSp>
        <p:nvCxnSpPr>
          <p:cNvPr id="10" name="直線矢印コネクタ 9"/>
          <p:cNvCxnSpPr/>
          <p:nvPr/>
        </p:nvCxnSpPr>
        <p:spPr>
          <a:xfrm>
            <a:off x="4932040" y="4149080"/>
            <a:ext cx="504056" cy="15121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09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p:cNvGraphicFramePr>
            <a:graphicFrameLocks noChangeAspect="1"/>
          </p:cNvGraphicFramePr>
          <p:nvPr>
            <p:extLst>
              <p:ext uri="{D42A27DB-BD31-4B8C-83A1-F6EECF244321}">
                <p14:modId xmlns:p14="http://schemas.microsoft.com/office/powerpoint/2010/main" val="2614333072"/>
              </p:ext>
            </p:extLst>
          </p:nvPr>
        </p:nvGraphicFramePr>
        <p:xfrm>
          <a:off x="659904" y="4360770"/>
          <a:ext cx="6096000" cy="1711325"/>
        </p:xfrm>
        <a:graphic>
          <a:graphicData uri="http://schemas.openxmlformats.org/presentationml/2006/ole">
            <mc:AlternateContent xmlns:mc="http://schemas.openxmlformats.org/markup-compatibility/2006">
              <mc:Choice xmlns:v="urn:schemas-microsoft-com:vml" Requires="v">
                <p:oleObj spid="_x0000_s5122" name="Image" r:id="rId3" imgW="13790160" imgH="3872880" progId="Photoshop.Image.13">
                  <p:embed/>
                </p:oleObj>
              </mc:Choice>
              <mc:Fallback>
                <p:oleObj name="Image" r:id="rId3" imgW="13790160" imgH="3872880" progId="Photoshop.Image.13">
                  <p:embed/>
                  <p:pic>
                    <p:nvPicPr>
                      <p:cNvPr id="0" name=""/>
                      <p:cNvPicPr/>
                      <p:nvPr/>
                    </p:nvPicPr>
                    <p:blipFill>
                      <a:blip r:embed="rId4"/>
                      <a:stretch>
                        <a:fillRect/>
                      </a:stretch>
                    </p:blipFill>
                    <p:spPr>
                      <a:xfrm>
                        <a:off x="659904" y="4360770"/>
                        <a:ext cx="6096000" cy="1711325"/>
                      </a:xfrm>
                      <a:prstGeom prst="rect">
                        <a:avLst/>
                      </a:prstGeom>
                      <a:ln>
                        <a:solidFill>
                          <a:schemeClr val="tx1"/>
                        </a:solidFill>
                      </a:ln>
                    </p:spPr>
                  </p:pic>
                </p:oleObj>
              </mc:Fallback>
            </mc:AlternateContent>
          </a:graphicData>
        </a:graphic>
      </p:graphicFrame>
      <p:sp>
        <p:nvSpPr>
          <p:cNvPr id="2" name="タイトル 1"/>
          <p:cNvSpPr>
            <a:spLocks noGrp="1"/>
          </p:cNvSpPr>
          <p:nvPr>
            <p:ph type="title"/>
          </p:nvPr>
        </p:nvSpPr>
        <p:spPr>
          <a:xfrm>
            <a:off x="179512" y="900720"/>
            <a:ext cx="9145016" cy="516917"/>
          </a:xfrm>
        </p:spPr>
        <p:txBody>
          <a:bodyPr/>
          <a:lstStyle/>
          <a:p>
            <a:r>
              <a:rPr kumimoji="1" lang="ja-JP" altLang="en-US" dirty="0"/>
              <a:t>　</a:t>
            </a:r>
            <a:br>
              <a:rPr kumimoji="1" lang="en-US" altLang="ja-JP" dirty="0"/>
            </a:br>
            <a:r>
              <a:rPr kumimoji="1" lang="en-US" altLang="ja-JP" sz="2800" dirty="0"/>
              <a:t>10</a:t>
            </a:r>
            <a:r>
              <a:rPr kumimoji="1" lang="ja-JP" altLang="en-US" sz="2800" dirty="0"/>
              <a:t>月</a:t>
            </a:r>
            <a:r>
              <a:rPr kumimoji="1" lang="en-US" altLang="ja-JP" sz="2800" dirty="0"/>
              <a:t>-</a:t>
            </a:r>
            <a:r>
              <a:rPr kumimoji="1" lang="ja-JP" altLang="en-US" sz="2800" dirty="0"/>
              <a:t>１２月　</a:t>
            </a:r>
            <a:r>
              <a:rPr kumimoji="1" lang="en-US" altLang="ja-JP" sz="2800" dirty="0"/>
              <a:t>OBS</a:t>
            </a:r>
            <a:r>
              <a:rPr kumimoji="1" lang="ja-JP" altLang="en-US" sz="2800" dirty="0"/>
              <a:t>学生本登録（地区委員会）</a:t>
            </a:r>
            <a:endParaRPr kumimoji="1" lang="ja-JP" altLang="en-US" sz="3200" dirty="0"/>
          </a:p>
        </p:txBody>
      </p:sp>
      <p:cxnSp>
        <p:nvCxnSpPr>
          <p:cNvPr id="4" name="直線コネクタ 3"/>
          <p:cNvCxnSpPr/>
          <p:nvPr/>
        </p:nvCxnSpPr>
        <p:spPr>
          <a:xfrm>
            <a:off x="179512" y="14847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bwMode="auto">
          <a:xfrm>
            <a:off x="467544" y="1515949"/>
            <a:ext cx="8568952" cy="461665"/>
          </a:xfrm>
          <a:prstGeom prst="rect">
            <a:avLst/>
          </a:prstGeom>
          <a:noFill/>
          <a:ln w="38100" cmpd="dbl">
            <a:noFill/>
            <a:miter lim="800000"/>
            <a:headEnd/>
            <a:tailEnd/>
          </a:ln>
        </p:spPr>
        <p:txBody>
          <a:bodyPr wrap="square" rtlCol="0">
            <a:spAutoFit/>
          </a:bodyPr>
          <a:lstStyle/>
          <a:p>
            <a:r>
              <a:rPr lang="ja-JP" altLang="en-US" sz="2400" dirty="0"/>
              <a:t>申込フォームから応募してきますが、本登録が必要です。</a:t>
            </a:r>
            <a:endParaRPr lang="en-US" altLang="ja-JP" sz="2400" dirty="0"/>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133772"/>
            <a:ext cx="1512168" cy="568128"/>
          </a:xfrm>
          <a:prstGeom prst="rect">
            <a:avLst/>
          </a:prstGeom>
        </p:spPr>
      </p:pic>
      <p:sp>
        <p:nvSpPr>
          <p:cNvPr id="5" name="テキスト ボックス 4"/>
          <p:cNvSpPr txBox="1"/>
          <p:nvPr/>
        </p:nvSpPr>
        <p:spPr bwMode="auto">
          <a:xfrm>
            <a:off x="467544" y="1960321"/>
            <a:ext cx="7920880" cy="307777"/>
          </a:xfrm>
          <a:prstGeom prst="rect">
            <a:avLst/>
          </a:prstGeom>
          <a:noFill/>
          <a:ln w="12700" cmpd="sng">
            <a:noFill/>
            <a:miter lim="800000"/>
            <a:headEnd/>
            <a:tailEnd/>
          </a:ln>
        </p:spPr>
        <p:txBody>
          <a:bodyPr wrap="square" rtlCol="0">
            <a:spAutoFit/>
          </a:bodyPr>
          <a:lstStyle/>
          <a:p>
            <a:r>
              <a:rPr lang="ja-JP" altLang="en-US" sz="1400" dirty="0"/>
              <a:t>本登録のタイミングは地区によって違いますが、随時もしくは合否が決まってからと思います。</a:t>
            </a:r>
            <a:endParaRPr lang="en-US" altLang="ja-JP" sz="1400" dirty="0"/>
          </a:p>
        </p:txBody>
      </p:sp>
      <p:sp>
        <p:nvSpPr>
          <p:cNvPr id="11" name="右矢印 10"/>
          <p:cNvSpPr/>
          <p:nvPr/>
        </p:nvSpPr>
        <p:spPr>
          <a:xfrm rot="5400000">
            <a:off x="3955181" y="3836739"/>
            <a:ext cx="246764"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bwMode="auto">
          <a:xfrm>
            <a:off x="467544" y="2883326"/>
            <a:ext cx="1782452" cy="692497"/>
          </a:xfrm>
          <a:prstGeom prst="rect">
            <a:avLst/>
          </a:prstGeom>
          <a:noFill/>
          <a:ln w="12700" cmpd="sng">
            <a:solidFill>
              <a:schemeClr val="tx1"/>
            </a:solidFill>
            <a:miter lim="800000"/>
            <a:headEnd/>
            <a:tailEnd/>
          </a:ln>
        </p:spPr>
        <p:txBody>
          <a:bodyPr wrap="square" rtlCol="0">
            <a:spAutoFit/>
          </a:bodyPr>
          <a:lstStyle/>
          <a:p>
            <a:r>
              <a:rPr kumimoji="1" lang="ja-JP" altLang="en-US" sz="1300" dirty="0"/>
              <a:t>申込フォームから登録があるとこのボタンが表示されます</a:t>
            </a:r>
          </a:p>
        </p:txBody>
      </p:sp>
      <p:sp>
        <p:nvSpPr>
          <p:cNvPr id="13" name="テキスト ボックス 12"/>
          <p:cNvSpPr txBox="1"/>
          <p:nvPr/>
        </p:nvSpPr>
        <p:spPr bwMode="auto">
          <a:xfrm>
            <a:off x="3923928" y="5774918"/>
            <a:ext cx="3782164" cy="692497"/>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交換年度を選んでから本登録ボタンを押します。</a:t>
            </a:r>
            <a:endParaRPr lang="en-US" altLang="ja-JP" sz="1300" dirty="0"/>
          </a:p>
          <a:p>
            <a:r>
              <a:rPr kumimoji="1" lang="ja-JP" altLang="en-US" sz="1300" dirty="0"/>
              <a:t>交換年度は、渡航する日の年度になります、通常は次年度の場合が多いです。</a:t>
            </a:r>
          </a:p>
        </p:txBody>
      </p:sp>
      <p:cxnSp>
        <p:nvCxnSpPr>
          <p:cNvPr id="15" name="直線矢印コネクタ 14"/>
          <p:cNvCxnSpPr/>
          <p:nvPr/>
        </p:nvCxnSpPr>
        <p:spPr>
          <a:xfrm>
            <a:off x="2286000" y="3373856"/>
            <a:ext cx="4858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771800" y="2337509"/>
            <a:ext cx="4568079" cy="1592880"/>
            <a:chOff x="3131840" y="2194379"/>
            <a:chExt cx="4568079" cy="1592880"/>
          </a:xfrm>
        </p:grpSpPr>
        <p:graphicFrame>
          <p:nvGraphicFramePr>
            <p:cNvPr id="6" name="オブジェクト 5"/>
            <p:cNvGraphicFramePr>
              <a:graphicFrameLocks noChangeAspect="1"/>
            </p:cNvGraphicFramePr>
            <p:nvPr>
              <p:extLst>
                <p:ext uri="{D42A27DB-BD31-4B8C-83A1-F6EECF244321}">
                  <p14:modId xmlns:p14="http://schemas.microsoft.com/office/powerpoint/2010/main" val="3742461092"/>
                </p:ext>
              </p:extLst>
            </p:nvPr>
          </p:nvGraphicFramePr>
          <p:xfrm>
            <a:off x="3131840" y="2194379"/>
            <a:ext cx="4568079" cy="1592880"/>
          </p:xfrm>
          <a:graphic>
            <a:graphicData uri="http://schemas.openxmlformats.org/presentationml/2006/ole">
              <mc:AlternateContent xmlns:mc="http://schemas.openxmlformats.org/markup-compatibility/2006">
                <mc:Choice xmlns:v="urn:schemas-microsoft-com:vml" Requires="v">
                  <p:oleObj spid="_x0000_s5123" name="Image" r:id="rId6" imgW="13333320" imgH="4647600" progId="Photoshop.Image.13">
                    <p:embed/>
                  </p:oleObj>
                </mc:Choice>
                <mc:Fallback>
                  <p:oleObj name="Image" r:id="rId6" imgW="13333320" imgH="4647600" progId="Photoshop.Image.13">
                    <p:embed/>
                    <p:pic>
                      <p:nvPicPr>
                        <p:cNvPr id="0" name=""/>
                        <p:cNvPicPr/>
                        <p:nvPr/>
                      </p:nvPicPr>
                      <p:blipFill>
                        <a:blip r:embed="rId7"/>
                        <a:stretch>
                          <a:fillRect/>
                        </a:stretch>
                      </p:blipFill>
                      <p:spPr>
                        <a:xfrm>
                          <a:off x="3131840" y="2194379"/>
                          <a:ext cx="4568079" cy="1592880"/>
                        </a:xfrm>
                        <a:prstGeom prst="rect">
                          <a:avLst/>
                        </a:prstGeom>
                        <a:ln>
                          <a:solidFill>
                            <a:schemeClr val="tx1"/>
                          </a:solidFill>
                        </a:ln>
                      </p:spPr>
                    </p:pic>
                  </p:oleObj>
                </mc:Fallback>
              </mc:AlternateContent>
            </a:graphicData>
          </a:graphic>
        </p:graphicFrame>
        <p:sp>
          <p:nvSpPr>
            <p:cNvPr id="24" name="テキスト ボックス 23"/>
            <p:cNvSpPr txBox="1"/>
            <p:nvPr/>
          </p:nvSpPr>
          <p:spPr bwMode="auto">
            <a:xfrm>
              <a:off x="3203848" y="3192254"/>
              <a:ext cx="864096" cy="76944"/>
            </a:xfrm>
            <a:prstGeom prst="rect">
              <a:avLst/>
            </a:prstGeom>
            <a:solidFill>
              <a:srgbClr val="D40808"/>
            </a:solidFill>
            <a:ln w="12700" cmpd="sng">
              <a:noFill/>
              <a:miter lim="800000"/>
              <a:headEnd/>
              <a:tailEnd/>
            </a:ln>
          </p:spPr>
          <p:txBody>
            <a:bodyPr wrap="square" lIns="0" tIns="0" rIns="0" bIns="0" rtlCol="0">
              <a:spAutoFit/>
            </a:bodyPr>
            <a:lstStyle/>
            <a:p>
              <a:r>
                <a:rPr lang="ja-JP" altLang="en-US" sz="500" dirty="0">
                  <a:solidFill>
                    <a:schemeClr val="bg1"/>
                  </a:solidFill>
                </a:rPr>
                <a:t>交換学生申込（登録）有り（</a:t>
              </a:r>
              <a:r>
                <a:rPr lang="en-US" altLang="ja-JP" sz="500" dirty="0">
                  <a:solidFill>
                    <a:schemeClr val="bg1"/>
                  </a:solidFill>
                </a:rPr>
                <a:t>1</a:t>
              </a:r>
              <a:r>
                <a:rPr lang="ja-JP" altLang="en-US" sz="500" dirty="0">
                  <a:solidFill>
                    <a:schemeClr val="bg1"/>
                  </a:solidFill>
                </a:rPr>
                <a:t>件）</a:t>
              </a:r>
              <a:endParaRPr lang="en-US" altLang="ja-JP" sz="500" dirty="0">
                <a:solidFill>
                  <a:schemeClr val="bg1"/>
                </a:solidFill>
              </a:endParaRPr>
            </a:p>
          </p:txBody>
        </p:sp>
      </p:grpSp>
      <p:sp>
        <p:nvSpPr>
          <p:cNvPr id="7" name="スライド番号プレースホルダー 6"/>
          <p:cNvSpPr>
            <a:spLocks noGrp="1"/>
          </p:cNvSpPr>
          <p:nvPr>
            <p:ph type="sldNum" sz="quarter" idx="12"/>
          </p:nvPr>
        </p:nvSpPr>
        <p:spPr/>
        <p:txBody>
          <a:bodyPr/>
          <a:lstStyle/>
          <a:p>
            <a:pPr>
              <a:defRPr/>
            </a:pPr>
            <a:fld id="{0331EEB5-871C-3C46-BA86-090CCFE8305C}" type="slidenum">
              <a:rPr lang="en-US" altLang="ja-JP" smtClean="0"/>
              <a:pPr>
                <a:defRPr/>
              </a:pPr>
              <a:t>9</a:t>
            </a:fld>
            <a:endParaRPr lang="en-US" altLang="ja-JP" dirty="0"/>
          </a:p>
        </p:txBody>
      </p:sp>
    </p:spTree>
    <p:extLst>
      <p:ext uri="{BB962C8B-B14F-4D97-AF65-F5344CB8AC3E}">
        <p14:creationId xmlns:p14="http://schemas.microsoft.com/office/powerpoint/2010/main" val="4253770261"/>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20101</TotalTime>
  <Words>3224</Words>
  <Application>Microsoft Office PowerPoint</Application>
  <PresentationFormat>画面に合わせる (4:3)</PresentationFormat>
  <Paragraphs>434</Paragraphs>
  <Slides>33</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33</vt:i4>
      </vt:variant>
    </vt:vector>
  </HeadingPairs>
  <TitlesOfParts>
    <vt:vector size="41" baseType="lpstr">
      <vt:lpstr>ＭＳ Ｐゴシック</vt:lpstr>
      <vt:lpstr>ＭＳ ゴシック</vt:lpstr>
      <vt:lpstr>ＭＳ 明朝</vt:lpstr>
      <vt:lpstr>Arial</vt:lpstr>
      <vt:lpstr>Calibri</vt:lpstr>
      <vt:lpstr>Wingdings</vt:lpstr>
      <vt:lpstr>Network</vt:lpstr>
      <vt:lpstr>Image</vt:lpstr>
      <vt:lpstr>YESS運用マニュアル RIJYEM</vt:lpstr>
      <vt:lpstr>YESS運用概要図</vt:lpstr>
      <vt:lpstr>目次</vt:lpstr>
      <vt:lpstr>地区委員会の情報を確認</vt:lpstr>
      <vt:lpstr>地区委員のパスワードの変更（地区委員）</vt:lpstr>
      <vt:lpstr>YESSを便利に使うために（地区委員）</vt:lpstr>
      <vt:lpstr>応募申込方法を変更する場合（地区委員会）</vt:lpstr>
      <vt:lpstr>　 10月-１２月　OBS詳細情報（学生本人）</vt:lpstr>
      <vt:lpstr>　 10月-１２月　OBS学生本登録（地区委員会）</vt:lpstr>
      <vt:lpstr>学生情報編集の画面</vt:lpstr>
      <vt:lpstr>【重要】12月-2月　OBSクラブ登録（地区委員会）</vt:lpstr>
      <vt:lpstr>登録した学生を削除したい場合</vt:lpstr>
      <vt:lpstr>学生のログインID、パスワードの変更</vt:lpstr>
      <vt:lpstr>学生リストの画面の説明</vt:lpstr>
      <vt:lpstr>PowerPoint プレゼンテーション</vt:lpstr>
      <vt:lpstr>　 1月-4月　IBSに入力を依頼（地区委員会）</vt:lpstr>
      <vt:lpstr>　 1月-4月　IBSからフォーム登録（学生本人・地区）</vt:lpstr>
      <vt:lpstr>　 1月-４月　IBS学生本登録（地区委員会）</vt:lpstr>
      <vt:lpstr>PowerPoint プレゼンテーション</vt:lpstr>
      <vt:lpstr>1月-4月　IBSクラブ登録（地区委員会）</vt:lpstr>
      <vt:lpstr>1月-４月　IBSクラブ情報（クラブ）</vt:lpstr>
      <vt:lpstr>3月-5月　IBSカウンセラー届（クラブ）</vt:lpstr>
      <vt:lpstr>4月-5月　IBSホスト高校情報（クラブ）</vt:lpstr>
      <vt:lpstr>4月-5月　IBSホストファミリー情報（クラブ）</vt:lpstr>
      <vt:lpstr>4月-6月　OBSとIBSのAF,GF（地区委員会）</vt:lpstr>
      <vt:lpstr>5月-7月　交換学生入国処理（地区委員会）</vt:lpstr>
      <vt:lpstr>7月-8月　IBSボランティア誓約書（クラブ）</vt:lpstr>
      <vt:lpstr>9月-7月　IBSマンスリーレポート（クラブ）</vt:lpstr>
      <vt:lpstr>7月-8月　IBSカウンセラー報告（クラブ）</vt:lpstr>
      <vt:lpstr>OBSマンスリーレポート／直接入力（学生）</vt:lpstr>
      <vt:lpstr>OBSマンスリーレポート／直接入力（学生）</vt:lpstr>
      <vt:lpstr>7月-8月　交換学生帰国処理（地区委員会）</vt:lpstr>
      <vt:lpstr>YESS　自動配信メール一覧表</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Honma Keisuke</cp:lastModifiedBy>
  <cp:revision>506</cp:revision>
  <cp:lastPrinted>2019-06-28T01:20:17Z</cp:lastPrinted>
  <dcterms:created xsi:type="dcterms:W3CDTF">2008-08-06T01:33:28Z</dcterms:created>
  <dcterms:modified xsi:type="dcterms:W3CDTF">2022-04-18T02:41:14Z</dcterms:modified>
</cp:coreProperties>
</file>