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13716000" cy="24384000"/>
  <p:embeddedFontLst>
    <p:embeddedFont>
      <p:font typeface="Noto Sans JP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A4A3A4"/>
          </p15:clr>
        </p15:guide>
        <p15:guide id="2" pos="456">
          <p15:clr>
            <a:srgbClr val="A4A3A4"/>
          </p15:clr>
        </p15:guide>
        <p15:guide id="3" orient="horz" pos="2616">
          <p15:clr>
            <a:srgbClr val="A4A3A4"/>
          </p15:clr>
        </p15:guide>
        <p15:guide id="4" orient="horz" pos="3264">
          <p15:clr>
            <a:srgbClr val="A4A3A4"/>
          </p15:clr>
        </p15:guide>
        <p15:guide id="5" pos="6912">
          <p15:clr>
            <a:srgbClr val="A4A3A4"/>
          </p15:clr>
        </p15:guide>
        <p15:guide id="6" orient="horz" pos="2136">
          <p15:clr>
            <a:srgbClr val="A4A3A4"/>
          </p15:clr>
        </p15:guide>
        <p15:guide id="7" orient="horz" pos="4008">
          <p15:clr>
            <a:srgbClr val="A4A3A4"/>
          </p15:clr>
        </p15:guide>
        <p15:guide id="8" orient="horz" pos="1152">
          <p15:clr>
            <a:srgbClr val="A4A3A4"/>
          </p15:clr>
        </p15:guide>
        <p15:guide id="9" orient="horz" pos="2352">
          <p15:clr>
            <a:srgbClr val="A4A3A4"/>
          </p15:clr>
        </p15:guide>
        <p15:guide id="10" orient="horz" pos="1512">
          <p15:clr>
            <a:srgbClr val="A4A3A4"/>
          </p15:clr>
        </p15:guide>
        <p15:guide id="11" pos="7680">
          <p15:clr>
            <a:srgbClr val="A4A3A4"/>
          </p15:clr>
        </p15:guide>
        <p15:guide id="12" pos="6696">
          <p15:clr>
            <a:srgbClr val="A4A3A4"/>
          </p15:clr>
        </p15:guide>
        <p15:guide id="13" pos="1008">
          <p15:clr>
            <a:srgbClr val="A4A3A4"/>
          </p15:clr>
        </p15:guide>
        <p15:guide id="14" pos="1584">
          <p15:clr>
            <a:srgbClr val="A4A3A4"/>
          </p15:clr>
        </p15:guide>
        <p15:guide id="15" pos="2136">
          <p15:clr>
            <a:srgbClr val="A4A3A4"/>
          </p15:clr>
        </p15:guide>
        <p15:guide id="16" pos="2760">
          <p15:clr>
            <a:srgbClr val="A4A3A4"/>
          </p15:clr>
        </p15:guide>
        <p15:guide id="17" pos="3288">
          <p15:clr>
            <a:srgbClr val="A4A3A4"/>
          </p15:clr>
        </p15:guide>
        <p15:guide id="18" pos="4032">
          <p15:clr>
            <a:srgbClr val="A4A3A4"/>
          </p15:clr>
        </p15:guide>
        <p15:guide id="19" pos="4392">
          <p15:clr>
            <a:srgbClr val="A4A3A4"/>
          </p15:clr>
        </p15:guide>
        <p15:guide id="20" pos="4944">
          <p15:clr>
            <a:srgbClr val="A4A3A4"/>
          </p15:clr>
        </p15:guide>
        <p15:guide id="21" pos="5544">
          <p15:clr>
            <a:srgbClr val="A4A3A4"/>
          </p15:clr>
        </p15:guide>
        <p15:guide id="22" pos="6072">
          <p15:clr>
            <a:srgbClr val="A4A3A4"/>
          </p15:clr>
        </p15:guide>
        <p15:guide id="23" orient="horz" pos="2448">
          <p15:clr>
            <a:srgbClr val="A4A3A4"/>
          </p15:clr>
        </p15:guide>
        <p15:guide id="24" orient="horz" pos="960">
          <p15:clr>
            <a:srgbClr val="A4A3A4"/>
          </p15:clr>
        </p15:guide>
        <p15:guide id="25" pos="5256">
          <p15:clr>
            <a:srgbClr val="A4A3A4"/>
          </p15:clr>
        </p15:guide>
        <p15:guide id="26" pos="7261">
          <p15:clr>
            <a:srgbClr val="A4A3A4"/>
          </p15:clr>
        </p15:guide>
      </p15:sldGuideLst>
    </p:ext>
    <p:ext uri="GoogleSlidesCustomDataVersion2">
      <go:slidesCustomData xmlns:go="http://customooxmlschemas.google.com/" r:id="rId25" roundtripDataSignature="AMtx7mjgWDGU+ENVpifXROzPdeQLVtpY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  <p:guide pos="456"/>
        <p:guide pos="2616" orient="horz"/>
        <p:guide pos="3264" orient="horz"/>
        <p:guide pos="6912"/>
        <p:guide pos="2136" orient="horz"/>
        <p:guide pos="4008" orient="horz"/>
        <p:guide pos="1152" orient="horz"/>
        <p:guide pos="2352" orient="horz"/>
        <p:guide pos="1512" orient="horz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pos="2448" orient="horz"/>
        <p:guide pos="960" orient="horz"/>
        <p:guide pos="5256"/>
        <p:guide pos="726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NotoSansJP-bold.fntdata"/><Relationship Id="rId23" Type="http://schemas.openxmlformats.org/officeDocument/2006/relationships/font" Target="fonts/NotoSansJP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13954c1bc_0_8:notes"/>
          <p:cNvSpPr/>
          <p:nvPr>
            <p:ph idx="2" type="sldImg"/>
          </p:nvPr>
        </p:nvSpPr>
        <p:spPr>
          <a:xfrm>
            <a:off x="2286450" y="1828800"/>
            <a:ext cx="914460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13954c1bc_0_8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5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p34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b1aaa39f6e_0_6:notes"/>
          <p:cNvSpPr/>
          <p:nvPr>
            <p:ph idx="2" type="sldImg"/>
          </p:nvPr>
        </p:nvSpPr>
        <p:spPr>
          <a:xfrm>
            <a:off x="2286450" y="1828800"/>
            <a:ext cx="914460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b1aaa39f6e_0_6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6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:notes"/>
          <p:cNvSpPr/>
          <p:nvPr>
            <p:ph idx="2" type="sldImg"/>
          </p:nvPr>
        </p:nvSpPr>
        <p:spPr>
          <a:xfrm>
            <a:off x="-1268413" y="1828800"/>
            <a:ext cx="16254413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32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b13954c1bc_0_14:notes"/>
          <p:cNvSpPr/>
          <p:nvPr>
            <p:ph idx="2" type="sldImg"/>
          </p:nvPr>
        </p:nvSpPr>
        <p:spPr>
          <a:xfrm>
            <a:off x="2286450" y="1828800"/>
            <a:ext cx="914460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b13954c1bc_0_14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8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3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0c168f811_0_5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2b0c168f811_0_5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660abdf571_0_0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2660abdf571_0_0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b0c168f811_0_0:notes"/>
          <p:cNvSpPr/>
          <p:nvPr>
            <p:ph idx="2" type="sldImg"/>
          </p:nvPr>
        </p:nvSpPr>
        <p:spPr>
          <a:xfrm>
            <a:off x="2286450" y="1828800"/>
            <a:ext cx="914460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b0c168f811_0_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b13954c1bc_0_0:notes"/>
          <p:cNvSpPr/>
          <p:nvPr>
            <p:ph idx="2" type="sldImg"/>
          </p:nvPr>
        </p:nvSpPr>
        <p:spPr>
          <a:xfrm>
            <a:off x="2286450" y="1828800"/>
            <a:ext cx="914460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b13954c1bc_0_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p30:notes"/>
          <p:cNvSpPr/>
          <p:nvPr>
            <p:ph idx="2" type="sldImg"/>
          </p:nvPr>
        </p:nvSpPr>
        <p:spPr>
          <a:xfrm>
            <a:off x="2286450" y="1828800"/>
            <a:ext cx="914445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b1aaa39f6e_0_0:notes"/>
          <p:cNvSpPr/>
          <p:nvPr>
            <p:ph idx="2" type="sldImg"/>
          </p:nvPr>
        </p:nvSpPr>
        <p:spPr>
          <a:xfrm>
            <a:off x="2286450" y="1828800"/>
            <a:ext cx="9144600" cy="9144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b1aaa39f6e_0_0:notes"/>
          <p:cNvSpPr txBox="1"/>
          <p:nvPr>
            <p:ph idx="1" type="body"/>
          </p:nvPr>
        </p:nvSpPr>
        <p:spPr>
          <a:xfrm>
            <a:off x="1371600" y="11582400"/>
            <a:ext cx="10972800" cy="10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:notes"/>
          <p:cNvSpPr/>
          <p:nvPr>
            <p:ph idx="2" type="sldImg"/>
          </p:nvPr>
        </p:nvSpPr>
        <p:spPr>
          <a:xfrm>
            <a:off x="-457200" y="3048000"/>
            <a:ext cx="14630400" cy="82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4:notes"/>
          <p:cNvSpPr txBox="1"/>
          <p:nvPr>
            <p:ph idx="1" type="body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 type="title">
  <p:cSld name="TITLE">
    <p:bg>
      <p:bgPr>
        <a:solidFill>
          <a:schemeClr val="accen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1" name="Google Shape;11;p10"/>
          <p:cNvSpPr/>
          <p:nvPr/>
        </p:nvSpPr>
        <p:spPr>
          <a:xfrm>
            <a:off x="0" y="0"/>
            <a:ext cx="5295900" cy="6877050"/>
          </a:xfrm>
          <a:custGeom>
            <a:rect b="b" l="l" r="r" t="t"/>
            <a:pathLst>
              <a:path extrusionOk="0" h="6877050" w="529590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0"/>
          <p:cNvSpPr/>
          <p:nvPr/>
        </p:nvSpPr>
        <p:spPr>
          <a:xfrm>
            <a:off x="1600201" y="1153228"/>
            <a:ext cx="9191625" cy="5704772"/>
          </a:xfrm>
          <a:custGeom>
            <a:rect b="b" l="l" r="r" t="t"/>
            <a:pathLst>
              <a:path extrusionOk="0" h="5704772" w="9191625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0"/>
          <p:cNvSpPr/>
          <p:nvPr/>
        </p:nvSpPr>
        <p:spPr>
          <a:xfrm>
            <a:off x="2795588" y="0"/>
            <a:ext cx="6803142" cy="5396474"/>
          </a:xfrm>
          <a:custGeom>
            <a:rect b="b" l="l" r="r" t="t"/>
            <a:pathLst>
              <a:path extrusionOk="0" h="5396474" w="6803142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lt1">
              <a:alpha val="9803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0"/>
          <p:cNvSpPr txBox="1"/>
          <p:nvPr>
            <p:ph type="ctrTitle"/>
          </p:nvPr>
        </p:nvSpPr>
        <p:spPr>
          <a:xfrm>
            <a:off x="3403092" y="1984248"/>
            <a:ext cx="5385816" cy="1225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lv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subTitle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引用文">
  <p:cSld name="引用文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 b="1" sz="33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3611880" y="1984248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b="1" sz="10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4389120" y="4308475"/>
            <a:ext cx="3932238" cy="588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3" type="body"/>
          </p:nvPr>
        </p:nvSpPr>
        <p:spPr>
          <a:xfrm>
            <a:off x="9500616" y="3209544"/>
            <a:ext cx="768096" cy="1627632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0"/>
              <a:buNone/>
              <a:defRPr b="1" sz="100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preencoded.png" id="84" name="Google Shape;84;p18"/>
          <p:cNvSpPr/>
          <p:nvPr/>
        </p:nvSpPr>
        <p:spPr>
          <a:xfrm>
            <a:off x="-7117" y="0"/>
            <a:ext cx="2550985" cy="6858000"/>
          </a:xfrm>
          <a:custGeom>
            <a:rect b="b" l="l" r="r" t="t"/>
            <a:pathLst>
              <a:path extrusionOk="0" h="6858000" w="2550985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8"/>
          <p:cNvSpPr/>
          <p:nvPr/>
        </p:nvSpPr>
        <p:spPr>
          <a:xfrm>
            <a:off x="-9415" y="0"/>
            <a:ext cx="2548591" cy="2555628"/>
          </a:xfrm>
          <a:custGeom>
            <a:rect b="b" l="l" r="r" t="t"/>
            <a:pathLst>
              <a:path extrusionOk="0" h="2555628" w="2548591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eencoded.png" id="86" name="Google Shape;86;p18"/>
          <p:cNvSpPr/>
          <p:nvPr/>
        </p:nvSpPr>
        <p:spPr>
          <a:xfrm>
            <a:off x="2543868" y="0"/>
            <a:ext cx="2560340" cy="2560340"/>
          </a:xfrm>
          <a:custGeom>
            <a:rect b="b" l="l" r="r" t="t"/>
            <a:pathLst>
              <a:path extrusionOk="0" h="2560340" w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8"/>
          <p:cNvSpPr/>
          <p:nvPr/>
        </p:nvSpPr>
        <p:spPr>
          <a:xfrm flipH="1">
            <a:off x="2535251" y="4308466"/>
            <a:ext cx="2550984" cy="2560441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8"/>
          <p:cNvSpPr/>
          <p:nvPr/>
        </p:nvSpPr>
        <p:spPr>
          <a:xfrm flipH="1">
            <a:off x="-10617" y="4308466"/>
            <a:ext cx="2550984" cy="2560441"/>
          </a:xfrm>
          <a:custGeom>
            <a:rect b="b" l="l" r="r" t="t"/>
            <a:pathLst>
              <a:path extrusionOk="0" h="1083" w="1079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チーム x4">
  <p:cSld name="チーム x4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9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95" name="Google Shape;95;p19"/>
          <p:cNvSpPr/>
          <p:nvPr>
            <p:ph idx="2" type="pic"/>
          </p:nvPr>
        </p:nvSpPr>
        <p:spPr>
          <a:xfrm>
            <a:off x="758905" y="2392023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758905" y="4989515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3" type="body"/>
          </p:nvPr>
        </p:nvSpPr>
        <p:spPr>
          <a:xfrm>
            <a:off x="916885" y="5599755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9"/>
          <p:cNvSpPr/>
          <p:nvPr>
            <p:ph idx="4" type="pic"/>
          </p:nvPr>
        </p:nvSpPr>
        <p:spPr>
          <a:xfrm>
            <a:off x="3517361" y="2392619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99" name="Google Shape;99;p19"/>
          <p:cNvSpPr txBox="1"/>
          <p:nvPr>
            <p:ph idx="5" type="body"/>
          </p:nvPr>
        </p:nvSpPr>
        <p:spPr>
          <a:xfrm>
            <a:off x="3516747" y="4990111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9"/>
          <p:cNvSpPr txBox="1"/>
          <p:nvPr>
            <p:ph idx="6" type="body"/>
          </p:nvPr>
        </p:nvSpPr>
        <p:spPr>
          <a:xfrm>
            <a:off x="3674073" y="5600351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9"/>
          <p:cNvSpPr/>
          <p:nvPr>
            <p:ph idx="7" type="pic"/>
          </p:nvPr>
        </p:nvSpPr>
        <p:spPr>
          <a:xfrm>
            <a:off x="6275817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02" name="Google Shape;102;p19"/>
          <p:cNvSpPr txBox="1"/>
          <p:nvPr>
            <p:ph idx="8" type="body"/>
          </p:nvPr>
        </p:nvSpPr>
        <p:spPr>
          <a:xfrm>
            <a:off x="6274589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9" type="body"/>
          </p:nvPr>
        </p:nvSpPr>
        <p:spPr>
          <a:xfrm>
            <a:off x="6432529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9"/>
          <p:cNvSpPr/>
          <p:nvPr>
            <p:ph idx="13" type="pic"/>
          </p:nvPr>
        </p:nvSpPr>
        <p:spPr>
          <a:xfrm>
            <a:off x="9034272" y="2393215"/>
            <a:ext cx="2596896" cy="2596896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05" name="Google Shape;105;p19"/>
          <p:cNvSpPr txBox="1"/>
          <p:nvPr>
            <p:ph idx="14" type="body"/>
          </p:nvPr>
        </p:nvSpPr>
        <p:spPr>
          <a:xfrm>
            <a:off x="9032431" y="4990707"/>
            <a:ext cx="2598737" cy="11096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0" spcFirstLastPara="1" rIns="0" wrap="square" tIns="2743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idx="15" type="body"/>
          </p:nvPr>
        </p:nvSpPr>
        <p:spPr>
          <a:xfrm>
            <a:off x="9190984" y="5600947"/>
            <a:ext cx="22834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チーム x8">
  <p:cSld name="チーム x8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758952" y="539496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11" name="Google Shape;111;p20"/>
          <p:cNvSpPr/>
          <p:nvPr>
            <p:ph idx="2" type="pic"/>
          </p:nvPr>
        </p:nvSpPr>
        <p:spPr>
          <a:xfrm>
            <a:off x="1271016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1271016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3" type="body"/>
          </p:nvPr>
        </p:nvSpPr>
        <p:spPr>
          <a:xfrm>
            <a:off x="1271016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0"/>
          <p:cNvSpPr/>
          <p:nvPr>
            <p:ph idx="4" type="pic"/>
          </p:nvPr>
        </p:nvSpPr>
        <p:spPr>
          <a:xfrm>
            <a:off x="1271016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15" name="Google Shape;115;p20"/>
          <p:cNvSpPr txBox="1"/>
          <p:nvPr>
            <p:ph idx="5" type="body"/>
          </p:nvPr>
        </p:nvSpPr>
        <p:spPr>
          <a:xfrm>
            <a:off x="1271016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idx="6" type="body"/>
          </p:nvPr>
        </p:nvSpPr>
        <p:spPr>
          <a:xfrm>
            <a:off x="1271016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0"/>
          <p:cNvSpPr/>
          <p:nvPr>
            <p:ph idx="7" type="pic"/>
          </p:nvPr>
        </p:nvSpPr>
        <p:spPr>
          <a:xfrm>
            <a:off x="3828288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18" name="Google Shape;118;p20"/>
          <p:cNvSpPr txBox="1"/>
          <p:nvPr>
            <p:ph idx="8" type="body"/>
          </p:nvPr>
        </p:nvSpPr>
        <p:spPr>
          <a:xfrm>
            <a:off x="3828288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9" type="body"/>
          </p:nvPr>
        </p:nvSpPr>
        <p:spPr>
          <a:xfrm>
            <a:off x="3828288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20"/>
          <p:cNvSpPr/>
          <p:nvPr>
            <p:ph idx="13" type="pic"/>
          </p:nvPr>
        </p:nvSpPr>
        <p:spPr>
          <a:xfrm>
            <a:off x="3828288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21" name="Google Shape;121;p20"/>
          <p:cNvSpPr txBox="1"/>
          <p:nvPr>
            <p:ph idx="14" type="body"/>
          </p:nvPr>
        </p:nvSpPr>
        <p:spPr>
          <a:xfrm>
            <a:off x="3828288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15" type="body"/>
          </p:nvPr>
        </p:nvSpPr>
        <p:spPr>
          <a:xfrm>
            <a:off x="3828288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0"/>
          <p:cNvSpPr/>
          <p:nvPr>
            <p:ph idx="16" type="pic"/>
          </p:nvPr>
        </p:nvSpPr>
        <p:spPr>
          <a:xfrm>
            <a:off x="6385560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24" name="Google Shape;124;p20"/>
          <p:cNvSpPr txBox="1"/>
          <p:nvPr>
            <p:ph idx="17" type="body"/>
          </p:nvPr>
        </p:nvSpPr>
        <p:spPr>
          <a:xfrm>
            <a:off x="6385560" y="3191256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18" type="body"/>
          </p:nvPr>
        </p:nvSpPr>
        <p:spPr>
          <a:xfrm>
            <a:off x="6385560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0"/>
          <p:cNvSpPr/>
          <p:nvPr>
            <p:ph idx="19" type="pic"/>
          </p:nvPr>
        </p:nvSpPr>
        <p:spPr>
          <a:xfrm>
            <a:off x="6385560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27" name="Google Shape;127;p20"/>
          <p:cNvSpPr txBox="1"/>
          <p:nvPr>
            <p:ph idx="20" type="body"/>
          </p:nvPr>
        </p:nvSpPr>
        <p:spPr>
          <a:xfrm>
            <a:off x="6385560" y="5790184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21" type="body"/>
          </p:nvPr>
        </p:nvSpPr>
        <p:spPr>
          <a:xfrm>
            <a:off x="6385560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0"/>
          <p:cNvSpPr/>
          <p:nvPr>
            <p:ph idx="22" type="pic"/>
          </p:nvPr>
        </p:nvSpPr>
        <p:spPr>
          <a:xfrm>
            <a:off x="8942832" y="1545336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30" name="Google Shape;130;p20"/>
          <p:cNvSpPr txBox="1"/>
          <p:nvPr>
            <p:ph idx="23" type="body"/>
          </p:nvPr>
        </p:nvSpPr>
        <p:spPr>
          <a:xfrm>
            <a:off x="8942832" y="3191256"/>
            <a:ext cx="2029968" cy="6949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24" type="body"/>
          </p:nvPr>
        </p:nvSpPr>
        <p:spPr>
          <a:xfrm>
            <a:off x="8942832" y="3616960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20"/>
          <p:cNvSpPr/>
          <p:nvPr>
            <p:ph idx="25" type="pic"/>
          </p:nvPr>
        </p:nvSpPr>
        <p:spPr>
          <a:xfrm>
            <a:off x="8942832" y="4144264"/>
            <a:ext cx="2029968" cy="1828800"/>
          </a:xfrm>
          <a:prstGeom prst="rect">
            <a:avLst/>
          </a:prstGeom>
          <a:solidFill>
            <a:srgbClr val="E3E5BC"/>
          </a:solidFill>
          <a:ln>
            <a:noFill/>
          </a:ln>
        </p:spPr>
      </p:sp>
      <p:sp>
        <p:nvSpPr>
          <p:cNvPr id="133" name="Google Shape;133;p20"/>
          <p:cNvSpPr txBox="1"/>
          <p:nvPr>
            <p:ph idx="26" type="body"/>
          </p:nvPr>
        </p:nvSpPr>
        <p:spPr>
          <a:xfrm>
            <a:off x="8942832" y="5790184"/>
            <a:ext cx="2029968" cy="6949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0" spcFirstLastPara="1" rIns="0" wrap="square" tIns="155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b="1" sz="14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27" type="body"/>
          </p:nvPr>
        </p:nvSpPr>
        <p:spPr>
          <a:xfrm>
            <a:off x="8942832" y="6215888"/>
            <a:ext cx="2029968" cy="1828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列">
  <p:cSld name="5 列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>
            <a:off x="685338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rgbClr val="DCE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5116484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9547629" y="3796480"/>
            <a:ext cx="2011680" cy="1517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rgbClr val="DCE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 txBox="1"/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44" name="Google Shape;144;p21"/>
          <p:cNvSpPr txBox="1"/>
          <p:nvPr>
            <p:ph idx="1" type="body"/>
          </p:nvPr>
        </p:nvSpPr>
        <p:spPr>
          <a:xfrm>
            <a:off x="685338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5" name="Google Shape;145;p21"/>
          <p:cNvSpPr/>
          <p:nvPr>
            <p:ph idx="2" type="pic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46" name="Google Shape;146;p21"/>
          <p:cNvSpPr txBox="1"/>
          <p:nvPr>
            <p:ph idx="3" type="body"/>
          </p:nvPr>
        </p:nvSpPr>
        <p:spPr>
          <a:xfrm>
            <a:off x="731058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1"/>
          <p:cNvSpPr txBox="1"/>
          <p:nvPr>
            <p:ph idx="4" type="body"/>
          </p:nvPr>
        </p:nvSpPr>
        <p:spPr>
          <a:xfrm>
            <a:off x="2900910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8" name="Google Shape;148;p21"/>
          <p:cNvSpPr/>
          <p:nvPr>
            <p:ph idx="5" type="pic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49" name="Google Shape;149;p21"/>
          <p:cNvSpPr txBox="1"/>
          <p:nvPr>
            <p:ph idx="6" type="body"/>
          </p:nvPr>
        </p:nvSpPr>
        <p:spPr>
          <a:xfrm>
            <a:off x="2946630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7" type="body"/>
          </p:nvPr>
        </p:nvSpPr>
        <p:spPr>
          <a:xfrm>
            <a:off x="5116484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1" name="Google Shape;151;p21"/>
          <p:cNvSpPr/>
          <p:nvPr>
            <p:ph idx="8" type="pic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52" name="Google Shape;152;p21"/>
          <p:cNvSpPr txBox="1"/>
          <p:nvPr>
            <p:ph idx="9" type="body"/>
          </p:nvPr>
        </p:nvSpPr>
        <p:spPr>
          <a:xfrm>
            <a:off x="5162204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21"/>
          <p:cNvSpPr txBox="1"/>
          <p:nvPr>
            <p:ph idx="13" type="body"/>
          </p:nvPr>
        </p:nvSpPr>
        <p:spPr>
          <a:xfrm>
            <a:off x="7332057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p21"/>
          <p:cNvSpPr/>
          <p:nvPr>
            <p:ph idx="14" type="pic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55" name="Google Shape;155;p21"/>
          <p:cNvSpPr txBox="1"/>
          <p:nvPr>
            <p:ph idx="15" type="body"/>
          </p:nvPr>
        </p:nvSpPr>
        <p:spPr>
          <a:xfrm>
            <a:off x="7377777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1"/>
          <p:cNvSpPr txBox="1"/>
          <p:nvPr>
            <p:ph idx="16" type="body"/>
          </p:nvPr>
        </p:nvSpPr>
        <p:spPr>
          <a:xfrm>
            <a:off x="9547629" y="2491684"/>
            <a:ext cx="2011680" cy="2825173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7" name="Google Shape;157;p21"/>
          <p:cNvSpPr/>
          <p:nvPr>
            <p:ph idx="17" type="pic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58" name="Google Shape;158;p21"/>
          <p:cNvSpPr txBox="1"/>
          <p:nvPr>
            <p:ph idx="18" type="body"/>
          </p:nvPr>
        </p:nvSpPr>
        <p:spPr>
          <a:xfrm>
            <a:off x="9593349" y="3888404"/>
            <a:ext cx="192024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ムライン">
  <p:cSld name="タイムライン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>
            <a:off x="0" y="0"/>
            <a:ext cx="2838450" cy="2857958"/>
          </a:xfrm>
          <a:custGeom>
            <a:rect b="b" l="l" r="r" t="t"/>
            <a:pathLst>
              <a:path extrusionOk="0" h="2857958" w="2838450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1" y="-1"/>
            <a:ext cx="1970627" cy="1990267"/>
          </a:xfrm>
          <a:custGeom>
            <a:rect b="b" l="l" r="r" t="t"/>
            <a:pathLst>
              <a:path extrusionOk="0" h="1990267" w="197062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1" y="1"/>
            <a:ext cx="1003449" cy="1013015"/>
          </a:xfrm>
          <a:custGeom>
            <a:rect b="b" l="l" r="r" t="t"/>
            <a:pathLst>
              <a:path extrusionOk="0" h="1013015" w="1003449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2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2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descr="preencoded.png" id="165" name="Google Shape;165;p22"/>
          <p:cNvSpPr/>
          <p:nvPr/>
        </p:nvSpPr>
        <p:spPr>
          <a:xfrm>
            <a:off x="1458332" y="590133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685338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7" name="Google Shape;167;p22"/>
          <p:cNvSpPr txBox="1"/>
          <p:nvPr>
            <p:ph idx="2" type="body"/>
          </p:nvPr>
        </p:nvSpPr>
        <p:spPr>
          <a:xfrm>
            <a:off x="2900911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8" name="Google Shape;168;p22"/>
          <p:cNvSpPr txBox="1"/>
          <p:nvPr>
            <p:ph idx="3" type="body"/>
          </p:nvPr>
        </p:nvSpPr>
        <p:spPr>
          <a:xfrm>
            <a:off x="5116484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22"/>
          <p:cNvSpPr txBox="1"/>
          <p:nvPr>
            <p:ph idx="4" type="body"/>
          </p:nvPr>
        </p:nvSpPr>
        <p:spPr>
          <a:xfrm>
            <a:off x="7332057" y="3017520"/>
            <a:ext cx="1993392" cy="5577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0" name="Google Shape;170;p22"/>
          <p:cNvSpPr txBox="1"/>
          <p:nvPr>
            <p:ph idx="5" type="body"/>
          </p:nvPr>
        </p:nvSpPr>
        <p:spPr>
          <a:xfrm>
            <a:off x="9547629" y="3017520"/>
            <a:ext cx="1993392" cy="5577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1" name="Google Shape;171;p22"/>
          <p:cNvSpPr txBox="1"/>
          <p:nvPr>
            <p:ph idx="6" type="body"/>
          </p:nvPr>
        </p:nvSpPr>
        <p:spPr>
          <a:xfrm>
            <a:off x="685338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2"/>
          <p:cNvSpPr txBox="1"/>
          <p:nvPr>
            <p:ph idx="7" type="body"/>
          </p:nvPr>
        </p:nvSpPr>
        <p:spPr>
          <a:xfrm>
            <a:off x="2900911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22"/>
          <p:cNvSpPr txBox="1"/>
          <p:nvPr>
            <p:ph idx="8" type="body"/>
          </p:nvPr>
        </p:nvSpPr>
        <p:spPr>
          <a:xfrm>
            <a:off x="5116484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22"/>
          <p:cNvSpPr txBox="1"/>
          <p:nvPr>
            <p:ph idx="9" type="body"/>
          </p:nvPr>
        </p:nvSpPr>
        <p:spPr>
          <a:xfrm>
            <a:off x="7332057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22"/>
          <p:cNvSpPr txBox="1"/>
          <p:nvPr>
            <p:ph idx="13" type="body"/>
          </p:nvPr>
        </p:nvSpPr>
        <p:spPr>
          <a:xfrm>
            <a:off x="9547629" y="4745736"/>
            <a:ext cx="1993392" cy="795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76" name="Google Shape;176;p22"/>
          <p:cNvCxnSpPr/>
          <p:nvPr/>
        </p:nvCxnSpPr>
        <p:spPr>
          <a:xfrm>
            <a:off x="739398" y="4187681"/>
            <a:ext cx="10812360" cy="0"/>
          </a:xfrm>
          <a:prstGeom prst="straightConnector1">
            <a:avLst/>
          </a:prstGeom>
          <a:noFill/>
          <a:ln cap="flat" cmpd="sng" w="12700">
            <a:solidFill>
              <a:srgbClr val="F1D0D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列">
  <p:cSld name="3 列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3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3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713232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2" name="Google Shape;182;p23"/>
          <p:cNvSpPr/>
          <p:nvPr>
            <p:ph idx="2" type="pic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183" name="Google Shape;183;p23"/>
          <p:cNvSpPr txBox="1"/>
          <p:nvPr>
            <p:ph idx="3" type="body"/>
          </p:nvPr>
        </p:nvSpPr>
        <p:spPr>
          <a:xfrm>
            <a:off x="992124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3"/>
          <p:cNvSpPr txBox="1"/>
          <p:nvPr>
            <p:ph idx="4" type="body"/>
          </p:nvPr>
        </p:nvSpPr>
        <p:spPr>
          <a:xfrm>
            <a:off x="4443984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5" name="Google Shape;185;p23"/>
          <p:cNvSpPr/>
          <p:nvPr>
            <p:ph idx="5" type="pic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86" name="Google Shape;186;p23"/>
          <p:cNvSpPr txBox="1"/>
          <p:nvPr>
            <p:ph idx="6" type="body"/>
          </p:nvPr>
        </p:nvSpPr>
        <p:spPr>
          <a:xfrm>
            <a:off x="4722876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23"/>
          <p:cNvSpPr txBox="1"/>
          <p:nvPr>
            <p:ph idx="7" type="body"/>
          </p:nvPr>
        </p:nvSpPr>
        <p:spPr>
          <a:xfrm>
            <a:off x="8092440" y="2743200"/>
            <a:ext cx="3328416" cy="3557016"/>
          </a:xfrm>
          <a:prstGeom prst="rect">
            <a:avLst/>
          </a:prstGeom>
          <a:noFill/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685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8" name="Google Shape;188;p23"/>
          <p:cNvSpPr/>
          <p:nvPr>
            <p:ph idx="8" type="pic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89" name="Google Shape;189;p23"/>
          <p:cNvSpPr txBox="1"/>
          <p:nvPr>
            <p:ph idx="9" type="body"/>
          </p:nvPr>
        </p:nvSpPr>
        <p:spPr>
          <a:xfrm>
            <a:off x="8371332" y="3950208"/>
            <a:ext cx="2770632" cy="2206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Arial"/>
              <a:buChar char="•"/>
              <a:defRPr sz="15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要約">
  <p:cSld name="要約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191" name="Google Shape;191;p24"/>
          <p:cNvSpPr/>
          <p:nvPr/>
        </p:nvSpPr>
        <p:spPr>
          <a:xfrm>
            <a:off x="8758238" y="-14287"/>
            <a:ext cx="3433763" cy="3452812"/>
          </a:xfrm>
          <a:custGeom>
            <a:rect b="b" l="l" r="r" t="t"/>
            <a:pathLst>
              <a:path extrusionOk="0" h="3452812" w="3433763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eencoded.png" id="192" name="Google Shape;192;p24"/>
          <p:cNvSpPr/>
          <p:nvPr/>
        </p:nvSpPr>
        <p:spPr>
          <a:xfrm>
            <a:off x="8758238" y="3438525"/>
            <a:ext cx="3433763" cy="3433762"/>
          </a:xfrm>
          <a:custGeom>
            <a:rect b="b" l="l" r="r" t="t"/>
            <a:pathLst>
              <a:path extrusionOk="0" h="3433762" w="3433763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eencoded.png" id="193" name="Google Shape;193;p24"/>
          <p:cNvSpPr/>
          <p:nvPr/>
        </p:nvSpPr>
        <p:spPr>
          <a:xfrm flipH="1" rot="10800000">
            <a:off x="9991725" y="1247775"/>
            <a:ext cx="2200275" cy="2181225"/>
          </a:xfrm>
          <a:custGeom>
            <a:rect b="b" l="l" r="r" t="t"/>
            <a:pathLst>
              <a:path extrusionOk="0" h="2181225" w="220027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eencoded.png" id="194" name="Google Shape;194;p24"/>
          <p:cNvSpPr/>
          <p:nvPr/>
        </p:nvSpPr>
        <p:spPr>
          <a:xfrm flipH="1" rot="10800000">
            <a:off x="-20086" y="4580051"/>
            <a:ext cx="2277948" cy="2277948"/>
          </a:xfrm>
          <a:custGeom>
            <a:rect b="b" l="l" r="r" t="t"/>
            <a:pathLst>
              <a:path extrusionOk="0" h="2277948" w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95" name="Google Shape;19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  <a:noFill/>
          <a:ln>
            <a:noFill/>
          </a:ln>
        </p:spPr>
      </p:pic>
      <p:sp>
        <p:nvSpPr>
          <p:cNvPr descr="preencoded.png" id="196" name="Google Shape;196;p24"/>
          <p:cNvSpPr/>
          <p:nvPr/>
        </p:nvSpPr>
        <p:spPr>
          <a:xfrm>
            <a:off x="1707959" y="5667616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4"/>
          <p:cNvSpPr txBox="1"/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4"/>
          <p:cNvSpPr txBox="1"/>
          <p:nvPr>
            <p:ph idx="1" type="body"/>
          </p:nvPr>
        </p:nvSpPr>
        <p:spPr>
          <a:xfrm>
            <a:off x="1508760" y="2837688"/>
            <a:ext cx="5879592" cy="2700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indent="-32385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indent="-32385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24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200" name="Google Shape;200;p24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つのコンテンツ">
  <p:cSld name="2 つのコンテンツ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reencoded.png" id="202" name="Google Shape;202;p25"/>
          <p:cNvSpPr/>
          <p:nvPr/>
        </p:nvSpPr>
        <p:spPr>
          <a:xfrm>
            <a:off x="-5568" y="-2784"/>
            <a:ext cx="3443288" cy="6891337"/>
          </a:xfrm>
          <a:custGeom>
            <a:rect b="b" l="l" r="r" t="t"/>
            <a:pathLst>
              <a:path extrusionOk="0" h="6891337" w="3443288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03" name="Google Shape;20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/>
        </p:nvSpPr>
        <p:spPr>
          <a:xfrm>
            <a:off x="1721621" y="-2784"/>
            <a:ext cx="1716115" cy="1720853"/>
          </a:xfrm>
          <a:custGeom>
            <a:rect b="b" l="l" r="r" t="t"/>
            <a:pathLst>
              <a:path extrusionOk="0" h="1720853" w="1716115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03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eencoded.png" id="205" name="Google Shape;205;p25"/>
          <p:cNvSpPr/>
          <p:nvPr/>
        </p:nvSpPr>
        <p:spPr>
          <a:xfrm>
            <a:off x="-5568" y="3440504"/>
            <a:ext cx="3443288" cy="3448050"/>
          </a:xfrm>
          <a:custGeom>
            <a:rect b="b" l="l" r="r" t="t"/>
            <a:pathLst>
              <a:path extrusionOk="0" h="3448050" w="3443288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06" name="Google Shape;20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25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209" name="Google Shape;209;p25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368503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25"/>
          <p:cNvSpPr txBox="1"/>
          <p:nvPr>
            <p:ph idx="2" type="body"/>
          </p:nvPr>
        </p:nvSpPr>
        <p:spPr>
          <a:xfrm>
            <a:off x="7754112" y="2255520"/>
            <a:ext cx="3741928" cy="43063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のみ" type="titleOnly">
  <p:cSld name="TITLE_ONLY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6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27083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6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6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キャプション付きのコンテンツ" type="objTx">
  <p:cSld name="OBJECT_WITH_CAPTION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2" name="Google Shape;222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3" name="Google Shape;223;p28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28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議題">
  <p:cSld name="議題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11"/>
          <p:cNvGrpSpPr/>
          <p:nvPr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18" name="Google Shape;18;p11"/>
            <p:cNvSpPr/>
            <p:nvPr/>
          </p:nvSpPr>
          <p:spPr>
            <a:xfrm>
              <a:off x="5009037" y="2525712"/>
              <a:ext cx="3601721" cy="4332288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1"/>
            <p:cNvSpPr/>
            <p:nvPr/>
          </p:nvSpPr>
          <p:spPr>
            <a:xfrm>
              <a:off x="8589536" y="2525712"/>
              <a:ext cx="3589694" cy="4332288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20;p11"/>
          <p:cNvGrpSpPr/>
          <p:nvPr/>
        </p:nvGrpSpPr>
        <p:grpSpPr>
          <a:xfrm rot="10800000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21" name="Google Shape;21;p11"/>
            <p:cNvSpPr/>
            <p:nvPr/>
          </p:nvSpPr>
          <p:spPr>
            <a:xfrm>
              <a:off x="5183405" y="2678112"/>
              <a:ext cx="3601721" cy="4332288"/>
            </a:xfrm>
            <a:custGeom>
              <a:rect b="b" l="l" r="r" t="t"/>
              <a:pathLst>
                <a:path extrusionOk="0" h="1441" w="1198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1"/>
            <p:cNvSpPr/>
            <p:nvPr/>
          </p:nvSpPr>
          <p:spPr>
            <a:xfrm>
              <a:off x="8763903" y="2678112"/>
              <a:ext cx="3589695" cy="4332288"/>
            </a:xfrm>
            <a:custGeom>
              <a:rect b="b" l="l" r="r" t="t"/>
              <a:pathLst>
                <a:path extrusionOk="0" h="1441" w="1194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descr="preencoded.png" id="23" name="Google Shape;23;p11"/>
          <p:cNvSpPr/>
          <p:nvPr/>
        </p:nvSpPr>
        <p:spPr>
          <a:xfrm>
            <a:off x="7642518" y="4577658"/>
            <a:ext cx="775021" cy="775021"/>
          </a:xfrm>
          <a:custGeom>
            <a:rect b="b" l="l" r="r" t="t"/>
            <a:pathLst>
              <a:path extrusionOk="0" h="775021" w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1"/>
          <p:cNvSpPr txBox="1"/>
          <p:nvPr>
            <p:ph type="title"/>
          </p:nvPr>
        </p:nvSpPr>
        <p:spPr>
          <a:xfrm>
            <a:off x="1499616" y="1901952"/>
            <a:ext cx="5693664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1499616" y="2770632"/>
            <a:ext cx="5693664" cy="3122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indent="-355600" lvl="1" marL="9144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キャプション付きの図" type="picTx">
  <p:cSld name="PICTURE_WITH_CAPTION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52343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0" name="Google Shape;230;p29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9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セクション ヘッダー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/>
          <p:nvPr/>
        </p:nvSpPr>
        <p:spPr>
          <a:xfrm>
            <a:off x="2062836" y="686475"/>
            <a:ext cx="7774629" cy="6193018"/>
          </a:xfrm>
          <a:custGeom>
            <a:rect b="b" l="l" r="r" t="t"/>
            <a:pathLst>
              <a:path extrusionOk="0" h="6193018" w="7774629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rgbClr val="F8E7E7">
              <a:alpha val="9803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2"/>
          <p:cNvSpPr/>
          <p:nvPr/>
        </p:nvSpPr>
        <p:spPr>
          <a:xfrm>
            <a:off x="7610252" y="1"/>
            <a:ext cx="2273668" cy="3147998"/>
          </a:xfrm>
          <a:custGeom>
            <a:rect b="b" l="l" r="r" t="t"/>
            <a:pathLst>
              <a:path extrusionOk="0" h="3147998" w="227366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2"/>
          <p:cNvSpPr/>
          <p:nvPr/>
        </p:nvSpPr>
        <p:spPr>
          <a:xfrm>
            <a:off x="9883919" y="2"/>
            <a:ext cx="2254928" cy="3141557"/>
          </a:xfrm>
          <a:custGeom>
            <a:rect b="b" l="l" r="r" t="t"/>
            <a:pathLst>
              <a:path extrusionOk="0" h="3141557" w="2254928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2"/>
          <p:cNvSpPr/>
          <p:nvPr/>
        </p:nvSpPr>
        <p:spPr>
          <a:xfrm>
            <a:off x="8395730" y="2"/>
            <a:ext cx="2959203" cy="2352793"/>
          </a:xfrm>
          <a:custGeom>
            <a:rect b="b" l="l" r="r" t="t"/>
            <a:pathLst>
              <a:path extrusionOk="0" h="2352793" w="295920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2"/>
          <p:cNvSpPr/>
          <p:nvPr/>
        </p:nvSpPr>
        <p:spPr>
          <a:xfrm>
            <a:off x="1390854" y="3130662"/>
            <a:ext cx="3106248" cy="3748831"/>
          </a:xfrm>
          <a:custGeom>
            <a:rect b="b" l="l" r="r" t="t"/>
            <a:pathLst>
              <a:path extrusionOk="0" h="3748831" w="3106248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8039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2"/>
          <p:cNvSpPr/>
          <p:nvPr/>
        </p:nvSpPr>
        <p:spPr>
          <a:xfrm>
            <a:off x="0" y="3130661"/>
            <a:ext cx="1400640" cy="3748832"/>
          </a:xfrm>
          <a:custGeom>
            <a:rect b="b" l="l" r="r" t="t"/>
            <a:pathLst>
              <a:path extrusionOk="0" h="3748832" w="1400640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2"/>
          <p:cNvSpPr txBox="1"/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" type="body"/>
          </p:nvPr>
        </p:nvSpPr>
        <p:spPr>
          <a:xfrm>
            <a:off x="2895600" y="4718304"/>
            <a:ext cx="6400800" cy="51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>
  <p:cSld name="比較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/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preencoded.png" id="37" name="Google Shape;37;p14"/>
          <p:cNvSpPr/>
          <p:nvPr/>
        </p:nvSpPr>
        <p:spPr>
          <a:xfrm>
            <a:off x="-5568" y="-2784"/>
            <a:ext cx="3443288" cy="6891337"/>
          </a:xfrm>
          <a:custGeom>
            <a:rect b="b" l="l" r="r" t="t"/>
            <a:pathLst>
              <a:path extrusionOk="0" h="6891337" w="3443288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8" name="Google Shape;3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4"/>
          <p:cNvSpPr/>
          <p:nvPr/>
        </p:nvSpPr>
        <p:spPr>
          <a:xfrm>
            <a:off x="1721621" y="-2784"/>
            <a:ext cx="1716115" cy="1720853"/>
          </a:xfrm>
          <a:custGeom>
            <a:rect b="b" l="l" r="r" t="t"/>
            <a:pathLst>
              <a:path extrusionOk="0" h="1720853" w="1716115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lt1">
              <a:alpha val="9803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eencoded.png" id="40" name="Google Shape;40;p14"/>
          <p:cNvSpPr/>
          <p:nvPr/>
        </p:nvSpPr>
        <p:spPr>
          <a:xfrm>
            <a:off x="-5568" y="3440504"/>
            <a:ext cx="3443288" cy="3448050"/>
          </a:xfrm>
          <a:custGeom>
            <a:rect b="b" l="l" r="r" t="t"/>
            <a:pathLst>
              <a:path extrusionOk="0" h="3448050" w="3443288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41" name="Google Shape;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397764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4"/>
          <p:cNvSpPr txBox="1"/>
          <p:nvPr>
            <p:ph idx="2" type="body"/>
          </p:nvPr>
        </p:nvSpPr>
        <p:spPr>
          <a:xfrm>
            <a:off x="368503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3" type="body"/>
          </p:nvPr>
        </p:nvSpPr>
        <p:spPr>
          <a:xfrm>
            <a:off x="8046720" y="2330704"/>
            <a:ext cx="3822192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 cap="non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4"/>
          <p:cNvSpPr txBox="1"/>
          <p:nvPr>
            <p:ph idx="4" type="body"/>
          </p:nvPr>
        </p:nvSpPr>
        <p:spPr>
          <a:xfrm>
            <a:off x="7754112" y="2877312"/>
            <a:ext cx="374192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1pPr>
            <a:lvl2pPr indent="-3111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•"/>
              <a:defRPr sz="1300"/>
            </a:lvl2pPr>
            <a:lvl3pPr indent="-3048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7"/>
          <p:cNvSpPr/>
          <p:nvPr/>
        </p:nvSpPr>
        <p:spPr>
          <a:xfrm rot="10800000">
            <a:off x="9949173" y="4755034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7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7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概要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3427336"/>
            <a:ext cx="3430200" cy="3430665"/>
          </a:xfrm>
          <a:custGeom>
            <a:rect b="b" l="l" r="r" t="t"/>
            <a:pathLst>
              <a:path extrusionOk="0" h="3430665" w="3430200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0" y="3427336"/>
            <a:ext cx="3430200" cy="3430665"/>
          </a:xfrm>
          <a:custGeom>
            <a:rect b="b" l="l" r="r" t="t"/>
            <a:pathLst>
              <a:path extrusionOk="0" h="3430665" w="3430200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1" y="1"/>
            <a:ext cx="3423785" cy="3437345"/>
          </a:xfrm>
          <a:custGeom>
            <a:rect b="b" l="l" r="r" t="t"/>
            <a:pathLst>
              <a:path extrusionOk="0" h="3437345" w="342378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>
            <p:ph type="title"/>
          </p:nvPr>
        </p:nvSpPr>
        <p:spPr>
          <a:xfrm>
            <a:off x="4224528" y="2276856"/>
            <a:ext cx="6766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4224528" y="3222752"/>
            <a:ext cx="6766560" cy="2700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None/>
              <a:defRPr sz="1500"/>
            </a:lvl1pPr>
            <a:lvl2pPr indent="-32385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2pPr>
            <a:lvl3pPr indent="-32385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3pPr>
            <a:lvl4pPr indent="-32385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•"/>
              <a:defRPr sz="15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1" type="ftr"/>
          </p:nvPr>
        </p:nvSpPr>
        <p:spPr>
          <a:xfrm>
            <a:off x="4224528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1" y="869"/>
            <a:ext cx="3423785" cy="3436477"/>
          </a:xfrm>
          <a:custGeom>
            <a:rect b="b" l="l" r="r" t="t"/>
            <a:pathLst>
              <a:path extrusionOk="0" h="3436477" w="3423785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び">
  <p:cSld name="結び">
    <p:bg>
      <p:bgPr>
        <a:solidFill>
          <a:schemeClr val="accent6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8948738" cy="6858000"/>
          </a:xfrm>
          <a:custGeom>
            <a:rect b="b" l="l" r="r" t="t"/>
            <a:pathLst>
              <a:path extrusionOk="0" h="6858000" w="8948738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preencoded.png" id="63" name="Google Shape;63;p15"/>
          <p:cNvSpPr/>
          <p:nvPr/>
        </p:nvSpPr>
        <p:spPr>
          <a:xfrm>
            <a:off x="7538626" y="13142"/>
            <a:ext cx="4653374" cy="6831717"/>
          </a:xfrm>
          <a:custGeom>
            <a:rect b="b" l="l" r="r" t="t"/>
            <a:pathLst>
              <a:path extrusionOk="0" h="6831717" w="4653374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>
            <a:lvl1pPr lv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1545336" y="2846832"/>
            <a:ext cx="4169664" cy="2176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グラフ">
  <p:cSld name="タイトルとグラフ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1" y="0"/>
            <a:ext cx="2242827" cy="2102966"/>
          </a:xfrm>
          <a:custGeom>
            <a:rect b="b" l="l" r="r" t="t"/>
            <a:pathLst>
              <a:path extrusionOk="0" h="2102966" w="2242827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rgbClr val="EDF2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539496" y="2103120"/>
            <a:ext cx="11119104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表">
  <p:cSld name="タイトルと表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9866106" y="0"/>
            <a:ext cx="2325894" cy="2180854"/>
          </a:xfrm>
          <a:custGeom>
            <a:rect b="b" l="l" r="r" t="t"/>
            <a:pathLst>
              <a:path extrusionOk="0" h="2180854" w="232589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7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755904" y="2825496"/>
            <a:ext cx="10680192" cy="2834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1" type="ftr"/>
          </p:nvPr>
        </p:nvSpPr>
        <p:spPr>
          <a:xfrm>
            <a:off x="621792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18.jpg"/><Relationship Id="rId6" Type="http://schemas.openxmlformats.org/officeDocument/2006/relationships/image" Target="../media/image16.jpg"/><Relationship Id="rId7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"/>
          <p:cNvSpPr txBox="1"/>
          <p:nvPr>
            <p:ph type="ctrTitle"/>
          </p:nvPr>
        </p:nvSpPr>
        <p:spPr>
          <a:xfrm>
            <a:off x="3749566" y="1984248"/>
            <a:ext cx="4692868" cy="1225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b="1" i="0" lang="ja-JP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ローターアクト拡大委員会</a:t>
            </a:r>
            <a:br>
              <a:rPr b="1" i="0" lang="ja-JP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4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"/>
          <p:cNvSpPr txBox="1"/>
          <p:nvPr>
            <p:ph idx="1" type="subTitle"/>
          </p:nvPr>
        </p:nvSpPr>
        <p:spPr>
          <a:xfrm>
            <a:off x="4349496" y="3483864"/>
            <a:ext cx="3493008" cy="878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2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RID2790　23-24</a:t>
            </a:r>
            <a:endParaRPr b="0" i="0" sz="2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13954c1bc_0_8"/>
          <p:cNvSpPr txBox="1"/>
          <p:nvPr>
            <p:ph type="title"/>
          </p:nvPr>
        </p:nvSpPr>
        <p:spPr>
          <a:xfrm>
            <a:off x="631125" y="1376975"/>
            <a:ext cx="10485000" cy="47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ロータリークラブ地区行事に出席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地区チームセミナー、ポリオ撲滅キャンペーン、地区大会などの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大きな行事後に行われる大懇親会の度にアクトと一緒に出席、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一人でも多くのロータリアンと挨拶を交わすことを実行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　</a:t>
            </a:r>
            <a:r>
              <a:rPr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ロータリアンの子弟、従業員を勧誘したい</a:t>
            </a:r>
            <a:endParaRPr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グループ、クラブへの出席　卓話、広報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各グループの情報研究会へ3回、　クラブ例会へ1回　インターアクト年次大会　　　ユースの集い（インターアクト、ローテックス　米山学友　財団学友）</a:t>
            </a:r>
            <a:endParaRPr sz="2000"/>
          </a:p>
        </p:txBody>
      </p:sp>
      <p:sp>
        <p:nvSpPr>
          <p:cNvPr id="305" name="Google Shape;305;g2b13954c1bc_0_8"/>
          <p:cNvSpPr txBox="1"/>
          <p:nvPr>
            <p:ph idx="1" type="body"/>
          </p:nvPr>
        </p:nvSpPr>
        <p:spPr>
          <a:xfrm flipH="1">
            <a:off x="11802325" y="7140075"/>
            <a:ext cx="19200" cy="8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　　　　　　　　　　　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6" name="Google Shape;306;g2b13954c1bc_0_8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今年度したこと</a:t>
            </a:r>
            <a:r>
              <a:rPr lang="ja-JP"/>
              <a:t>　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"/>
          <p:cNvSpPr txBox="1"/>
          <p:nvPr>
            <p:ph idx="11" type="ftr"/>
          </p:nvPr>
        </p:nvSpPr>
        <p:spPr>
          <a:xfrm>
            <a:off x="4224528" y="457200"/>
            <a:ext cx="320040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ja-JP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プレゼンテーションのタイトル</a:t>
            </a:r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ja-JP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"/>
          <p:cNvSpPr txBox="1"/>
          <p:nvPr/>
        </p:nvSpPr>
        <p:spPr>
          <a:xfrm>
            <a:off x="7904336" y="269051"/>
            <a:ext cx="2680497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b="1" i="0" lang="ja-JP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8月20日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人, 屋外, 建物, 男 が含まれている画像&#10;&#10;自動的に生成された説明" id="314" name="Google Shape;314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0429" y="152119"/>
            <a:ext cx="4355034" cy="3266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空港のターンテーブルの周りに集まっている人達&#10;&#10;低い精度で自動的に生成された説明" id="315" name="Google Shape;31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4336" y="2287108"/>
            <a:ext cx="4028584" cy="3051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, 男, 屋内, グループ が含まれている画像&#10;&#10;自動的に生成された説明" id="316" name="Google Shape;31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0429" y="3812792"/>
            <a:ext cx="4355034" cy="262934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"/>
          <p:cNvSpPr txBox="1"/>
          <p:nvPr/>
        </p:nvSpPr>
        <p:spPr>
          <a:xfrm>
            <a:off x="7904336" y="972896"/>
            <a:ext cx="29143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ポリオ撲滅キャンペーンに参加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"/>
          <p:cNvSpPr txBox="1"/>
          <p:nvPr/>
        </p:nvSpPr>
        <p:spPr>
          <a:xfrm>
            <a:off x="178604" y="4013590"/>
            <a:ext cx="2904837" cy="2185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b="1" i="0" lang="ja-JP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RYLAセミナー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"/>
          <p:cNvSpPr txBox="1"/>
          <p:nvPr/>
        </p:nvSpPr>
        <p:spPr>
          <a:xfrm>
            <a:off x="406719" y="851397"/>
            <a:ext cx="2904837" cy="1624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b="1" i="0" lang="ja-JP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他委員会との協力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"/>
          <p:cNvSpPr txBox="1"/>
          <p:nvPr/>
        </p:nvSpPr>
        <p:spPr>
          <a:xfrm>
            <a:off x="8132452" y="5368402"/>
            <a:ext cx="3669688" cy="1073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b="1" i="0" lang="ja-JP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2月予定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4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descr="ホールに集まる人々&#10;&#10;中程度の精度で自動的に生成された説明" id="326" name="Google Shape;32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2624" y="4246836"/>
            <a:ext cx="3003013" cy="2001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屋内, 天井, 人, テーブル が含まれている画像&#10;&#10;自動的に生成された説明" id="327" name="Google Shape;32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0098" y="1386820"/>
            <a:ext cx="3681359" cy="2453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屋内, 男, 女性, 立つ が含まれている画像&#10;&#10;自動的に生成された説明" id="328" name="Google Shape;32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164" y="4002595"/>
            <a:ext cx="3228620" cy="2151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レストランでテーブルを囲む人々&#10;&#10;低い精度で自動的に生成された説明" id="329" name="Google Shape;329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3733" y="4002595"/>
            <a:ext cx="3954091" cy="2635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レストランのブースに座っている人々&#10;&#10;低い精度で自動的に生成された説明" id="330" name="Google Shape;330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5164" y="1537696"/>
            <a:ext cx="3228620" cy="215188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4"/>
          <p:cNvSpPr txBox="1"/>
          <p:nvPr/>
        </p:nvSpPr>
        <p:spPr>
          <a:xfrm>
            <a:off x="565164" y="594360"/>
            <a:ext cx="421782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ja-JP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地区大会　10月22日　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4"/>
          <p:cNvSpPr txBox="1"/>
          <p:nvPr/>
        </p:nvSpPr>
        <p:spPr>
          <a:xfrm>
            <a:off x="4120640" y="251682"/>
            <a:ext cx="712038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例年、別会場にてユースの集いが開催される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インターアクター・青少年交換生・米山奨学生・学友・財団学友・平和フェロー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ローターアクトはゲームを中心としたプログラム進行で親睦を図る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4"/>
          <p:cNvSpPr txBox="1"/>
          <p:nvPr/>
        </p:nvSpPr>
        <p:spPr>
          <a:xfrm>
            <a:off x="8936736" y="1633728"/>
            <a:ext cx="25186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今回はストロータワーゲーム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4"/>
          <p:cNvSpPr txBox="1"/>
          <p:nvPr/>
        </p:nvSpPr>
        <p:spPr>
          <a:xfrm>
            <a:off x="8802624" y="2377440"/>
            <a:ext cx="305724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彼らが得意とする大人向けゲームは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ロータリアンにも大好評です</a:t>
            </a:r>
            <a:endParaRPr b="0" i="0" sz="1400" u="none" cap="none" strike="noStrik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避難所運営シミュレーションゲーム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b1aaa39f6e_0_6"/>
          <p:cNvSpPr txBox="1"/>
          <p:nvPr>
            <p:ph type="title"/>
          </p:nvPr>
        </p:nvSpPr>
        <p:spPr>
          <a:xfrm>
            <a:off x="631125" y="1376975"/>
            <a:ext cx="10485000" cy="47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  　</a:t>
            </a: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ロータリアンの子弟、従業員を勧誘する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　ローターアクター各自に知り合いを勧誘してもらう</a:t>
            </a:r>
            <a:endParaRPr b="0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　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　二十代の人と知合ったら勧誘してみる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</a:t>
            </a:r>
            <a:r>
              <a:rPr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◎</a:t>
            </a: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 RYLAセミナーにて　広報と勧誘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</a:t>
            </a:r>
            <a:r>
              <a:rPr lang="ja-JP" sz="21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◎</a:t>
            </a:r>
            <a:r>
              <a:rPr b="0" lang="ja-JP" sz="21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大学と</a:t>
            </a:r>
            <a:r>
              <a:rPr b="0" lang="ja-JP" sz="21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関係を</a:t>
            </a:r>
            <a:r>
              <a:rPr b="0" lang="ja-JP" sz="21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持つロータリアンに</a:t>
            </a:r>
            <a:r>
              <a:rPr b="0" lang="ja-JP" sz="21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ローターアクトクラブ設立を打診する</a:t>
            </a:r>
            <a:endParaRPr b="0" sz="2100">
              <a:solidFill>
                <a:srgbClr val="FF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　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　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　ローターアクトクラブを広報し認知度を上げ</a:t>
            </a: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続ける</a:t>
            </a: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(社会、ロータリークラブ)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40" name="Google Shape;340;g2b1aaa39f6e_0_6"/>
          <p:cNvSpPr txBox="1"/>
          <p:nvPr>
            <p:ph idx="1" type="body"/>
          </p:nvPr>
        </p:nvSpPr>
        <p:spPr>
          <a:xfrm flipH="1">
            <a:off x="11802325" y="7140075"/>
            <a:ext cx="19200" cy="8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　　　　　　　　　　　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1" name="Google Shape;341;g2b1aaa39f6e_0_6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今年度</a:t>
            </a:r>
            <a:r>
              <a:rPr lang="ja-JP"/>
              <a:t>すること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"/>
          <p:cNvSpPr txBox="1"/>
          <p:nvPr>
            <p:ph type="title"/>
          </p:nvPr>
        </p:nvSpPr>
        <p:spPr>
          <a:xfrm>
            <a:off x="184155" y="457199"/>
            <a:ext cx="3154467" cy="1612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b="1" i="0" lang="ja-JP" sz="4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第一エリア代表者会議</a:t>
            </a:r>
            <a:endParaRPr b="1" i="0" sz="4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6"/>
          <p:cNvSpPr txBox="1"/>
          <p:nvPr>
            <p:ph idx="11" type="ftr"/>
          </p:nvPr>
        </p:nvSpPr>
        <p:spPr>
          <a:xfrm>
            <a:off x="4224527" y="287383"/>
            <a:ext cx="7074844" cy="444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ja-JP" sz="2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第4回　第一エリア代表者会議</a:t>
            </a:r>
            <a:endParaRPr/>
          </a:p>
        </p:txBody>
      </p:sp>
      <p:sp>
        <p:nvSpPr>
          <p:cNvPr id="348" name="Google Shape;348;p6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-JP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"/>
          <p:cNvSpPr txBox="1"/>
          <p:nvPr/>
        </p:nvSpPr>
        <p:spPr>
          <a:xfrm>
            <a:off x="279545" y="2045440"/>
            <a:ext cx="2502845" cy="444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-JP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10月7日㈯　札幌市</a:t>
            </a:r>
            <a:endParaRPr b="0" i="0" sz="1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"/>
          <p:cNvSpPr txBox="1"/>
          <p:nvPr/>
        </p:nvSpPr>
        <p:spPr>
          <a:xfrm>
            <a:off x="3604450" y="901318"/>
            <a:ext cx="8307900" cy="19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RID2500(北海道東部)　2510(北海道西部)　2520(岩手・宮城)　2530(福島)　2540(秋田)　2550(栃木)　2560(新潟)　2570(埼玉北西)　2770(埼玉南東)　2790　2800(山形)　2820(茨城)　2830(青森)　2840(群馬)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ja-JP" sz="1800">
                <a:solidFill>
                  <a:srgbClr val="FF0000"/>
                </a:solidFill>
              </a:rPr>
              <a:t>※アクトの状況や考え、アンケート等、貴重な情報と体験を得た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descr="部屋に集まっている人々&#10;&#10;中程度の精度で自動的に生成された説明" id="351" name="Google Shape;351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4450" y="3080500"/>
            <a:ext cx="8132700" cy="359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忙しい道で歩いている人たち&#10;&#10;自動的に生成された説明" id="352" name="Google Shape;3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81" y="3788514"/>
            <a:ext cx="3345713" cy="2509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マップ&#10;&#10;自動的に生成された説明" id="357" name="Google Shape;35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2888" y="0"/>
            <a:ext cx="6992507" cy="6858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cxnSp>
        <p:nvCxnSpPr>
          <p:cNvPr id="358" name="Google Shape;358;p32"/>
          <p:cNvCxnSpPr/>
          <p:nvPr/>
        </p:nvCxnSpPr>
        <p:spPr>
          <a:xfrm flipH="1">
            <a:off x="8642959" y="753626"/>
            <a:ext cx="1515925" cy="1187908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9" name="Google Shape;359;p32"/>
          <p:cNvSpPr txBox="1"/>
          <p:nvPr/>
        </p:nvSpPr>
        <p:spPr>
          <a:xfrm>
            <a:off x="10274300" y="276572"/>
            <a:ext cx="199926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千葉科学大学RAC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認証2007年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(銚子・銚子東・旭RC)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0" name="Google Shape;360;p32"/>
          <p:cNvCxnSpPr/>
          <p:nvPr/>
        </p:nvCxnSpPr>
        <p:spPr>
          <a:xfrm flipH="1" rot="10800000">
            <a:off x="1798655" y="3314700"/>
            <a:ext cx="2887645" cy="1478364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1" name="Google Shape;361;p32"/>
          <p:cNvCxnSpPr/>
          <p:nvPr/>
        </p:nvCxnSpPr>
        <p:spPr>
          <a:xfrm>
            <a:off x="2004871" y="2819400"/>
            <a:ext cx="2681429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2" name="Google Shape;362;p32"/>
          <p:cNvCxnSpPr>
            <a:stCxn id="363" idx="3"/>
          </p:cNvCxnSpPr>
          <p:nvPr/>
        </p:nvCxnSpPr>
        <p:spPr>
          <a:xfrm>
            <a:off x="2004871" y="1084808"/>
            <a:ext cx="2405700" cy="120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4" name="Google Shape;364;p32"/>
          <p:cNvCxnSpPr/>
          <p:nvPr/>
        </p:nvCxnSpPr>
        <p:spPr>
          <a:xfrm flipH="1">
            <a:off x="5029200" y="3997845"/>
            <a:ext cx="5245100" cy="1501255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5" name="Google Shape;365;p32"/>
          <p:cNvSpPr txBox="1"/>
          <p:nvPr/>
        </p:nvSpPr>
        <p:spPr>
          <a:xfrm>
            <a:off x="440278" y="4553119"/>
            <a:ext cx="12827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市原中央RAC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認証2010年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(市原中央RC)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542611" y="715476"/>
            <a:ext cx="146226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習志野中央RAC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認証1992年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(習志野中央RC)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524979" y="2581897"/>
            <a:ext cx="147989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千葉マリンRAC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認証2019年認証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(千葉若潮RC)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2"/>
          <p:cNvSpPr txBox="1"/>
          <p:nvPr/>
        </p:nvSpPr>
        <p:spPr>
          <a:xfrm>
            <a:off x="10379628" y="3628513"/>
            <a:ext cx="112082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鴨川RAC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認証2019年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(鴨川RC)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352927" y="1608753"/>
            <a:ext cx="21178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7月　7名→9月末　14名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352927" y="3474625"/>
            <a:ext cx="224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7月　4名→</a:t>
            </a:r>
            <a:r>
              <a:rPr lang="ja-JP"/>
              <a:t>現在</a:t>
            </a: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r>
              <a:rPr lang="ja-JP"/>
              <a:t>7</a:t>
            </a: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352927" y="5377839"/>
            <a:ext cx="21178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7月　6名→9月末　8名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9721187" y="1233020"/>
            <a:ext cx="224938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7月　18名→9月末　41名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9928295" y="4399231"/>
            <a:ext cx="2239961" cy="307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7月　6名→9月末　6名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9991898" y="5860473"/>
            <a:ext cx="203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RI2790地区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7月　41名→</a:t>
            </a:r>
            <a:r>
              <a:rPr lang="ja-JP"/>
              <a:t>現在</a:t>
            </a: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ja-JP"/>
              <a:t>6</a:t>
            </a: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名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13954c1bc_0_14"/>
          <p:cNvSpPr txBox="1"/>
          <p:nvPr>
            <p:ph type="title"/>
          </p:nvPr>
        </p:nvSpPr>
        <p:spPr>
          <a:xfrm>
            <a:off x="631125" y="1376975"/>
            <a:ext cx="10485000" cy="47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問題点</a:t>
            </a:r>
            <a:endParaRPr b="0" sz="2300">
              <a:solidFill>
                <a:srgbClr val="018D8D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会員数が少ない</a:t>
            </a: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中で活動してきたので</a:t>
            </a: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単一クラブでの活動が難しく、他クラブ或いは他地区との交流が</a:t>
            </a: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ロータリークラブと比べて多く</a:t>
            </a: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旅費がかさむ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特定メンバーに活動量が偏る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ロータリークラブ側から出席要請されて</a:t>
            </a: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も</a:t>
            </a: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時間的に</a:t>
            </a: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苦となる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ローターアクターとしての資質を持った若者を見極め増強できるか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入会した会員をクラブに馴染ませることができるか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予算を含めて</a:t>
            </a: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スポンサークラブや地区委員会が力になれるか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ロータリアンとローターアクターの</a:t>
            </a:r>
            <a:r>
              <a:rPr b="0" lang="ja-JP" sz="47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情熱が続きますよう★</a:t>
            </a:r>
            <a:endParaRPr b="0" sz="4900">
              <a:solidFill>
                <a:srgbClr val="FF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5200">
              <a:solidFill>
                <a:srgbClr val="98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79" name="Google Shape;379;g2b13954c1bc_0_14"/>
          <p:cNvSpPr txBox="1"/>
          <p:nvPr>
            <p:ph idx="1" type="body"/>
          </p:nvPr>
        </p:nvSpPr>
        <p:spPr>
          <a:xfrm flipH="1">
            <a:off x="11802325" y="7140075"/>
            <a:ext cx="19200" cy="8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　　　　　　　　　　　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0" name="Google Shape;380;g2b13954c1bc_0_14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宿題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/>
          <p:nvPr>
            <p:ph type="ctrTitle"/>
          </p:nvPr>
        </p:nvSpPr>
        <p:spPr>
          <a:xfrm>
            <a:off x="383799" y="350196"/>
            <a:ext cx="6445017" cy="3287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ありがとうございました</a:t>
            </a:r>
            <a:endParaRPr/>
          </a:p>
        </p:txBody>
      </p:sp>
      <p:sp>
        <p:nvSpPr>
          <p:cNvPr id="386" name="Google Shape;386;p8"/>
          <p:cNvSpPr txBox="1"/>
          <p:nvPr>
            <p:ph idx="1" type="subTitle"/>
          </p:nvPr>
        </p:nvSpPr>
        <p:spPr>
          <a:xfrm>
            <a:off x="8424154" y="2188723"/>
            <a:ext cx="3675062" cy="3739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RID2790ローターアクト拡大委員会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中澤良夫　　　(四街道)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秋谷陽一朗　(千葉コネクト)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黒岩靖之　　　(君津)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斎藤英之　　　(鴨川)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田島修　　　 　(市原中央)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稲垣来夢　　　(千葉マリンRAC)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川名清澄　　　(鴨川RAC)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小早川拓馬 　(習志野中央RAC)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ロゴ, 会社名&#10;&#10;自動的に生成された説明" id="387" name="Google Shape;3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799" y="4215384"/>
            <a:ext cx="5712201" cy="1819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"/>
          <p:cNvSpPr txBox="1"/>
          <p:nvPr/>
        </p:nvSpPr>
        <p:spPr>
          <a:xfrm>
            <a:off x="800975" y="1392800"/>
            <a:ext cx="10606200" cy="5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800">
                <a:solidFill>
                  <a:schemeClr val="dk1"/>
                </a:solidFill>
              </a:rPr>
              <a:t>最</a:t>
            </a:r>
            <a:r>
              <a:rPr b="1" lang="ja-JP" sz="2000">
                <a:solidFill>
                  <a:schemeClr val="dk1"/>
                </a:solidFill>
              </a:rPr>
              <a:t>大勢力時には200人とも300人とも伝え聞いている　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オーストラリアのローターアクトクラブと定期交流があった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歴代ガバナーには　ローターアクト経験者もおります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卒業者の現ロータリアンではローターアクター同士で結婚した方もおります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ロータリアンの子弟も多かった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ロータリアンの数も多く比較するとローターアクトクラブに関する資金も多い　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集団活動が当たり前の世代、集団帰属の価値観は高い　　先輩後輩が強い　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良くも悪くも勢いに乗る世代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　　　　　　　　　バブル期まで　Σ(ﾟДﾟ)　　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43" name="Google Shape;243;p3"/>
          <p:cNvSpPr txBox="1"/>
          <p:nvPr>
            <p:ph type="title"/>
          </p:nvPr>
        </p:nvSpPr>
        <p:spPr>
          <a:xfrm>
            <a:off x="418214" y="448481"/>
            <a:ext cx="6400800" cy="768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以前の状況</a:t>
            </a:r>
            <a:r>
              <a:rPr lang="ja-JP"/>
              <a:t>　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b0c168f811_0_5"/>
          <p:cNvSpPr txBox="1"/>
          <p:nvPr/>
        </p:nvSpPr>
        <p:spPr>
          <a:xfrm>
            <a:off x="588075" y="1305250"/>
            <a:ext cx="11604000" cy="84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バブル後　Σ(ﾟДﾟ)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　経済の低迷、ロータリアンの減少　　4千数百名いたロータリアンが2千6百名程に減少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　ローターアクト関係予算の減額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　千葉市、成田市、柏市、船橋市、館山市という人口の多い都市部のローターアクトクラブが終結、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　激減となる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ロータリアンの数が安定　　　2600～2700名程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　　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新たなクラブ設立　(新しい形)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　習志野中央　　市原中央　　茂原(3クラブがｽﾎﾟﾝｻｰ)　　千葉科学大学(銚子市　3クラブがｽﾎﾟﾝｻｰ)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900">
                <a:solidFill>
                  <a:schemeClr val="dk1"/>
                </a:solidFill>
              </a:rPr>
              <a:t>　</a:t>
            </a:r>
            <a:r>
              <a:rPr b="1" lang="ja-JP" sz="1900">
                <a:solidFill>
                  <a:schemeClr val="dk1"/>
                </a:solidFill>
              </a:rPr>
              <a:t>茂原　(3クラブがｽﾎﾟﾝｻｰ)　　　千葉科学大学(初の大学基盤クラブ　銚子市、旭市の3クラブがｽﾎﾟﾝｻｰ)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800">
                <a:solidFill>
                  <a:schemeClr val="dk1"/>
                </a:solidFill>
              </a:rPr>
              <a:t>　　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800">
                <a:solidFill>
                  <a:schemeClr val="dk1"/>
                </a:solidFill>
              </a:rPr>
              <a:t>　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800">
                <a:solidFill>
                  <a:schemeClr val="dk1"/>
                </a:solidFill>
              </a:rPr>
              <a:t>　　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49" name="Google Shape;249;g2b0c168f811_0_5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以前</a:t>
            </a:r>
            <a:r>
              <a:rPr lang="ja-JP"/>
              <a:t>の状況　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660abdf571_0_0"/>
          <p:cNvSpPr txBox="1"/>
          <p:nvPr/>
        </p:nvSpPr>
        <p:spPr>
          <a:xfrm>
            <a:off x="502025" y="1392800"/>
            <a:ext cx="11496300" cy="8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18-19年度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　</a:t>
            </a:r>
            <a:r>
              <a:rPr b="1" lang="ja-JP" sz="2000">
                <a:solidFill>
                  <a:schemeClr val="dk1"/>
                </a:solidFill>
              </a:rPr>
              <a:t>バリーラシンRI会長年度　(ローターアクトクラブが二つできれば会長賞)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　ガバナーより新クラブ設立の要請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　これまでに　地区RYLAセミナー、地区インターアクト活動を通じて得た絆、ローターアクトに理解ある方々にお願いして三つのクラブが設立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当時のガバナークラブ　　　　　　　　　　　　　佐倉中央ローターアクトクラブ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現在のガバナー(元青少年奉仕統括委員長)　　　　千葉マリンローターアクトクラブ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2000">
                <a:solidFill>
                  <a:schemeClr val="dk1"/>
                </a:solidFill>
              </a:rPr>
              <a:t>青少年奉仕を共に続けてきた仲間　　　　　　　　鴨川ローターアクトクラブ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800">
                <a:solidFill>
                  <a:schemeClr val="dk1"/>
                </a:solidFill>
              </a:rPr>
              <a:t>　　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800">
                <a:solidFill>
                  <a:schemeClr val="dk1"/>
                </a:solidFill>
              </a:rPr>
              <a:t>　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ja-JP" sz="1800">
                <a:solidFill>
                  <a:schemeClr val="dk1"/>
                </a:solidFill>
              </a:rPr>
              <a:t>　　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55" name="Google Shape;255;g2660abdf571_0_0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前年度までの状況　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0c168f811_0_0"/>
          <p:cNvSpPr txBox="1"/>
          <p:nvPr>
            <p:ph type="title"/>
          </p:nvPr>
        </p:nvSpPr>
        <p:spPr>
          <a:xfrm>
            <a:off x="631125" y="1376975"/>
            <a:ext cx="10485000" cy="47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100"/>
              <a:t>青少年奉仕統括委員会として</a:t>
            </a:r>
            <a:r>
              <a:rPr lang="ja-JP" sz="2000"/>
              <a:t>インターアクト卒業生、ROTEX、RYLA参加者等を多数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/>
              <a:t>勧誘していた。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/>
              <a:t>このプロセスを続けていければローターアクターは増えると思えた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/>
              <a:t>コロナウイルスの蔓延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61" name="Google Shape;261;g2b0c168f811_0_0"/>
          <p:cNvSpPr txBox="1"/>
          <p:nvPr>
            <p:ph idx="1" type="body"/>
          </p:nvPr>
        </p:nvSpPr>
        <p:spPr>
          <a:xfrm>
            <a:off x="723900" y="2716800"/>
            <a:ext cx="10803000" cy="364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オンラインミーティングは出来たが対面では行事ができない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インターアクト行事、RYLAセミナー等も中止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会員減少、休眠化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茂原ローターアクトクラブ、佐倉中央ローターアクトクラブが終結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2" name="Google Shape;262;g2b0c168f811_0_0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前年度までの状況　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13954c1bc_0_0"/>
          <p:cNvSpPr txBox="1"/>
          <p:nvPr>
            <p:ph type="title"/>
          </p:nvPr>
        </p:nvSpPr>
        <p:spPr>
          <a:xfrm>
            <a:off x="631125" y="1376975"/>
            <a:ext cx="10485000" cy="47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ja-JP" sz="2300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RI目標　</a:t>
            </a:r>
            <a:endParaRPr b="0" sz="2300">
              <a:solidFill>
                <a:srgbClr val="018D8D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ja-JP" sz="2300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2029年までに、ローターアクターの数（現在約20万人）を</a:t>
            </a:r>
            <a:r>
              <a:rPr b="0" lang="ja-JP" sz="2300">
                <a:solidFill>
                  <a:srgbClr val="018D8D"/>
                </a:solidFill>
                <a:highlight>
                  <a:schemeClr val="lt1"/>
                </a:highlight>
                <a:latin typeface="Noto Sans JP"/>
                <a:ea typeface="Noto Sans JP"/>
                <a:cs typeface="Noto Sans JP"/>
                <a:sym typeface="Noto Sans JP"/>
              </a:rPr>
              <a:t>100万人</a:t>
            </a:r>
            <a:r>
              <a:rPr b="0" lang="ja-JP" sz="2300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に増やす</a:t>
            </a:r>
            <a:endParaRPr b="0" sz="24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4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当地区ガバナーの要望</a:t>
            </a:r>
            <a:endParaRPr b="0" sz="24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当地区も会員数を5倍増にしたい　⇒　委員会名称を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青少年プロジェクトの小委員会だったローターアクト委員会を独立させ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ローターアクト拡大委員会と改名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青少年奉仕関連委員会を続けてきた私を委員長に任命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ja-JP" sz="2300">
                <a:latin typeface="Noto Sans JP"/>
                <a:ea typeface="Noto Sans JP"/>
                <a:cs typeface="Noto Sans JP"/>
                <a:sym typeface="Noto Sans JP"/>
              </a:rPr>
              <a:t>委員会構成　　前年はロータリアンのみ</a:t>
            </a:r>
            <a:endParaRPr b="0" sz="2300"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ロータリアン5名　+　ローターアクター（現、前、元代表）3名　計8名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クラブ数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習志野中央RAC、市原中央RAC、</a:t>
            </a:r>
            <a:r>
              <a:rPr b="0" lang="ja-JP" sz="19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千</a:t>
            </a:r>
            <a:r>
              <a:rPr b="0" lang="ja-JP" sz="18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葉科学大学RAC　</a:t>
            </a:r>
            <a:r>
              <a:rPr b="0" lang="ja-JP" sz="1900">
                <a:solidFill>
                  <a:schemeClr val="dk1"/>
                </a:solidFill>
              </a:rPr>
              <a:t>鴨川RAC　千葉マリンRAC　　</a:t>
            </a:r>
            <a:endParaRPr b="0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1900">
                <a:solidFill>
                  <a:schemeClr val="dk1"/>
                </a:solidFill>
              </a:rPr>
              <a:t>会員総数は41名</a:t>
            </a:r>
            <a:endParaRPr b="0" sz="16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68" name="Google Shape;268;g2b13954c1bc_0_0"/>
          <p:cNvSpPr txBox="1"/>
          <p:nvPr>
            <p:ph idx="1" type="body"/>
          </p:nvPr>
        </p:nvSpPr>
        <p:spPr>
          <a:xfrm flipH="1">
            <a:off x="11802325" y="7140075"/>
            <a:ext cx="19200" cy="8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　　　　　　　　　　　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9" name="Google Shape;269;g2b13954c1bc_0_0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今年</a:t>
            </a:r>
            <a:r>
              <a:rPr lang="ja-JP"/>
              <a:t>度　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部屋に備えている色々な人々&#10;&#10;中程度の精度で自動的に生成された説明" id="274" name="Google Shape;274;p30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0" y="0"/>
            <a:ext cx="121705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-214510" y="134520"/>
            <a:ext cx="6186948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0" i="0" lang="ja-JP" sz="3600" u="none" cap="none" strike="noStrike">
                <a:solidFill>
                  <a:srgbClr val="872175"/>
                </a:solidFill>
                <a:latin typeface="Noto Sans JP"/>
                <a:ea typeface="Noto Sans JP"/>
                <a:cs typeface="Noto Sans JP"/>
                <a:sym typeface="Noto Sans JP"/>
              </a:rPr>
              <a:t>10,698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i="0" lang="ja-JP" sz="3600" u="none" cap="none" strike="noStrike">
                <a:solidFill>
                  <a:srgbClr val="872175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ローターアクトクラブ数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i="0" lang="ja-JP" sz="3600" u="none" cap="none" strike="noStrike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203,298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i="0" lang="ja-JP" sz="3600" u="none" cap="none" strike="noStrike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ローターアクター数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i="0" lang="ja-JP" sz="3600" u="none" cap="none" strike="noStrike">
                <a:solidFill>
                  <a:srgbClr val="0050A2"/>
                </a:solidFill>
                <a:latin typeface="Noto Sans JP"/>
                <a:ea typeface="Noto Sans JP"/>
                <a:cs typeface="Noto Sans JP"/>
                <a:sym typeface="Noto Sans JP"/>
              </a:rPr>
              <a:t>180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b="1" i="0" lang="ja-JP" sz="3600" u="none" cap="none" strike="noStrike">
                <a:solidFill>
                  <a:srgbClr val="0050A2"/>
                </a:solidFill>
                <a:latin typeface="Noto Sans JP"/>
                <a:ea typeface="Noto Sans JP"/>
                <a:cs typeface="Noto Sans JP"/>
                <a:sym typeface="Noto Sans JP"/>
              </a:rPr>
              <a:t>ローターアクトクラブがある国の数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0"/>
          <p:cNvSpPr txBox="1"/>
          <p:nvPr/>
        </p:nvSpPr>
        <p:spPr>
          <a:xfrm>
            <a:off x="6186948" y="145154"/>
            <a:ext cx="5960482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ja-JP" sz="40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第1エリア</a:t>
            </a:r>
            <a:endParaRPr b="0" i="0" sz="40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ja-JP" sz="40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(東日本側14地区)</a:t>
            </a:r>
            <a:endParaRPr b="0" i="0" sz="40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ja-JP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活動しているクラブ　77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ja-JP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うち大学基盤クラブ　16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ja-JP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総会員数585名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9548066" y="3797060"/>
            <a:ext cx="22172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2023年7月第1エリア調べ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3575628" y="3950949"/>
            <a:ext cx="239681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ja-JP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2023年10月マイロータリー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1aaa39f6e_0_0"/>
          <p:cNvSpPr txBox="1"/>
          <p:nvPr>
            <p:ph type="title"/>
          </p:nvPr>
        </p:nvSpPr>
        <p:spPr>
          <a:xfrm>
            <a:off x="631125" y="1376975"/>
            <a:ext cx="10485000" cy="47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委員会</a:t>
            </a:r>
            <a:r>
              <a:rPr b="0" lang="ja-JP" sz="2300">
                <a:solidFill>
                  <a:srgbClr val="018D8D"/>
                </a:solidFill>
                <a:latin typeface="Noto Sans JP"/>
                <a:ea typeface="Noto Sans JP"/>
                <a:cs typeface="Noto Sans JP"/>
                <a:sym typeface="Noto Sans JP"/>
              </a:rPr>
              <a:t>として実行すること</a:t>
            </a:r>
            <a:endParaRPr b="0" sz="2300">
              <a:solidFill>
                <a:srgbClr val="018D8D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300">
              <a:solidFill>
                <a:srgbClr val="018D8D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一、全員を対象とした会議　研究会</a:t>
            </a:r>
            <a:endParaRPr b="0" sz="2300">
              <a:solidFill>
                <a:srgbClr val="FF0000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以前の青少年プログラムではなくクラブとしての位置付けとなりRI会費、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地区会費の負担など金銭的自立が求められている</a:t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</a:t>
            </a:r>
            <a:r>
              <a:rPr lang="ja-JP" sz="23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意識改革要す</a:t>
            </a:r>
            <a:endParaRPr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300">
                <a:solidFill>
                  <a:srgbClr val="FF0000"/>
                </a:solidFill>
                <a:latin typeface="Noto Sans JP"/>
                <a:ea typeface="Noto Sans JP"/>
                <a:cs typeface="Noto Sans JP"/>
                <a:sym typeface="Noto Sans JP"/>
              </a:rPr>
              <a:t>一、ロータリアンに対するローターアクトの認知度を上げる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</a:t>
            </a: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社会に対してローターアクトクラブの認知度は低いため勧誘しにくい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地区ロータリアンのローターアクトクラブについての認知度は低い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</a:t>
            </a:r>
            <a:r>
              <a:rPr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広報活動要す</a:t>
            </a:r>
            <a:endParaRPr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-JP" sz="2100">
                <a:solidFill>
                  <a:schemeClr val="dk1"/>
                </a:solidFill>
                <a:latin typeface="Noto Sans JP"/>
                <a:ea typeface="Noto Sans JP"/>
                <a:cs typeface="Noto Sans JP"/>
                <a:sym typeface="Noto Sans JP"/>
              </a:rPr>
              <a:t>　　</a:t>
            </a:r>
            <a:endParaRPr b="0" sz="21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300">
              <a:solidFill>
                <a:schemeClr val="dk1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285" name="Google Shape;285;g2b1aaa39f6e_0_0"/>
          <p:cNvSpPr txBox="1"/>
          <p:nvPr>
            <p:ph idx="1" type="body"/>
          </p:nvPr>
        </p:nvSpPr>
        <p:spPr>
          <a:xfrm flipH="1">
            <a:off x="11802325" y="7140075"/>
            <a:ext cx="19200" cy="85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　　　　　　　　　　　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>
                <a:solidFill>
                  <a:schemeClr val="dk1"/>
                </a:solidFill>
              </a:rPr>
              <a:t>　　　　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6" name="Google Shape;286;g2b1aaa39f6e_0_0"/>
          <p:cNvSpPr txBox="1"/>
          <p:nvPr>
            <p:ph type="title"/>
          </p:nvPr>
        </p:nvSpPr>
        <p:spPr>
          <a:xfrm>
            <a:off x="418214" y="448481"/>
            <a:ext cx="64008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lang="ja-JP"/>
              <a:t>今年度</a:t>
            </a:r>
            <a:r>
              <a:rPr lang="ja-JP"/>
              <a:t>テーマ</a:t>
            </a:r>
            <a:r>
              <a:rPr lang="ja-JP"/>
              <a:t>　　</a:t>
            </a:r>
            <a:r>
              <a:rPr lang="ja-JP"/>
              <a:t>情熱！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"/>
          <p:cNvSpPr txBox="1"/>
          <p:nvPr>
            <p:ph type="title"/>
          </p:nvPr>
        </p:nvSpPr>
        <p:spPr>
          <a:xfrm>
            <a:off x="184155" y="457200"/>
            <a:ext cx="3115997" cy="731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400"/>
              <a:buFont typeface="Arial"/>
              <a:buNone/>
            </a:pPr>
            <a:r>
              <a:rPr b="1" i="0" lang="ja-JP" sz="36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ミーティング</a:t>
            </a:r>
            <a:endParaRPr b="1" i="0" sz="3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テーブルの上に立っている男性たち&#10;&#10;低い精度で自動的に生成された説明" id="292" name="Google Shape;292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5635" y="3697849"/>
            <a:ext cx="3600450" cy="300445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"/>
          <p:cNvSpPr txBox="1"/>
          <p:nvPr>
            <p:ph idx="11" type="ftr"/>
          </p:nvPr>
        </p:nvSpPr>
        <p:spPr>
          <a:xfrm>
            <a:off x="3540642" y="287383"/>
            <a:ext cx="7758729" cy="670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ja-JP" sz="2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第一回　会長幹事会・</a:t>
            </a:r>
            <a:endParaRPr b="0" i="0" sz="2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ja-JP" sz="2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ローターアクト特別</a:t>
            </a:r>
            <a:r>
              <a:rPr lang="ja-JP" sz="2800"/>
              <a:t>会議</a:t>
            </a:r>
            <a:endParaRPr/>
          </a:p>
        </p:txBody>
      </p:sp>
      <p:sp>
        <p:nvSpPr>
          <p:cNvPr id="294" name="Google Shape;294;p4"/>
          <p:cNvSpPr txBox="1"/>
          <p:nvPr>
            <p:ph idx="12" type="sldNum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ja-JP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テキスト&#10;&#10;自動的に生成された説明" id="295" name="Google Shape;29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156" y="3697849"/>
            <a:ext cx="3839001" cy="3004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屋内, 天井, 人, 民衆 が含まれている画像&#10;&#10;自動的に生成された説明" id="296" name="Google Shape;29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5680" y="3697848"/>
            <a:ext cx="4208680" cy="300445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"/>
          <p:cNvSpPr txBox="1"/>
          <p:nvPr/>
        </p:nvSpPr>
        <p:spPr>
          <a:xfrm>
            <a:off x="366427" y="1740507"/>
            <a:ext cx="2502845" cy="444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ja-JP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7月29日㈯　千葉市</a:t>
            </a:r>
            <a:endParaRPr b="0" i="0" sz="16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"/>
          <p:cNvSpPr txBox="1"/>
          <p:nvPr/>
        </p:nvSpPr>
        <p:spPr>
          <a:xfrm>
            <a:off x="3540642" y="2156768"/>
            <a:ext cx="8212922" cy="10258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習志野中央RAC　　市原中央RAC　　千葉科学大学RAC　　鴨川RAC　　　　　　　千葉マリンRAC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"/>
          <p:cNvSpPr txBox="1"/>
          <p:nvPr/>
        </p:nvSpPr>
        <p:spPr>
          <a:xfrm>
            <a:off x="3540643" y="1044157"/>
            <a:ext cx="8212922" cy="10258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・会長幹事会は2ヶ月に一度、各クラブがホストとなりクラブ所在地にて行う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・大きな変革を受けて全ローターアクター対象に情報共有するための</a:t>
            </a:r>
            <a:r>
              <a:rPr lang="ja-JP" sz="1800">
                <a:solidFill>
                  <a:schemeClr val="accent6"/>
                </a:solidFill>
              </a:rPr>
              <a:t>研究</a:t>
            </a:r>
            <a:r>
              <a:rPr b="0" i="0" lang="ja-JP" sz="1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テーマ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2023-10-09T05:16:28Z</dcterms:created>
  <dc:creator>良夫 中澤</dc:creator>
</cp:coreProperties>
</file>