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304" r:id="rId3"/>
    <p:sldId id="317" r:id="rId4"/>
    <p:sldId id="305" r:id="rId5"/>
    <p:sldId id="330" r:id="rId6"/>
    <p:sldId id="329" r:id="rId7"/>
    <p:sldId id="327" r:id="rId8"/>
    <p:sldId id="326" r:id="rId9"/>
    <p:sldId id="323" r:id="rId10"/>
    <p:sldId id="325" r:id="rId11"/>
    <p:sldId id="322" r:id="rId12"/>
    <p:sldId id="321" r:id="rId13"/>
    <p:sldId id="320" r:id="rId14"/>
    <p:sldId id="307" r:id="rId15"/>
    <p:sldId id="332" r:id="rId16"/>
    <p:sldId id="331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FDC0-E435-40D1-BAFE-FD91A7EAF206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3C74A-8092-41CD-8882-B9A96333FC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65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29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82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22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57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63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67235-AACF-4AE9-AED3-A75ACA2493D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66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D1967-B8A9-4DE7-8B45-AC088CFCE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225F20-51C5-4205-8363-117E98A4A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9B3C17-73BB-4FCE-BA26-8A09E961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5A6BFC-4B28-4048-8633-E4D880F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EBABC2-2219-4EB6-B992-49746419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53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BD5B24-8536-472A-A06A-395AD56E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F5FB45-895C-492B-8E53-979A7BB6E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D30E5-2101-4165-8D82-301C745D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5675E-1A98-4096-8414-D9E36789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BBA98-AB5F-477E-96E6-34269D0C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2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4F9AD4-0F07-4B85-8457-7C8D2EA0F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734C80-E08D-4FA4-93CC-DD0208D59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247D9B-3368-4BE0-9C61-9AC0A81E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853237-FC1C-4722-B756-EF7D932E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6F3358-3C63-43EF-803E-33C98EFB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15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853C3-3513-4006-940E-B8D8FDB3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9D85CF-C3A3-4AF9-B6DF-2C8F9426A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3579BA-2840-4660-B544-8A4D1F1D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89821C-11A0-4BA6-97FD-426A34A6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C661B9-17B2-44F8-87FF-01E4C23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43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FE6011-7B33-48C2-A6C2-FEC83E57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4E43EA-AC6E-4DD7-A5BC-EC4799755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86BAA-84F6-4886-BBC1-F158174E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0E605C-1837-424D-B17B-0F1D44CF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C65D48-7145-425E-9D20-EAE42474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82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CA7D9E-F69B-487A-99DB-677B49D9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BB2BE-9E49-4C19-BA09-DCB22C1CB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4846E2-3EE6-4F7D-B18B-C7671A2E9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0AE66E-AC5F-4B2E-B318-EFC3C7B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65DC8B-8420-413C-9867-CCB80A97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5E82DB-6F3F-49CA-A4C4-82787F33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1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0EF6D8-EA7A-413F-A23B-BCB586F8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7C699A-86E0-48AD-A6AD-7FD5ADFC5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C692FF-D833-4024-9855-4A32F02A9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7A213D-9D52-44B8-A8C1-7D1568972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561BB3F-2672-411B-9AC3-F3E3DBC2C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E1A4FC8-318F-450E-9626-6F020A69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EEE521-C9E9-4B90-B456-F8BC1554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376112-C2CE-4235-8BAC-6141941F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0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1E28-BF48-48B2-A7E3-804B179E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25E9ECB-A8E0-4C33-A45C-F1363AB4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F532DF-7F37-49AE-BBAF-5B8CEC7F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C23E59-2735-45C9-85B4-F24FF6FA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2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52588C-6304-4291-B05F-0F6A7129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EF844-CA6D-42F2-A431-2E7446E9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598C9D-31D8-4483-8B35-B45AAA7E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7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BCAB38-6FE0-4F7D-97BC-91883406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361AE9-1C0A-4233-B6EA-D7992CA8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2AFE9A-4D0B-4BFB-B175-0D85901D7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10600F-DC3C-43E5-B4E0-B8E62F5B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50F8CE-3E5D-49EF-9656-B9BA179E5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D0DFB3-D813-417C-B481-0CA0CB23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5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3F26D-D8DF-4AB7-B719-B6A19482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D0F8610-9080-4B44-8D83-510440A3B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6B3494-875F-4EDF-B591-B9BA3E7A8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895B19-C970-4926-A339-C5B47D5C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A5F9D7-AAC6-43BF-9E64-63E38C9D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D74730-3BFE-4F05-BE9C-844D720A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9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0C28DE-8AD6-4EEC-A1DE-9221B3299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F4B4F9-C251-4E4F-ACB3-4E4CCBB4E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1ACE25-B379-4C0F-BF84-55E5296B9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2D41-FEA3-43B2-957B-FBEE206BF39F}" type="datetimeFigureOut">
              <a:rPr kumimoji="1" lang="ja-JP" altLang="en-US" smtClean="0"/>
              <a:t>2023/8/2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A58B0-C9DE-47D5-9CFB-C60BED18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2FB71E-4C37-4CE5-BE49-2F8E98DF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3441-49F9-4CDA-908B-97BFEF2719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4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3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C80F0C-4E24-46AC-87B6-38E929DE9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25" y="1409350"/>
            <a:ext cx="11895588" cy="4290165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2023</a:t>
            </a:r>
            <a:r>
              <a:rPr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</a:t>
            </a:r>
            <a:r>
              <a:rPr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2024</a:t>
            </a:r>
            <a:r>
              <a:rPr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年度</a:t>
            </a:r>
            <a:r>
              <a:rPr kumimoji="1"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kumimoji="1"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in2023</a:t>
            </a:r>
            <a:r>
              <a:rPr kumimoji="1"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</a:t>
            </a:r>
            <a:r>
              <a:rPr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8</a:t>
            </a:r>
            <a:r>
              <a:rPr kumimoji="1"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kumimoji="1"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6</a:t>
            </a:r>
            <a:r>
              <a:rPr kumimoji="1"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</a:t>
            </a:r>
            <a:br>
              <a:rPr kumimoji="1"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kumimoji="1" lang="en-US" altLang="ja-JP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活動紹介（</a:t>
            </a:r>
            <a:r>
              <a:rPr lang="en-US" altLang="ja-JP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の自立へ）</a:t>
            </a:r>
            <a:br>
              <a:rPr lang="en-US" altLang="ja-JP" sz="40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～地域に希望を育てよう（</a:t>
            </a:r>
            <a: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2510</a:t>
            </a:r>
            <a:r>
              <a:rPr lang="ja-JP" altLang="en-US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松浦ガバナーテーマ）～</a:t>
            </a:r>
            <a:b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～北海道赤平の小さな地域より「あたりまえ」の大きな希望を目指す～</a:t>
            </a:r>
            <a:b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b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32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</a:t>
            </a:r>
            <a:r>
              <a:rPr lang="ja-JP" altLang="en-US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プレゼン：長谷川大介（赤平ローターアクトクラブ）</a:t>
            </a:r>
            <a:b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　　　パスト地区</a:t>
            </a:r>
            <a:r>
              <a:rPr lang="en-US" altLang="ja-JP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4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代表・クラブ会計</a:t>
            </a:r>
            <a:endParaRPr kumimoji="1" lang="ja-JP" altLang="en-US" sz="24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12AF18D1-28C3-2E49-7695-92BFDD98524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11964" y="345922"/>
            <a:ext cx="2192924" cy="1113761"/>
          </a:xfrm>
          <a:prstGeom prst="rect">
            <a:avLst/>
          </a:prstGeom>
          <a:ln/>
        </p:spPr>
      </p:pic>
      <p:pic>
        <p:nvPicPr>
          <p:cNvPr id="1026" name="Picture 2" descr="RI会長・会長エレクトより">
            <a:extLst>
              <a:ext uri="{FF2B5EF4-FFF2-40B4-BE49-F238E27FC236}">
                <a16:creationId xmlns:a16="http://schemas.microsoft.com/office/drawing/2014/main" id="{7C2243D0-6E91-8183-0E38-6D4ED249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4" y="310392"/>
            <a:ext cx="1447638" cy="12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     　　火まつり例会</a:t>
            </a:r>
            <a:r>
              <a:rPr lang="ja-JP" altLang="en-US" sz="3000" b="1" dirty="0">
                <a:solidFill>
                  <a:srgbClr val="FF0000"/>
                </a:solidFill>
              </a:rPr>
              <a:t>（地区補助金申請行事）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243280" y="1312193"/>
            <a:ext cx="63085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7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15</a:t>
            </a:r>
            <a:r>
              <a:rPr lang="ja-JP" altLang="en-US" sz="2000" b="1" dirty="0"/>
              <a:t>日～</a:t>
            </a:r>
            <a:r>
              <a:rPr lang="en-US" altLang="ja-JP" sz="2000" b="1" dirty="0"/>
              <a:t>16</a:t>
            </a:r>
            <a:r>
              <a:rPr lang="ja-JP" altLang="en-US" sz="2000" b="1" dirty="0"/>
              <a:t>日　</a:t>
            </a:r>
            <a:r>
              <a:rPr lang="en-US" altLang="ja-JP" sz="2000" b="1" dirty="0"/>
              <a:t>※2</a:t>
            </a:r>
            <a:r>
              <a:rPr lang="ja-JP" altLang="en-US" sz="2000" b="1" dirty="0"/>
              <a:t>日間）</a:t>
            </a:r>
            <a:endParaRPr lang="en-US" altLang="ja-JP" sz="2000" b="1" dirty="0"/>
          </a:p>
          <a:p>
            <a:r>
              <a:rPr lang="ja-JP" altLang="en-US" sz="2000" b="1" dirty="0"/>
              <a:t>ホスト：赤平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（参加：赤平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・名寄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・帯広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・富良野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＜大まかな内容 ＞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地域の子どもたちの笑顔を増やしたい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日目：人形すくい・射的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日目：盲導犬募金・アンボール（的当）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2510</a:t>
            </a:r>
            <a:r>
              <a:rPr lang="ja-JP" altLang="en-US" sz="2000" b="1" dirty="0"/>
              <a:t>地区は、今年度より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が地区補助金の活用</a:t>
            </a:r>
            <a:endParaRPr lang="en-US" altLang="ja-JP" sz="2000" b="1" dirty="0"/>
          </a:p>
          <a:p>
            <a:r>
              <a:rPr lang="ja-JP" altLang="en-US" sz="2000" b="1" dirty="0"/>
              <a:t>　が可能へ。</a:t>
            </a:r>
            <a:endParaRPr lang="en-US" altLang="ja-JP" sz="2000" b="1" dirty="0"/>
          </a:p>
          <a:p>
            <a:r>
              <a:rPr lang="ja-JP" altLang="en-US" sz="2000" b="1" dirty="0"/>
              <a:t>　地区財団委員長へ相談をさせて頂き進めた。</a:t>
            </a:r>
            <a:endParaRPr lang="en-US" altLang="ja-JP" sz="2000" b="1" dirty="0"/>
          </a:p>
          <a:p>
            <a:r>
              <a:rPr lang="ja-JP" altLang="en-US" sz="2000" b="1" dirty="0"/>
              <a:t>　（地区内では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が初な為、今後の参考にも）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461</a:t>
            </a:r>
            <a:r>
              <a:rPr lang="ja-JP" altLang="en-US" sz="2000" b="1" dirty="0"/>
              <a:t>名の子どもの笑顔がみれた</a:t>
            </a:r>
            <a:endParaRPr lang="en-US" altLang="ja-JP" sz="2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D2EC29-EE3E-4F57-F047-481AB1611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t="13212" r="7468" b="11629"/>
          <a:stretch/>
        </p:blipFill>
        <p:spPr>
          <a:xfrm>
            <a:off x="6724709" y="1216997"/>
            <a:ext cx="2805185" cy="239027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01E5F77-F12B-B18E-3CF9-36DA55504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73" y="3716323"/>
            <a:ext cx="4093829" cy="30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     　　第</a:t>
            </a:r>
            <a:r>
              <a:rPr lang="en-US" altLang="ja-JP" sz="3200" b="1" dirty="0">
                <a:solidFill>
                  <a:srgbClr val="FF0000"/>
                </a:solidFill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</a:rPr>
              <a:t>回</a:t>
            </a:r>
            <a:r>
              <a:rPr lang="ja-JP" altLang="en-US" sz="3000" b="1" dirty="0">
                <a:solidFill>
                  <a:srgbClr val="FF0000"/>
                </a:solidFill>
              </a:rPr>
              <a:t>会長幹事会出席（</a:t>
            </a:r>
            <a:r>
              <a:rPr lang="en-US" altLang="ja-JP" sz="3000" b="1" dirty="0">
                <a:solidFill>
                  <a:srgbClr val="FF0000"/>
                </a:solidFill>
              </a:rPr>
              <a:t>2510</a:t>
            </a:r>
            <a:r>
              <a:rPr lang="ja-JP" altLang="en-US" sz="3000" b="1" dirty="0">
                <a:solidFill>
                  <a:srgbClr val="FF0000"/>
                </a:solidFill>
              </a:rPr>
              <a:t>地区 第</a:t>
            </a:r>
            <a:r>
              <a:rPr lang="en-US" altLang="ja-JP" sz="3000" b="1" dirty="0">
                <a:solidFill>
                  <a:srgbClr val="FF0000"/>
                </a:solidFill>
              </a:rPr>
              <a:t>2G</a:t>
            </a:r>
            <a:r>
              <a:rPr lang="ja-JP" altLang="en-US" sz="3000" b="1" dirty="0">
                <a:solidFill>
                  <a:srgbClr val="FF0000"/>
                </a:solidFill>
              </a:rPr>
              <a:t>）　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243280" y="1312193"/>
            <a:ext cx="63085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8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日）</a:t>
            </a:r>
            <a:endParaRPr lang="en-US" altLang="ja-JP" sz="2000" b="1" dirty="0"/>
          </a:p>
          <a:p>
            <a:r>
              <a:rPr lang="ja-JP" altLang="en-US" sz="2000" b="1" dirty="0"/>
              <a:t>赤平市にて開催</a:t>
            </a:r>
            <a:endParaRPr lang="en-US" altLang="ja-JP" sz="2000" b="1" dirty="0"/>
          </a:p>
          <a:p>
            <a:r>
              <a:rPr lang="ja-JP" altLang="en-US" sz="2000" b="1" dirty="0"/>
              <a:t>（参加：グループ内　</a:t>
            </a:r>
            <a:r>
              <a:rPr lang="en-US" altLang="ja-JP" sz="2000" b="1" dirty="0"/>
              <a:t>4RC</a:t>
            </a:r>
            <a:r>
              <a:rPr lang="ja-JP" altLang="en-US" sz="2000" b="1" dirty="0"/>
              <a:t>・</a:t>
            </a:r>
            <a:r>
              <a:rPr lang="en-US" altLang="ja-JP" sz="2000" b="1" dirty="0"/>
              <a:t>1RAC</a:t>
            </a:r>
            <a:r>
              <a:rPr lang="ja-JP" altLang="en-US" sz="2000" b="1" dirty="0"/>
              <a:t>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＜大まかな内容 ＞</a:t>
            </a:r>
            <a:endParaRPr lang="en-US" altLang="ja-JP" sz="2000" b="1" dirty="0"/>
          </a:p>
          <a:p>
            <a:r>
              <a:rPr lang="ja-JP" altLang="en-US" sz="2000" b="1" dirty="0"/>
              <a:t>　宇戸ガバナー補佐挨拶（お写真左上）</a:t>
            </a:r>
            <a:endParaRPr lang="en-US" altLang="ja-JP" sz="2000" b="1" dirty="0"/>
          </a:p>
          <a:p>
            <a:r>
              <a:rPr lang="ja-JP" altLang="en-US" sz="2000" b="1" dirty="0"/>
              <a:t>　各クラブ挨拶＆各クラブ活動報告　等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r>
              <a:rPr lang="ja-JP" altLang="en-US" sz="2000" b="1" dirty="0"/>
              <a:t>　ロータリークラブの会長幹事会に赤平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も出席</a:t>
            </a:r>
            <a:endParaRPr lang="en-US" altLang="ja-JP" sz="2000" b="1" dirty="0"/>
          </a:p>
          <a:p>
            <a:r>
              <a:rPr lang="ja-JP" altLang="en-US" sz="2000" b="1" dirty="0"/>
              <a:t>　ロータリー（特に自分のクラブと身近な）の活動</a:t>
            </a:r>
            <a:endParaRPr lang="en-US" altLang="ja-JP" sz="2000" b="1" dirty="0"/>
          </a:p>
          <a:p>
            <a:r>
              <a:rPr lang="ja-JP" altLang="en-US" sz="2000" b="1" dirty="0"/>
              <a:t>　や取組を学べる機会へ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は会長幹事会のみならず、</a:t>
            </a:r>
            <a:endParaRPr lang="en-US" altLang="ja-JP" sz="2000" b="1" dirty="0"/>
          </a:p>
          <a:p>
            <a:r>
              <a:rPr lang="ja-JP" altLang="en-US" sz="2000" b="1" dirty="0"/>
              <a:t>　　スポンサー以外の夜間例会（グループ内）にも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第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回～も継続的に出席予定　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今年度ガバナー補佐が「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の自立と将来」を</a:t>
            </a:r>
            <a:endParaRPr lang="en-US" altLang="ja-JP" sz="2000" b="1" dirty="0"/>
          </a:p>
          <a:p>
            <a:r>
              <a:rPr lang="ja-JP" altLang="en-US" sz="2000" b="1" dirty="0"/>
              <a:t>　　想像して希望へ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身近なロータリーを知ることが重要</a:t>
            </a:r>
            <a:endParaRPr lang="en-US" altLang="ja-JP" sz="20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68286B-3038-F9C9-0C6A-FCB6815ED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18" y="3617752"/>
            <a:ext cx="4214070" cy="31605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C1564D6-C092-3F52-5F28-ADFB88D105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14927" b="3644"/>
          <a:stretch/>
        </p:blipFill>
        <p:spPr>
          <a:xfrm>
            <a:off x="6216243" y="1090566"/>
            <a:ext cx="2449585" cy="24196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27A4279-B49C-9B1F-C510-DB8173595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4" t="20815" r="573" b="22406"/>
          <a:stretch/>
        </p:blipFill>
        <p:spPr>
          <a:xfrm>
            <a:off x="8749718" y="1518408"/>
            <a:ext cx="2910980" cy="19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2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     　　</a:t>
            </a:r>
            <a:r>
              <a:rPr lang="ja-JP" altLang="en-US" sz="3000" b="1" dirty="0">
                <a:solidFill>
                  <a:srgbClr val="FF0000"/>
                </a:solidFill>
              </a:rPr>
              <a:t>世界ポリオデー　</a:t>
            </a:r>
            <a:r>
              <a:rPr lang="en-US" altLang="ja-JP" sz="2000" b="1" dirty="0">
                <a:solidFill>
                  <a:srgbClr val="FF0000"/>
                </a:solidFill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</a:rPr>
              <a:t>写真：前年度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369115" y="1219914"/>
            <a:ext cx="63085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10</a:t>
            </a:r>
            <a:r>
              <a:rPr lang="ja-JP" altLang="en-US" sz="2000" b="1" dirty="0"/>
              <a:t>月）</a:t>
            </a:r>
            <a:endParaRPr lang="en-US" altLang="ja-JP" sz="2000" b="1" dirty="0"/>
          </a:p>
          <a:p>
            <a:r>
              <a:rPr lang="ja-JP" altLang="en-US" sz="2000" b="1" dirty="0"/>
              <a:t>ホスト：赤平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スポンサー：赤平</a:t>
            </a:r>
            <a:r>
              <a:rPr lang="en-US" altLang="ja-JP" sz="2000" b="1" dirty="0"/>
              <a:t>RC</a:t>
            </a:r>
          </a:p>
          <a:p>
            <a:r>
              <a:rPr lang="ja-JP" altLang="en-US" sz="2000" b="1" dirty="0"/>
              <a:t>参加案内：第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グループ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　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endParaRPr lang="en-US" altLang="ja-JP" sz="2000" b="1" dirty="0"/>
          </a:p>
          <a:p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第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グループ内のロータリークラブへご案内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昨年度よりスポンサー以外の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にご案内</a:t>
            </a:r>
            <a:endParaRPr lang="en-US" altLang="ja-JP" sz="2000" b="1" dirty="0"/>
          </a:p>
          <a:p>
            <a:r>
              <a:rPr lang="ja-JP" altLang="en-US" sz="2000" b="1" dirty="0"/>
              <a:t>　　こちらも継続して毎年度活動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赤平ローターアクトクラブが中心に企画し、</a:t>
            </a:r>
            <a:endParaRPr lang="en-US" altLang="ja-JP" sz="2000" b="1" dirty="0"/>
          </a:p>
          <a:p>
            <a:r>
              <a:rPr lang="ja-JP" altLang="en-US" sz="2000" b="1" dirty="0"/>
              <a:t>　　グループ内のポリオデーを開催</a:t>
            </a:r>
            <a:endParaRPr lang="en-US" altLang="ja-JP" sz="20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C51301-2653-5077-4F3D-14E0B6B3F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4898"/>
          <a:stretch/>
        </p:blipFill>
        <p:spPr>
          <a:xfrm>
            <a:off x="7624091" y="3712652"/>
            <a:ext cx="4475630" cy="302790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9C26790-3885-8AD4-4434-37D5A6D78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7"/>
          <a:stretch/>
        </p:blipFill>
        <p:spPr>
          <a:xfrm>
            <a:off x="8172185" y="1373708"/>
            <a:ext cx="3278787" cy="23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0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　　　　     　　</a:t>
            </a:r>
            <a:r>
              <a:rPr lang="en-US" altLang="ja-JP" sz="3000" b="1" dirty="0">
                <a:solidFill>
                  <a:srgbClr val="FF0000"/>
                </a:solidFill>
              </a:rPr>
              <a:t>IM</a:t>
            </a:r>
            <a:r>
              <a:rPr lang="ja-JP" altLang="en-US" sz="3000" b="1" dirty="0">
                <a:solidFill>
                  <a:srgbClr val="FF0000"/>
                </a:solidFill>
              </a:rPr>
              <a:t>（都市連合会）</a:t>
            </a:r>
            <a:r>
              <a:rPr lang="en-US" altLang="ja-JP" sz="2000" b="1" dirty="0">
                <a:solidFill>
                  <a:srgbClr val="FF0000"/>
                </a:solidFill>
              </a:rPr>
              <a:t>※</a:t>
            </a:r>
            <a:r>
              <a:rPr lang="ja-JP" altLang="en-US" sz="2000" b="1" dirty="0">
                <a:solidFill>
                  <a:srgbClr val="FF0000"/>
                </a:solidFill>
              </a:rPr>
              <a:t>写真：前年度 </a:t>
            </a:r>
            <a:r>
              <a:rPr kumimoji="1" lang="ja-JP" altLang="en-US" sz="2000" b="1" dirty="0">
                <a:solidFill>
                  <a:srgbClr val="FF0000"/>
                </a:solidFill>
              </a:rPr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05C9E0-3E85-4A82-EAED-D04997E379BD}"/>
              </a:ext>
            </a:extLst>
          </p:cNvPr>
          <p:cNvSpPr txBox="1"/>
          <p:nvPr/>
        </p:nvSpPr>
        <p:spPr>
          <a:xfrm>
            <a:off x="243280" y="1312193"/>
            <a:ext cx="63085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2023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2024</a:t>
            </a:r>
            <a:r>
              <a:rPr lang="ja-JP" altLang="en-US" sz="2000" b="1" dirty="0"/>
              <a:t>年度（</a:t>
            </a:r>
            <a:r>
              <a:rPr lang="en-US" altLang="ja-JP" sz="2000" b="1" dirty="0"/>
              <a:t>4</a:t>
            </a:r>
            <a:r>
              <a:rPr lang="ja-JP" altLang="en-US" sz="2000" b="1" dirty="0"/>
              <a:t>月）</a:t>
            </a:r>
            <a:endParaRPr lang="en-US" altLang="ja-JP" sz="2000" b="1" dirty="0"/>
          </a:p>
          <a:p>
            <a:r>
              <a:rPr lang="ja-JP" altLang="en-US" sz="2000" b="1" dirty="0"/>
              <a:t>赤平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＆赤平</a:t>
            </a:r>
            <a:r>
              <a:rPr lang="en-US" altLang="ja-JP" sz="2000" b="1" dirty="0"/>
              <a:t>RAC </a:t>
            </a:r>
            <a:r>
              <a:rPr lang="ja-JP" altLang="en-US" sz="2000" b="1" dirty="0"/>
              <a:t>共同ホスト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＜大まかな内容 ＞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en-US" altLang="ja-JP" sz="2000" b="1" dirty="0"/>
              <a:t>【</a:t>
            </a:r>
            <a:r>
              <a:rPr lang="ja-JP" altLang="en-US" sz="2000" b="1" dirty="0"/>
              <a:t>自然保護活動</a:t>
            </a:r>
            <a:r>
              <a:rPr lang="en-US" altLang="ja-JP" sz="2000" b="1" dirty="0"/>
              <a:t>】</a:t>
            </a:r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bee project</a:t>
            </a:r>
            <a:r>
              <a:rPr lang="ja-JP" altLang="en-US" sz="2000" b="1" dirty="0"/>
              <a:t>（</a:t>
            </a:r>
            <a:r>
              <a:rPr lang="en-US" altLang="ja-JP" sz="2000" b="1" dirty="0"/>
              <a:t>DEI</a:t>
            </a:r>
            <a:r>
              <a:rPr lang="ja-JP" altLang="en-US" sz="2000" b="1" dirty="0"/>
              <a:t>視点）　等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en-US" altLang="ja-JP" sz="2000" b="1" dirty="0"/>
              <a:t>【</a:t>
            </a:r>
            <a:r>
              <a:rPr lang="ja-JP" altLang="en-US" sz="2000" b="1" dirty="0"/>
              <a:t>各クラブ活動紹介</a:t>
            </a:r>
            <a:r>
              <a:rPr lang="en-US" altLang="ja-JP" sz="2000" b="1" dirty="0"/>
              <a:t>】</a:t>
            </a:r>
          </a:p>
          <a:p>
            <a:r>
              <a:rPr lang="ja-JP" altLang="en-US" sz="2000" b="1" dirty="0"/>
              <a:t>　芦別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・砂川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・滝川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・赤平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・赤平</a:t>
            </a:r>
            <a:r>
              <a:rPr lang="en-US" altLang="ja-JP" sz="2000" b="1" dirty="0"/>
              <a:t>RAC</a:t>
            </a:r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第</a:t>
            </a:r>
            <a:r>
              <a:rPr lang="en-US" altLang="ja-JP" sz="2000" b="1" dirty="0"/>
              <a:t>2</a:t>
            </a:r>
            <a:r>
              <a:rPr lang="ja-JP" altLang="en-US" sz="2000" b="1" dirty="0"/>
              <a:t>グループ全</a:t>
            </a:r>
            <a:r>
              <a:rPr lang="en-US" altLang="ja-JP" sz="2000" b="1" dirty="0"/>
              <a:t>5</a:t>
            </a:r>
            <a:r>
              <a:rPr lang="ja-JP" altLang="en-US" sz="2000" b="1" dirty="0"/>
              <a:t>クラブ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bee project</a:t>
            </a:r>
            <a:r>
              <a:rPr lang="ja-JP" altLang="en-US" sz="2000" b="1" dirty="0"/>
              <a:t>は、</a:t>
            </a:r>
            <a:r>
              <a:rPr lang="en-US" altLang="ja-JP" sz="2000" b="1" dirty="0"/>
              <a:t>2021</a:t>
            </a:r>
            <a:r>
              <a:rPr lang="ja-JP" altLang="en-US" sz="2000" b="1" dirty="0"/>
              <a:t>～</a:t>
            </a:r>
            <a:r>
              <a:rPr lang="en-US" altLang="ja-JP" sz="2000" b="1" dirty="0"/>
              <a:t>2022</a:t>
            </a:r>
            <a:r>
              <a:rPr lang="ja-JP" altLang="en-US" sz="2000" b="1" dirty="0"/>
              <a:t>年度に第</a:t>
            </a:r>
            <a:r>
              <a:rPr lang="en-US" altLang="ja-JP" sz="2000" b="1" dirty="0"/>
              <a:t>34</a:t>
            </a:r>
            <a:r>
              <a:rPr lang="ja-JP" altLang="en-US" sz="2000" b="1" dirty="0"/>
              <a:t>回全国</a:t>
            </a:r>
            <a:endParaRPr lang="en-US" altLang="ja-JP" sz="2000" b="1" dirty="0"/>
          </a:p>
          <a:p>
            <a:r>
              <a:rPr lang="ja-JP" altLang="en-US" sz="2000" b="1" dirty="0"/>
              <a:t>　</a:t>
            </a:r>
            <a:r>
              <a:rPr lang="en-US" altLang="ja-JP" sz="2000" b="1" dirty="0"/>
              <a:t>RA</a:t>
            </a:r>
            <a:r>
              <a:rPr lang="ja-JP" altLang="en-US" sz="2000" b="1" dirty="0"/>
              <a:t>研修会（</a:t>
            </a:r>
            <a:r>
              <a:rPr lang="en-US" altLang="ja-JP" sz="2000" b="1" dirty="0"/>
              <a:t>2680</a:t>
            </a:r>
            <a:r>
              <a:rPr lang="ja-JP" altLang="en-US" sz="2000" b="1" dirty="0"/>
              <a:t>ホスト）より、赤平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において</a:t>
            </a:r>
            <a:endParaRPr lang="en-US" altLang="ja-JP" sz="2000" b="1" dirty="0"/>
          </a:p>
          <a:p>
            <a:r>
              <a:rPr lang="ja-JP" altLang="en-US" sz="2000" b="1" dirty="0"/>
              <a:t>　大切にしている継続的な取組</a:t>
            </a:r>
            <a:endParaRPr lang="en-US" altLang="ja-JP" sz="2000" b="1" dirty="0"/>
          </a:p>
          <a:p>
            <a:r>
              <a:rPr lang="ja-JP" altLang="en-US" sz="2000" b="1" dirty="0"/>
              <a:t>　また、</a:t>
            </a:r>
            <a:r>
              <a:rPr lang="en-US" altLang="ja-JP" sz="2000" b="1" dirty="0"/>
              <a:t>IM</a:t>
            </a:r>
            <a:r>
              <a:rPr lang="ja-JP" altLang="en-US" sz="2000" b="1" dirty="0"/>
              <a:t>の懇親会内容も担う予定</a:t>
            </a:r>
            <a:endParaRPr lang="en-US" altLang="ja-JP" sz="20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62EE345-A1BE-2DF7-68AD-A397E04F5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9138" y="3909269"/>
            <a:ext cx="3760034" cy="282590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A685BD7-95CA-DBCD-BDCA-958D864F1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46" y="1119230"/>
            <a:ext cx="3608199" cy="270614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C792AEA-C199-B781-3449-E03BABED6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37" y="1119233"/>
            <a:ext cx="2914705" cy="218602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17ACCB0-24B8-0AA4-0374-FE155AC691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0" b="19846"/>
          <a:stretch/>
        </p:blipFill>
        <p:spPr>
          <a:xfrm>
            <a:off x="3492456" y="2181138"/>
            <a:ext cx="1473828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72861" y="924173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101601" y="329158"/>
            <a:ext cx="1187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</a:rPr>
              <a:t>　　　　     </a:t>
            </a:r>
            <a:r>
              <a:rPr lang="ja-JP" altLang="en-US" sz="2800" b="1" dirty="0"/>
              <a:t>教訓のお言葉（赤平</a:t>
            </a:r>
            <a:r>
              <a:rPr lang="en-US" altLang="ja-JP" sz="2800" b="1" dirty="0"/>
              <a:t>RAC</a:t>
            </a:r>
            <a:r>
              <a:rPr lang="ja-JP" altLang="en-US" sz="2800" b="1" dirty="0"/>
              <a:t>を思い浮かべながら記載） </a:t>
            </a:r>
            <a:r>
              <a:rPr kumimoji="1" lang="ja-JP" altLang="en-US" sz="2800" b="1" dirty="0"/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C8D01-2725-F9B2-3EB9-3518FE1C459C}"/>
              </a:ext>
            </a:extLst>
          </p:cNvPr>
          <p:cNvSpPr txBox="1"/>
          <p:nvPr/>
        </p:nvSpPr>
        <p:spPr>
          <a:xfrm>
            <a:off x="643920" y="3616384"/>
            <a:ext cx="11268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福井敬悟パストガバナー（ロータリーコーディネータ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―NEWS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2022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月号より一部抜粋）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「ロータリーの原動力は友情です」「ロータリーは友情の扉です。みんなのために扉を開け放ちましょう」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/>
              <a:t>地区やエリアを超えて共に活動することも</a:t>
            </a:r>
            <a:endParaRPr lang="en-US" altLang="ja-JP" sz="2000" b="1" dirty="0"/>
          </a:p>
          <a:p>
            <a:r>
              <a:rPr lang="en-US" altLang="ja-JP" sz="2000" b="1" dirty="0"/>
              <a:t>Imagination</a:t>
            </a:r>
            <a:r>
              <a:rPr lang="ja-JP" altLang="en-US" sz="2000" b="1" dirty="0"/>
              <a:t>が更に豊かになり</a:t>
            </a:r>
            <a:endParaRPr lang="en-US" altLang="ja-JP" sz="2000" b="1" dirty="0"/>
          </a:p>
          <a:p>
            <a:r>
              <a:rPr lang="en-US" altLang="ja-JP" sz="2000" b="1" dirty="0"/>
              <a:t>Realization</a:t>
            </a:r>
            <a:r>
              <a:rPr lang="ja-JP" altLang="en-US" sz="2000" b="1" dirty="0"/>
              <a:t>が実ります。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en-US" altLang="ja-JP" sz="2000" b="1" dirty="0"/>
              <a:t>※</a:t>
            </a:r>
            <a:r>
              <a:rPr lang="ja-JP" altLang="en-US" sz="2000" b="1" dirty="0"/>
              <a:t>福井敬悟様は赤平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・赤平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との関りが強い方で、いつも励ましを頂いております。</a:t>
            </a:r>
            <a:endParaRPr lang="en-US" altLang="ja-JP" sz="20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735BC3D-FC44-C340-6FD7-43F87E713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35" y="1224793"/>
            <a:ext cx="2111519" cy="20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8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72861" y="924173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101601" y="329158"/>
            <a:ext cx="1187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</a:rPr>
              <a:t>　　　　  </a:t>
            </a:r>
            <a:r>
              <a:rPr lang="ja-JP" altLang="en-US" sz="2800" b="1" dirty="0"/>
              <a:t>赤平</a:t>
            </a:r>
            <a:r>
              <a:rPr lang="en-US" altLang="ja-JP" sz="2800" b="1" dirty="0"/>
              <a:t>RC</a:t>
            </a:r>
            <a:r>
              <a:rPr lang="ja-JP" altLang="en-US" sz="2800" b="1" dirty="0"/>
              <a:t>からの教え→</a:t>
            </a:r>
            <a:r>
              <a:rPr lang="en-US" altLang="ja-JP" sz="2800" b="1" dirty="0"/>
              <a:t>RAC</a:t>
            </a:r>
            <a:r>
              <a:rPr lang="ja-JP" altLang="en-US" sz="2800" b="1" dirty="0"/>
              <a:t>が考える基本的な自立とは </a:t>
            </a:r>
            <a:r>
              <a:rPr kumimoji="1" lang="ja-JP" altLang="en-US" sz="2800" b="1" dirty="0"/>
              <a:t>　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FCC8D01-2725-F9B2-3EB9-3518FE1C459C}"/>
              </a:ext>
            </a:extLst>
          </p:cNvPr>
          <p:cNvSpPr txBox="1"/>
          <p:nvPr/>
        </p:nvSpPr>
        <p:spPr>
          <a:xfrm>
            <a:off x="299971" y="1150020"/>
            <a:ext cx="11268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○「ありがとう」（感謝の気持ち）を素直に言えることが自立の始まり（赤平ＲＣ直前会長より）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○君たちを信用信頼している。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RI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や赤平ロータリーを感じながら、好きな活動を、大切な事を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思う存分やりなさい（赤平ＲＣ会長より）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○ロータリーとともにロータリーの行事をホストすること、そして知り合い（ロータリー仲間）を増やして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可能性を拡げましょう。クラブホストでＲＹＬＡも良いね（赤平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RC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副会長より）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○第２グループは赤平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RAC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も同じ立場になってこそ（工夫はされど、お金の以外の自立を）、第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エリ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アの原動力となって欲しい（赤平ＲＣ所属 第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Ｇガバナー補佐 兼 赤平ＲＡＣ第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代会長ＯＢ）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↑のようにスポンサークラブとの共同や一体的な関り、「同じ方向性」が必要。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これはローターアクトだけではなく、ロータリークラブの歩み寄りも非常に重要。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ローターアクトはロータリーの方に歩み寄ってもらえる普段の考動こそが大切。これも自立へ。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クラブがホストして次年度以降～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RYLA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をやりたいとの声も（赤平</a:t>
            </a:r>
            <a:r>
              <a:rPr lang="en-US" altLang="ja-JP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RAC</a:t>
            </a:r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新入会員より）</a:t>
            </a:r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「感謝の気持ち」「地域への奉仕」「未来こどもへの奉仕」を重点的とする</a:t>
            </a:r>
            <a:endParaRPr lang="en-US" altLang="ja-JP" sz="20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「ロータリーの一員」「国際ロータリーの方針」「赤平ＲＣと協同」「第２グループのホスト」を自覚する</a:t>
            </a:r>
            <a:endParaRPr lang="en-US" altLang="ja-JP" sz="20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「基本的な知識」「見出せる活動」を追い続ける。進むか止まるかは「クラブ」そして会員次第！</a:t>
            </a:r>
            <a:endParaRPr lang="en-US" altLang="ja-JP" sz="20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0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06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302004"/>
            <a:ext cx="11761366" cy="6098795"/>
          </a:xfrm>
        </p:spPr>
        <p:txBody>
          <a:bodyPr>
            <a:normAutofit/>
          </a:bodyPr>
          <a:lstStyle/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まだまだ不十分や進み方の難しさを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感じながら進んでおります。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皆さんと手を取り合いながら進みます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「希望」をありがとうございます。　　　　　　　　　　　　　　　　　　　　　　　　　　　</a:t>
            </a:r>
            <a:endParaRPr kumimoji="1" lang="en-US" altLang="ja-JP" sz="3200" b="1" dirty="0"/>
          </a:p>
          <a:p>
            <a:endParaRPr lang="en-US" altLang="ja-JP" sz="2800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ja-JP" altLang="en-US" sz="1600" b="1" dirty="0"/>
          </a:p>
        </p:txBody>
      </p:sp>
      <p:pic>
        <p:nvPicPr>
          <p:cNvPr id="2" name="Picture 2" descr="RI会長・会長エレクトより">
            <a:extLst>
              <a:ext uri="{FF2B5EF4-FFF2-40B4-BE49-F238E27FC236}">
                <a16:creationId xmlns:a16="http://schemas.microsoft.com/office/drawing/2014/main" id="{EBF7A338-A753-4E37-A299-8D31BC94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2" y="402670"/>
            <a:ext cx="1447638" cy="12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3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302004"/>
            <a:ext cx="11761366" cy="6098795"/>
          </a:xfrm>
        </p:spPr>
        <p:txBody>
          <a:bodyPr>
            <a:normAutofit lnSpcReduction="10000"/>
          </a:bodyPr>
          <a:lstStyle/>
          <a:p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</a:t>
            </a:r>
            <a:r>
              <a:rPr lang="en-US" altLang="ja-JP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2510</a:t>
            </a:r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地区）</a:t>
            </a:r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800" b="1" dirty="0"/>
              <a:t>～</a:t>
            </a:r>
            <a:r>
              <a:rPr lang="ja-JP" altLang="en-US" sz="2800" b="1" dirty="0"/>
              <a:t>北海道のほぼ真ん中</a:t>
            </a:r>
            <a:r>
              <a:rPr kumimoji="1" lang="ja-JP" altLang="en-US" sz="2800" b="1" dirty="0"/>
              <a:t>～</a:t>
            </a:r>
            <a:endParaRPr kumimoji="1" lang="en-US" altLang="ja-JP" sz="2800" b="1" dirty="0"/>
          </a:p>
          <a:p>
            <a:endParaRPr lang="en-US" altLang="ja-JP" sz="2800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pPr algn="l"/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設立年月日：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1976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日（もうすぐ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年）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スポンサー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：赤平ロータリークラブ（約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名）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例会日：毎月第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第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4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水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曜日（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19:30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21:00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テーマ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：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「剛柔（ごうじゅう）」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会員：８名（男性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4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名・女性</a:t>
            </a:r>
            <a:r>
              <a:rPr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4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名）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所属：</a:t>
            </a:r>
            <a:r>
              <a:rPr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2510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地区 第</a:t>
            </a:r>
            <a:r>
              <a:rPr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グループ</a:t>
            </a:r>
            <a:endParaRPr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人口：約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9,500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人（</a:t>
            </a:r>
            <a:r>
              <a:rPr kumimoji="1" lang="en-US" altLang="ja-JP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</a:t>
            </a:r>
            <a:r>
              <a:rPr kumimoji="1"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万人切りました）</a:t>
            </a:r>
            <a:endParaRPr kumimoji="1" lang="en-US" altLang="ja-JP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kumimoji="1" lang="en-US" altLang="ja-JP" sz="1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1" lang="ja-JP" altLang="en-US" sz="1600" b="1" dirty="0"/>
          </a:p>
        </p:txBody>
      </p:sp>
      <p:pic>
        <p:nvPicPr>
          <p:cNvPr id="2" name="Picture 2" descr="ソース画像を表示">
            <a:extLst>
              <a:ext uri="{FF2B5EF4-FFF2-40B4-BE49-F238E27FC236}">
                <a16:creationId xmlns:a16="http://schemas.microsoft.com/office/drawing/2014/main" id="{523F1444-620A-455C-ADA0-58E4EBE8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7" y="1093366"/>
            <a:ext cx="2986406" cy="1990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C784E436-D358-48D1-8B35-2D9C0347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73" y="2248247"/>
            <a:ext cx="5353984" cy="3816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4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669" y="83892"/>
            <a:ext cx="5729682" cy="3615654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会長：松尾駿佑（地区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広報）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幹事：上浦由莉子（パスト地区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代表）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会計：長谷川大介（パスト地区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代表）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広報委員長：：浅野知香（パスト地区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代表）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広報：千田啓介（新入会員）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クラブ奉仕委員長：伊達大智（地区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代表）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社会奉仕委員長：近藤絢香（地区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幹事）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社会奉仕委員：臼谷七（地区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会計）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117AF862-9A05-474A-8DB0-7CB250DEEBEC}"/>
              </a:ext>
            </a:extLst>
          </p:cNvPr>
          <p:cNvSpPr txBox="1">
            <a:spLocks/>
          </p:cNvSpPr>
          <p:nvPr/>
        </p:nvSpPr>
        <p:spPr>
          <a:xfrm>
            <a:off x="6576969" y="1140903"/>
            <a:ext cx="5504576" cy="4942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D56783B4-EBF3-4687-B78E-4280A6853B51}"/>
              </a:ext>
            </a:extLst>
          </p:cNvPr>
          <p:cNvSpPr txBox="1">
            <a:spLocks/>
          </p:cNvSpPr>
          <p:nvPr/>
        </p:nvSpPr>
        <p:spPr>
          <a:xfrm>
            <a:off x="412458" y="286627"/>
            <a:ext cx="5433269" cy="6711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A0E30C-79AE-43F2-9FF0-8C12CAE8C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7" y="3832818"/>
            <a:ext cx="1399836" cy="1473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EE5111F-B119-493D-91C0-D67EB4974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6" y="5368433"/>
            <a:ext cx="1182846" cy="1411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3C43B74-5228-3F48-A9E4-916E0F8FE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7" y="3884105"/>
            <a:ext cx="1368760" cy="1300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85FE15-B719-B292-5648-D84D6A2E3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0607" y="5410899"/>
            <a:ext cx="1572887" cy="1348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E0E350-D3DB-3DF5-E5EF-946754A1D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53" y="5343787"/>
            <a:ext cx="1385916" cy="1364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ABC21E-A1F1-8708-1EE0-16B68D10C5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5" t="8303" r="29267" b="42755"/>
          <a:stretch/>
        </p:blipFill>
        <p:spPr>
          <a:xfrm>
            <a:off x="4453558" y="3871610"/>
            <a:ext cx="1452022" cy="1313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D9B14C2-0EF0-9BE0-9EDD-7C4A948B51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b="24433"/>
          <a:stretch/>
        </p:blipFill>
        <p:spPr>
          <a:xfrm>
            <a:off x="6300133" y="3783436"/>
            <a:ext cx="1179929" cy="1426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729746D-5524-F3B5-1578-B9CC06F20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54" y="5296947"/>
            <a:ext cx="1451296" cy="145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字幕 2">
            <a:extLst>
              <a:ext uri="{FF2B5EF4-FFF2-40B4-BE49-F238E27FC236}">
                <a16:creationId xmlns:a16="http://schemas.microsoft.com/office/drawing/2014/main" id="{094129B0-EE5D-146C-EAEB-5E27E9DE6809}"/>
              </a:ext>
            </a:extLst>
          </p:cNvPr>
          <p:cNvSpPr txBox="1">
            <a:spLocks/>
          </p:cNvSpPr>
          <p:nvPr/>
        </p:nvSpPr>
        <p:spPr>
          <a:xfrm>
            <a:off x="5461234" y="109057"/>
            <a:ext cx="6367243" cy="4001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＜赤平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会員＞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過去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10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年間、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6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名～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10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名程度で増減変動なし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会員全員が活動家の歴史を繋いでいる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男女比率も変化なし、年齢は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第後半～が多い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＜赤平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所属と地域＞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第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2510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地区（第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グループ）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地区内約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75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クラブがあり、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12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のグループ構成。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全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5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クラブの第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グループに所属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地域団体交流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※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RC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、赤平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LC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、赤平</a:t>
            </a:r>
            <a:r>
              <a:rPr lang="en-US" altLang="ja-JP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JC</a:t>
            </a:r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と合同行事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r>
              <a:rPr lang="ja-JP" altLang="en-US" sz="2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l"/>
            <a:endParaRPr lang="en-US" altLang="ja-JP" sz="2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8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302004"/>
            <a:ext cx="11761366" cy="6098795"/>
          </a:xfrm>
        </p:spPr>
        <p:txBody>
          <a:bodyPr>
            <a:normAutofit/>
          </a:bodyPr>
          <a:lstStyle/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「少しずつ自立へ」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赤平</a:t>
            </a:r>
            <a:r>
              <a:rPr lang="en-US" altLang="ja-JP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RAC</a:t>
            </a:r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活動紹介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現在～未来　　　　　　　　　　　　　　　　　　　　　　　　　　　　　　　　　　　　　　　　　　　　　　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en-US" altLang="ja-JP" sz="3200" b="1" dirty="0"/>
              <a:t>※</a:t>
            </a:r>
            <a:r>
              <a:rPr lang="ja-JP" altLang="en-US" sz="3200" b="1" dirty="0"/>
              <a:t>全国の皆様のクラブと同じ様な活動かも知れません</a:t>
            </a:r>
            <a:endParaRPr lang="en-US" altLang="ja-JP" sz="3200" b="1" dirty="0"/>
          </a:p>
          <a:p>
            <a:r>
              <a:rPr kumimoji="1" lang="en-US" altLang="ja-JP" sz="3200" b="1" dirty="0"/>
              <a:t>※</a:t>
            </a:r>
            <a:r>
              <a:rPr kumimoji="1" lang="ja-JP" altLang="en-US" sz="3200" b="1" dirty="0"/>
              <a:t>参考とならないかも知れません</a:t>
            </a:r>
            <a:endParaRPr kumimoji="1" lang="en-US" altLang="ja-JP" sz="3200" b="1" dirty="0"/>
          </a:p>
          <a:p>
            <a:r>
              <a:rPr lang="ja-JP" altLang="en-US" sz="3200" b="1" dirty="0"/>
              <a:t>（本日聴いてくだった皆さん、アドバイスしてください）</a:t>
            </a:r>
            <a:endParaRPr kumimoji="1" lang="en-US" altLang="ja-JP" sz="3200" b="1" dirty="0"/>
          </a:p>
          <a:p>
            <a:endParaRPr kumimoji="1" lang="en-US" altLang="ja-JP" sz="3200" b="1" dirty="0"/>
          </a:p>
          <a:p>
            <a:endParaRPr lang="en-US" altLang="ja-JP" sz="2800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9957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302004"/>
            <a:ext cx="11761366" cy="6098795"/>
          </a:xfrm>
        </p:spPr>
        <p:txBody>
          <a:bodyPr>
            <a:normAutofit/>
          </a:bodyPr>
          <a:lstStyle/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過去（前年・前々年）の大切な活動　　　　　　　　　　　　　　　　　　　　　　　　　　　　　　　　　　　　　　　　　　　　　　　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200" b="1" dirty="0"/>
          </a:p>
          <a:p>
            <a:r>
              <a:rPr lang="en-US" altLang="ja-JP" sz="3200" b="1" dirty="0"/>
              <a:t>※</a:t>
            </a:r>
            <a:r>
              <a:rPr lang="ja-JP" altLang="en-US" sz="3200" b="1" dirty="0"/>
              <a:t>お時間の関係上、一部</a:t>
            </a:r>
            <a:endParaRPr kumimoji="1" lang="en-US" altLang="ja-JP" sz="3200" b="1" dirty="0"/>
          </a:p>
          <a:p>
            <a:endParaRPr kumimoji="1" lang="en-US" altLang="ja-JP" sz="3200" b="1" dirty="0"/>
          </a:p>
          <a:p>
            <a:endParaRPr lang="en-US" altLang="ja-JP" sz="2800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6401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939AD8-A1C3-5B68-079F-E14133923D26}"/>
              </a:ext>
            </a:extLst>
          </p:cNvPr>
          <p:cNvSpPr txBox="1"/>
          <p:nvPr/>
        </p:nvSpPr>
        <p:spPr>
          <a:xfrm>
            <a:off x="101600" y="986999"/>
            <a:ext cx="120165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例会名</a:t>
            </a:r>
            <a:r>
              <a:rPr lang="ja-JP" altLang="en-US" sz="2000" b="1" dirty="0"/>
              <a:t>：</a:t>
            </a:r>
            <a:r>
              <a:rPr lang="ja-JP" altLang="en-US" sz="2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サテライト型ワークショップ合同例会</a:t>
            </a:r>
            <a:endParaRPr lang="en-US" altLang="ja-JP" sz="20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/>
              <a:t>ホスト：「</a:t>
            </a:r>
            <a:r>
              <a:rPr lang="en-US" altLang="ja-JP" sz="2000" b="1" dirty="0"/>
              <a:t>RID2580 </a:t>
            </a:r>
            <a:r>
              <a:rPr lang="ja-JP" altLang="en-US" sz="2000" b="1" dirty="0"/>
              <a:t>東京ワセダ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」「</a:t>
            </a:r>
            <a:r>
              <a:rPr lang="en-US" altLang="ja-JP" sz="2000" b="1" dirty="0"/>
              <a:t>RID2610 </a:t>
            </a:r>
            <a:r>
              <a:rPr lang="ja-JP" altLang="en-US" sz="2000" b="1" dirty="0"/>
              <a:t>金沢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」「</a:t>
            </a:r>
            <a:r>
              <a:rPr lang="en-US" altLang="ja-JP" sz="2000" b="1" dirty="0"/>
              <a:t>RID2680 </a:t>
            </a:r>
            <a:r>
              <a:rPr lang="ja-JP" altLang="en-US" sz="2000" b="1" dirty="0"/>
              <a:t>豊岡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</a:t>
            </a:r>
            <a:endParaRPr lang="en-US" altLang="ja-JP" sz="2000" b="1" dirty="0"/>
          </a:p>
          <a:p>
            <a:r>
              <a:rPr lang="ja-JP" altLang="en-US" sz="2000" b="1" dirty="0"/>
              <a:t>　　　　「</a:t>
            </a:r>
            <a:r>
              <a:rPr lang="en-US" altLang="ja-JP" sz="2000" b="1" dirty="0"/>
              <a:t>RID2770 </a:t>
            </a:r>
            <a:r>
              <a:rPr lang="ja-JP" altLang="en-US" sz="2000" b="1" dirty="0"/>
              <a:t>大宮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」「</a:t>
            </a:r>
            <a:r>
              <a:rPr lang="en-US" altLang="ja-JP" sz="2000" b="1" dirty="0"/>
              <a:t>RID2800 </a:t>
            </a:r>
            <a:r>
              <a:rPr lang="ja-JP" altLang="en-US" sz="2000" b="1" dirty="0"/>
              <a:t>鶴岡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」「</a:t>
            </a:r>
            <a:r>
              <a:rPr lang="en-US" altLang="ja-JP" sz="2000" b="1" dirty="0"/>
              <a:t>RID2510 </a:t>
            </a:r>
            <a:r>
              <a:rPr lang="ja-JP" altLang="en-US" sz="2000" b="1" dirty="0"/>
              <a:t>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日時：</a:t>
            </a:r>
            <a:r>
              <a:rPr lang="en-US" altLang="ja-JP" sz="2000" b="1" dirty="0"/>
              <a:t>2021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11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28</a:t>
            </a:r>
            <a:r>
              <a:rPr lang="ja-JP" altLang="en-US" sz="2000" b="1" dirty="0"/>
              <a:t>日（日）</a:t>
            </a:r>
            <a:endParaRPr lang="en-US" altLang="ja-JP" sz="2000" b="1" dirty="0"/>
          </a:p>
          <a:p>
            <a:r>
              <a:rPr lang="ja-JP" altLang="en-US" sz="2000" b="1" dirty="0"/>
              <a:t>場所：各</a:t>
            </a:r>
            <a:r>
              <a:rPr lang="en-US" altLang="ja-JP" sz="2000" b="1" dirty="0"/>
              <a:t>6</a:t>
            </a:r>
            <a:r>
              <a:rPr lang="ja-JP" altLang="en-US" sz="2000" b="1" dirty="0"/>
              <a:t>クラブ会場（</a:t>
            </a:r>
            <a:r>
              <a:rPr lang="en-US" altLang="ja-JP" sz="2000" b="1" dirty="0"/>
              <a:t>※ZOOM</a:t>
            </a:r>
            <a:r>
              <a:rPr lang="ja-JP" altLang="en-US" sz="2000" b="1" dirty="0"/>
              <a:t>で全会場を繋ぐサテライト型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最寄りの会場へ参加）</a:t>
            </a:r>
            <a:endParaRPr lang="en-US" altLang="ja-JP" sz="2000" b="1" dirty="0"/>
          </a:p>
          <a:p>
            <a:endParaRPr lang="en-US" altLang="ja-JP" sz="800" b="1" dirty="0"/>
          </a:p>
          <a:p>
            <a:r>
              <a:rPr kumimoji="1" lang="ja-JP" altLang="en-US" sz="2000" b="1" dirty="0"/>
              <a:t>内容：</a:t>
            </a:r>
            <a:r>
              <a:rPr lang="en-US" altLang="ja-JP" sz="2000" b="1" dirty="0"/>
              <a:t>2019</a:t>
            </a:r>
            <a:r>
              <a:rPr lang="ja-JP" altLang="en-US" sz="2000" b="1" dirty="0"/>
              <a:t>年規定審議会（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の変更）に対する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の自立と変化に焦点</a:t>
            </a:r>
            <a:endParaRPr lang="en-US" altLang="ja-JP" sz="2000" b="1" dirty="0"/>
          </a:p>
          <a:p>
            <a:r>
              <a:rPr lang="ja-JP" altLang="en-US" sz="2000" b="1" dirty="0"/>
              <a:t>　　　グリーバル補助金、クロスプロモーション、地域奉仕等のカテゴリーや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の自立、変化（人頭分担金、年齢制限、クラブ設立等）</a:t>
            </a:r>
            <a:endParaRPr lang="en-US" altLang="ja-JP" sz="2000" b="1" dirty="0"/>
          </a:p>
          <a:p>
            <a:r>
              <a:rPr lang="ja-JP" altLang="en-US" sz="2000" b="1" dirty="0"/>
              <a:t>　　　「未来の可能性や想像」を会場毎にグループワーク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r>
              <a:rPr lang="en-US" altLang="ja-JP" sz="2000" b="1" dirty="0"/>
              <a:t>6</a:t>
            </a:r>
            <a:r>
              <a:rPr lang="ja-JP" altLang="en-US" sz="2000" b="1" dirty="0"/>
              <a:t>クラブが中心となり、全国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の仲間たちと勉強会を行えた。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r>
              <a:rPr lang="en-US" altLang="ja-JP" sz="2000" b="1" dirty="0"/>
              <a:t>※2510</a:t>
            </a:r>
            <a:r>
              <a:rPr lang="ja-JP" altLang="en-US" sz="2000" b="1" dirty="0"/>
              <a:t>松浦ガバナー（ガバナーノミニー年度）も赤平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会場にてご講評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endParaRPr lang="en-US" altLang="ja-JP" sz="20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</a:rPr>
              <a:t>　　　　     </a:t>
            </a:r>
            <a:r>
              <a:rPr lang="ja-JP" altLang="en-US" sz="3000" b="1" dirty="0"/>
              <a:t> サテライト型ワークショップ</a:t>
            </a:r>
            <a:r>
              <a:rPr lang="ja-JP" altLang="en-US" sz="2800" b="1" dirty="0"/>
              <a:t>合同例会 </a:t>
            </a:r>
            <a:r>
              <a:rPr kumimoji="1" lang="ja-JP" altLang="en-US" sz="2800" b="1" dirty="0"/>
              <a:t>　　</a:t>
            </a:r>
          </a:p>
        </p:txBody>
      </p:sp>
      <p:pic>
        <p:nvPicPr>
          <p:cNvPr id="14" name="image1.png">
            <a:extLst>
              <a:ext uri="{FF2B5EF4-FFF2-40B4-BE49-F238E27FC236}">
                <a16:creationId xmlns:a16="http://schemas.microsoft.com/office/drawing/2014/main" id="{5A103FF4-8375-AF15-5E07-7375DFB8E00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7564" y="228477"/>
            <a:ext cx="1322664" cy="56008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6284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939AD8-A1C3-5B68-079F-E14133923D26}"/>
              </a:ext>
            </a:extLst>
          </p:cNvPr>
          <p:cNvSpPr txBox="1"/>
          <p:nvPr/>
        </p:nvSpPr>
        <p:spPr>
          <a:xfrm>
            <a:off x="101600" y="986999"/>
            <a:ext cx="120165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例会名</a:t>
            </a:r>
            <a:r>
              <a:rPr lang="ja-JP" altLang="en-US" sz="2000" b="1" dirty="0"/>
              <a:t>：</a:t>
            </a:r>
            <a:r>
              <a:rPr lang="ja-JP" altLang="en-US" sz="2000" b="1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みつばちワークショップ合同例会</a:t>
            </a:r>
            <a:endParaRPr lang="en-US" altLang="ja-JP" sz="2000" b="1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/>
              <a:t>ホスト：「</a:t>
            </a:r>
            <a:r>
              <a:rPr lang="en-US" altLang="ja-JP" sz="2000" b="1" dirty="0"/>
              <a:t>RID2580 </a:t>
            </a:r>
            <a:r>
              <a:rPr lang="ja-JP" altLang="en-US" sz="2000" b="1" dirty="0"/>
              <a:t>東京ワセダ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」「</a:t>
            </a:r>
            <a:r>
              <a:rPr lang="en-US" altLang="ja-JP" sz="2000" b="1" dirty="0"/>
              <a:t>RID2680 </a:t>
            </a:r>
            <a:r>
              <a:rPr lang="ja-JP" altLang="en-US" sz="2000" b="1" dirty="0"/>
              <a:t>豊岡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」「</a:t>
            </a:r>
            <a:r>
              <a:rPr lang="en-US" altLang="ja-JP" sz="2000" b="1" dirty="0"/>
              <a:t>RID2510 </a:t>
            </a:r>
            <a:r>
              <a:rPr lang="ja-JP" altLang="en-US" sz="2000" b="1" dirty="0"/>
              <a:t>赤平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」</a:t>
            </a:r>
            <a:endParaRPr lang="en-US" altLang="ja-JP" sz="2000" b="1" dirty="0"/>
          </a:p>
          <a:p>
            <a:r>
              <a:rPr lang="ja-JP" altLang="en-US" sz="2000" b="1" dirty="0"/>
              <a:t>日時：</a:t>
            </a:r>
            <a:r>
              <a:rPr lang="en-US" altLang="ja-JP" sz="2000" b="1" dirty="0"/>
              <a:t>2022</a:t>
            </a:r>
            <a:r>
              <a:rPr lang="ja-JP" altLang="en-US" sz="2000" b="1" dirty="0"/>
              <a:t>年</a:t>
            </a:r>
            <a:r>
              <a:rPr lang="en-US" altLang="ja-JP" sz="2000" b="1" dirty="0"/>
              <a:t>9</a:t>
            </a:r>
            <a:r>
              <a:rPr lang="ja-JP" altLang="en-US" sz="2000" b="1" dirty="0"/>
              <a:t>月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日（土）</a:t>
            </a:r>
            <a:endParaRPr lang="en-US" altLang="ja-JP" sz="2000" b="1" dirty="0"/>
          </a:p>
          <a:p>
            <a:r>
              <a:rPr lang="ja-JP" altLang="en-US" sz="2000" b="1" dirty="0"/>
              <a:t>場所：赤平市総合体育館（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懇親・宿泊：まるごとそらちキャンプ場）</a:t>
            </a:r>
            <a:endParaRPr lang="en-US" altLang="ja-JP" sz="2000" b="1" dirty="0"/>
          </a:p>
          <a:p>
            <a:endParaRPr lang="en-US" altLang="ja-JP" sz="800" b="1" dirty="0"/>
          </a:p>
          <a:p>
            <a:r>
              <a:rPr kumimoji="1" lang="ja-JP" altLang="en-US" sz="2000" b="1" dirty="0"/>
              <a:t>内容：地区やエリアを越えた「</a:t>
            </a:r>
            <a:r>
              <a:rPr lang="en-US" altLang="ja-JP" sz="2000" b="1" dirty="0"/>
              <a:t>3</a:t>
            </a:r>
            <a:r>
              <a:rPr kumimoji="1" lang="ja-JP" altLang="en-US" sz="2000" b="1" dirty="0"/>
              <a:t>クラブ合同」の</a:t>
            </a:r>
            <a:r>
              <a:rPr kumimoji="1" lang="en-US" altLang="ja-JP" sz="2000" b="1" dirty="0"/>
              <a:t>PJ</a:t>
            </a:r>
            <a:r>
              <a:rPr lang="ja-JP" altLang="en-US" sz="2000" b="1" dirty="0"/>
              <a:t>であり、講師は神戸須磨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の阪本</a:t>
            </a:r>
            <a:r>
              <a:rPr kumimoji="1" lang="ja-JP" altLang="en-US" sz="2000" b="1" dirty="0"/>
              <a:t>渚子さん。</a:t>
            </a:r>
            <a:endParaRPr kumimoji="1" lang="en-US" altLang="ja-JP" sz="2000" b="1" dirty="0"/>
          </a:p>
          <a:p>
            <a:r>
              <a:rPr lang="ja-JP" altLang="en-US" sz="2000" b="1" dirty="0"/>
              <a:t>　　　阪本さんより「ハチと自然保護」に焦点を当てた講義、全員でハチが羽休めができる環境を創作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endParaRPr lang="en-US" altLang="ja-JP" sz="2000" b="1" dirty="0"/>
          </a:p>
          <a:p>
            <a:r>
              <a:rPr lang="ja-JP" altLang="en-US" sz="2000" b="1" dirty="0"/>
              <a:t>　　　ロータリーコーディネーター補佐、地区代表副幹事、</a:t>
            </a:r>
            <a:r>
              <a:rPr lang="en-US" altLang="ja-JP" sz="2000" b="1" dirty="0"/>
              <a:t>RC</a:t>
            </a:r>
            <a:r>
              <a:rPr lang="ja-JP" altLang="en-US" sz="2000" b="1" dirty="0"/>
              <a:t>会長、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委員長にもご協力を頂いた</a:t>
            </a:r>
            <a:endParaRPr lang="en-US" altLang="ja-JP" sz="2000" b="1" dirty="0"/>
          </a:p>
          <a:p>
            <a:endParaRPr lang="en-US" altLang="ja-JP" sz="2000" b="1" dirty="0"/>
          </a:p>
          <a:p>
            <a:r>
              <a:rPr lang="ja-JP" altLang="en-US" sz="2000" b="1" dirty="0"/>
              <a:t>　　　ハチが運ぶ受粉量もが減ると、作物・穀物・肉類の減（それによる価格高騰）とも</a:t>
            </a:r>
            <a:endParaRPr lang="en-US" altLang="ja-JP" sz="2000" b="1" dirty="0"/>
          </a:p>
          <a:p>
            <a:r>
              <a:rPr lang="ja-JP" altLang="en-US" sz="2000" b="1" dirty="0"/>
              <a:t>　　　この活動は世界中の子どもたちの将来だけではなく、今後生まれてくる全ての人が暮らし</a:t>
            </a:r>
            <a:endParaRPr lang="en-US" altLang="ja-JP" sz="2000" b="1" dirty="0"/>
          </a:p>
          <a:p>
            <a:r>
              <a:rPr lang="ja-JP" altLang="en-US" sz="2000" b="1" dirty="0"/>
              <a:t>　　　やすいと感じられる世の中にすること。（子ども→子ども→その先の子どもへ）</a:t>
            </a:r>
            <a:endParaRPr lang="en-US" altLang="ja-JP" sz="2000" b="1" dirty="0"/>
          </a:p>
          <a:p>
            <a:r>
              <a:rPr lang="ja-JP" altLang="en-US" sz="2000" b="1" dirty="0"/>
              <a:t>　　　成果や結果は解りにくい為、なおさら継続する意味がある。</a:t>
            </a:r>
            <a:endParaRPr lang="en-US" altLang="ja-JP" sz="2000" b="1" dirty="0"/>
          </a:p>
          <a:p>
            <a:r>
              <a:rPr lang="ja-JP" altLang="en-US" sz="2000" b="1" dirty="0"/>
              <a:t>　　　「全国１６クラブ（</a:t>
            </a:r>
            <a:r>
              <a:rPr lang="en-US" altLang="ja-JP" sz="2000" b="1" dirty="0"/>
              <a:t>8</a:t>
            </a:r>
            <a:r>
              <a:rPr lang="ja-JP" altLang="en-US" sz="2000" b="1" dirty="0"/>
              <a:t>地区より）」からの参加者で約</a:t>
            </a:r>
            <a:r>
              <a:rPr lang="en-US" altLang="ja-JP" sz="2000" b="1" dirty="0"/>
              <a:t>40</a:t>
            </a:r>
            <a:r>
              <a:rPr lang="ja-JP" altLang="en-US" sz="2000" b="1" dirty="0"/>
              <a:t>名で開催。</a:t>
            </a:r>
            <a:endParaRPr lang="en-US" altLang="ja-JP" sz="2000" b="1" dirty="0"/>
          </a:p>
          <a:p>
            <a:r>
              <a:rPr lang="ja-JP" altLang="en-US" sz="2000" b="1" dirty="0"/>
              <a:t>　　　</a:t>
            </a:r>
            <a:endParaRPr lang="en-US" altLang="ja-JP" sz="2000" b="1" dirty="0"/>
          </a:p>
          <a:p>
            <a:r>
              <a:rPr kumimoji="1" lang="ja-JP" altLang="en-US" sz="2000" b="1" dirty="0"/>
              <a:t>　　　「全国</a:t>
            </a:r>
            <a:r>
              <a:rPr kumimoji="1" lang="en-US" altLang="ja-JP" sz="2000" b="1" dirty="0"/>
              <a:t>RA</a:t>
            </a:r>
            <a:r>
              <a:rPr kumimoji="1" lang="ja-JP" altLang="en-US" sz="2000" b="1" dirty="0"/>
              <a:t>研修会の学び・サテライト型ワークショップ合同例会」の意義と絆を大切にした例会</a:t>
            </a:r>
            <a:endParaRPr kumimoji="1" lang="en-US" altLang="ja-JP" sz="2000" b="1" dirty="0"/>
          </a:p>
          <a:p>
            <a:r>
              <a:rPr lang="ja-JP" altLang="en-US" sz="2000" b="1" dirty="0"/>
              <a:t>　　　　</a:t>
            </a:r>
            <a:r>
              <a:rPr lang="en-US" altLang="ja-JP" sz="2000" b="1" dirty="0"/>
              <a:t>※</a:t>
            </a:r>
            <a:r>
              <a:rPr lang="ja-JP" altLang="en-US" sz="2000" b="1" dirty="0"/>
              <a:t>以降～</a:t>
            </a:r>
            <a:r>
              <a:rPr lang="en-US" altLang="ja-JP" sz="2000" b="1" dirty="0"/>
              <a:t>2500</a:t>
            </a:r>
            <a:r>
              <a:rPr lang="ja-JP" altLang="en-US" sz="2000" b="1" dirty="0"/>
              <a:t>地区（帯広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、富良野</a:t>
            </a:r>
            <a:r>
              <a:rPr lang="en-US" altLang="ja-JP" sz="2000" b="1" dirty="0"/>
              <a:t>RAC</a:t>
            </a:r>
            <a:r>
              <a:rPr lang="ja-JP" altLang="en-US" sz="2000" b="1" dirty="0"/>
              <a:t>と合同で自然保護の例会も</a:t>
            </a:r>
            <a:r>
              <a:rPr lang="en-US" altLang="ja-JP" sz="2000" b="1" dirty="0"/>
              <a:t>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</a:rPr>
              <a:t>　　　　     </a:t>
            </a:r>
            <a:r>
              <a:rPr lang="ja-JP" altLang="en-US" sz="3000" b="1" dirty="0"/>
              <a:t> </a:t>
            </a:r>
            <a:r>
              <a:rPr lang="en-US" altLang="ja-JP" sz="3000" b="1" dirty="0"/>
              <a:t>bee project</a:t>
            </a:r>
            <a:r>
              <a:rPr lang="ja-JP" altLang="en-US" sz="3000" b="1" dirty="0"/>
              <a:t>　ワークショップ</a:t>
            </a:r>
            <a:r>
              <a:rPr lang="ja-JP" altLang="en-US" sz="2800" b="1" dirty="0"/>
              <a:t>合同例会 </a:t>
            </a:r>
            <a:r>
              <a:rPr kumimoji="1" lang="ja-JP" altLang="en-US" sz="2800" b="1" dirty="0"/>
              <a:t>　　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604067-D9B4-A800-FB88-581C1C537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0" b="19846"/>
          <a:stretch/>
        </p:blipFill>
        <p:spPr>
          <a:xfrm>
            <a:off x="10535614" y="0"/>
            <a:ext cx="1588174" cy="849745"/>
          </a:xfrm>
          <a:prstGeom prst="rect">
            <a:avLst/>
          </a:prstGeom>
        </p:spPr>
      </p:pic>
      <p:pic>
        <p:nvPicPr>
          <p:cNvPr id="14" name="image1.png">
            <a:extLst>
              <a:ext uri="{FF2B5EF4-FFF2-40B4-BE49-F238E27FC236}">
                <a16:creationId xmlns:a16="http://schemas.microsoft.com/office/drawing/2014/main" id="{5A103FF4-8375-AF15-5E07-7375DFB8E00F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7564" y="228477"/>
            <a:ext cx="1322664" cy="560087"/>
          </a:xfrm>
          <a:prstGeom prst="rect">
            <a:avLst/>
          </a:prstGeom>
          <a:ln/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6799937-021B-BB1C-CC4D-6BCA5397A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123951"/>
            <a:ext cx="847724" cy="84772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A331BBB-68E7-A839-C58A-359EB5F9BC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3" y="5904079"/>
            <a:ext cx="721453" cy="7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2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12E83637-90B4-3244-B29D-98D22BACF8B7}"/>
              </a:ext>
            </a:extLst>
          </p:cNvPr>
          <p:cNvSpPr/>
          <p:nvPr/>
        </p:nvSpPr>
        <p:spPr>
          <a:xfrm>
            <a:off x="354389" y="933411"/>
            <a:ext cx="11647503" cy="4986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BC44B7E-5DEA-919F-CDEC-85FA50DFDF5B}"/>
              </a:ext>
            </a:extLst>
          </p:cNvPr>
          <p:cNvSpPr txBox="1"/>
          <p:nvPr/>
        </p:nvSpPr>
        <p:spPr>
          <a:xfrm>
            <a:off x="314036" y="329158"/>
            <a:ext cx="1166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</a:rPr>
              <a:t>　　　　 </a:t>
            </a:r>
            <a:r>
              <a:rPr lang="en-US" altLang="ja-JP" sz="3200" b="1" dirty="0"/>
              <a:t>bee project</a:t>
            </a:r>
            <a:r>
              <a:rPr lang="ja-JP" altLang="en-US" sz="3200" b="1" dirty="0"/>
              <a:t>　ワークショップ合同例会</a:t>
            </a:r>
            <a:r>
              <a:rPr lang="ja-JP" altLang="en-US" sz="3000" b="1" dirty="0"/>
              <a:t>お写真</a:t>
            </a:r>
            <a:r>
              <a:rPr lang="ja-JP" altLang="en-US" sz="2800" b="1" dirty="0"/>
              <a:t> </a:t>
            </a:r>
            <a:r>
              <a:rPr kumimoji="1" lang="ja-JP" altLang="en-US" sz="2800" b="1" dirty="0"/>
              <a:t>　　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D604067-D9B4-A800-FB88-581C1C537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0" b="19846"/>
          <a:stretch/>
        </p:blipFill>
        <p:spPr>
          <a:xfrm>
            <a:off x="10535614" y="0"/>
            <a:ext cx="1588174" cy="8497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B02CD2-3BA4-6DC5-06CA-DCD66BF290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32279" r="15326" b="24762"/>
          <a:stretch/>
        </p:blipFill>
        <p:spPr>
          <a:xfrm>
            <a:off x="3359665" y="1143873"/>
            <a:ext cx="5830999" cy="26647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2131B5-D13E-5524-F85E-51EC799A90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1"/>
          <a:stretch/>
        </p:blipFill>
        <p:spPr>
          <a:xfrm>
            <a:off x="83889" y="1147929"/>
            <a:ext cx="3152588" cy="252959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38BA896-65A9-89F1-E12E-886BB3CDDD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20874" r="9378" b="8082"/>
          <a:stretch/>
        </p:blipFill>
        <p:spPr>
          <a:xfrm>
            <a:off x="6050211" y="4227169"/>
            <a:ext cx="2129056" cy="232996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4748789-CC42-A011-711C-51ED2F54F9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r="8681" b="3537"/>
          <a:stretch/>
        </p:blipFill>
        <p:spPr>
          <a:xfrm>
            <a:off x="3412851" y="4102463"/>
            <a:ext cx="2459441" cy="255533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F7E7397-5399-DE42-946E-858951804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961" y="3357375"/>
            <a:ext cx="1546371" cy="235972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4BADED5B-900B-5B98-0258-AED836CA0D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676" y="1140903"/>
            <a:ext cx="2827345" cy="196634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BCCA01A-B55A-A1D6-16A3-AB77AF6E31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16360" b="3665"/>
          <a:stretch/>
        </p:blipFill>
        <p:spPr>
          <a:xfrm>
            <a:off x="8381212" y="4437776"/>
            <a:ext cx="2035498" cy="196940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81D47B56-B811-C59B-C43A-039149A5ACD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7" b="5991"/>
          <a:stretch/>
        </p:blipFill>
        <p:spPr>
          <a:xfrm>
            <a:off x="118054" y="4207108"/>
            <a:ext cx="3069763" cy="24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7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FA2460E-5DB3-4CB4-AAAD-B1B9B256E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281" y="302004"/>
            <a:ext cx="11761366" cy="6098795"/>
          </a:xfrm>
        </p:spPr>
        <p:txBody>
          <a:bodyPr>
            <a:normAutofit/>
          </a:bodyPr>
          <a:lstStyle/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２０２３～２０２４年度 活動（予定含む）</a:t>
            </a:r>
            <a:r>
              <a:rPr lang="ja-JP" altLang="en-US" sz="48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　　　　　　　　　　　　　　　　　　　　　　　　　　　　　　　　　　　　　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3200" b="1" dirty="0"/>
          </a:p>
          <a:p>
            <a:r>
              <a:rPr lang="en-US" altLang="ja-JP" sz="3200" b="1" dirty="0"/>
              <a:t>※</a:t>
            </a:r>
            <a:r>
              <a:rPr lang="ja-JP" altLang="en-US" sz="3200" b="1" dirty="0"/>
              <a:t>お時間の関係上、一部</a:t>
            </a:r>
            <a:endParaRPr kumimoji="1" lang="en-US" altLang="ja-JP" sz="3200" b="1" dirty="0"/>
          </a:p>
          <a:p>
            <a:endParaRPr lang="en-US" altLang="ja-JP" sz="2800" b="1" dirty="0"/>
          </a:p>
          <a:p>
            <a:endParaRPr kumimoji="1" lang="en-US" altLang="ja-JP" b="1" dirty="0"/>
          </a:p>
          <a:p>
            <a:endParaRPr kumimoji="1" lang="en-US" altLang="ja-JP" b="1" dirty="0"/>
          </a:p>
          <a:p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7118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1800</Words>
  <Application>Microsoft Office PowerPoint</Application>
  <PresentationFormat>ワイド画面</PresentationFormat>
  <Paragraphs>210</Paragraphs>
  <Slides>16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HGP創英角ﾎﾟｯﾌﾟ体</vt:lpstr>
      <vt:lpstr>HG創英角ﾎﾟｯﾌﾟ体</vt:lpstr>
      <vt:lpstr>游ゴシック</vt:lpstr>
      <vt:lpstr>游ゴシック Light</vt:lpstr>
      <vt:lpstr>Arial</vt:lpstr>
      <vt:lpstr>Office テーマ</vt:lpstr>
      <vt:lpstr>2023～2024年度 in2023年8月6日  赤平RAC活動紹介（RACの自立へ） ～地域に希望を育てよう（2510松浦ガバナーテーマ）～ ～北海道赤平の小さな地域より「あたりまえ」の大きな希望を目指す～   　　　　　　　　　　プレゼン：長谷川大介（赤平ローターアクトクラブ） 　　　　　　　　　　　　　パスト地区RA代表・クラブ会計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うひょ～っと　兵庫</dc:title>
  <dc:creator>フーレビラ　長谷川</dc:creator>
  <cp:lastModifiedBy>フーレビラ　長谷川</cp:lastModifiedBy>
  <cp:revision>546</cp:revision>
  <dcterms:created xsi:type="dcterms:W3CDTF">2021-09-09T01:30:16Z</dcterms:created>
  <dcterms:modified xsi:type="dcterms:W3CDTF">2023-08-03T03:30:04Z</dcterms:modified>
</cp:coreProperties>
</file>