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7"/>
  </p:notesMasterIdLst>
  <p:sldIdLst>
    <p:sldId id="366" r:id="rId2"/>
    <p:sldId id="356" r:id="rId3"/>
    <p:sldId id="354" r:id="rId4"/>
    <p:sldId id="360" r:id="rId5"/>
    <p:sldId id="359" r:id="rId6"/>
    <p:sldId id="361" r:id="rId7"/>
    <p:sldId id="367" r:id="rId8"/>
    <p:sldId id="369" r:id="rId9"/>
    <p:sldId id="370" r:id="rId10"/>
    <p:sldId id="285" r:id="rId11"/>
    <p:sldId id="368" r:id="rId12"/>
    <p:sldId id="362" r:id="rId13"/>
    <p:sldId id="373" r:id="rId14"/>
    <p:sldId id="375" r:id="rId15"/>
    <p:sldId id="374" r:id="rId1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56F"/>
    <a:srgbClr val="97F3A2"/>
    <a:srgbClr val="FF0066"/>
    <a:srgbClr val="9999FF"/>
    <a:srgbClr val="FF3399"/>
    <a:srgbClr val="FF00FF"/>
    <a:srgbClr val="E5E5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89886" autoAdjust="0"/>
  </p:normalViewPr>
  <p:slideViewPr>
    <p:cSldViewPr snapToGrid="0">
      <p:cViewPr varScale="1">
        <p:scale>
          <a:sx n="79" d="100"/>
          <a:sy n="79" d="100"/>
        </p:scale>
        <p:origin x="710" y="67"/>
      </p:cViewPr>
      <p:guideLst/>
    </p:cSldViewPr>
  </p:slideViewPr>
  <p:notesTextViewPr>
    <p:cViewPr>
      <p:scale>
        <a:sx n="1" d="1"/>
        <a:sy n="1" d="1"/>
      </p:scale>
      <p:origin x="0" y="0"/>
    </p:cViewPr>
  </p:notesTextViewPr>
  <p:notesViewPr>
    <p:cSldViewPr snapToGrid="0">
      <p:cViewPr varScale="1">
        <p:scale>
          <a:sx n="47" d="100"/>
          <a:sy n="47" d="100"/>
        </p:scale>
        <p:origin x="193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4686C-C905-4E09-85C1-0D61BD5AB033}" type="doc">
      <dgm:prSet loTypeId="urn:microsoft.com/office/officeart/2005/8/layout/venn1" loCatId="relationship" qsTypeId="urn:microsoft.com/office/officeart/2005/8/quickstyle/simple1" qsCatId="simple" csTypeId="urn:microsoft.com/office/officeart/2005/8/colors/colorful4" csCatId="colorful" phldr="1"/>
      <dgm:spPr/>
    </dgm:pt>
    <dgm:pt modelId="{EFFFBC8E-67F1-4981-8DE5-5950AFEF7921}">
      <dgm:prSet phldrT="[テキスト]"/>
      <dgm:spPr>
        <a:solidFill>
          <a:srgbClr val="9999FF">
            <a:alpha val="50000"/>
          </a:srgbClr>
        </a:solidFill>
      </dgm:spPr>
      <dgm:t>
        <a:bodyPr/>
        <a:lstStyle/>
        <a:p>
          <a:r>
            <a:rPr kumimoji="1" lang="ja-JP" altLang="en-US" dirty="0">
              <a:latin typeface="HG丸ｺﾞｼｯｸM-PRO" panose="020F0600000000000000" pitchFamily="50" charset="-128"/>
              <a:ea typeface="HG丸ｺﾞｼｯｸM-PRO" panose="020F0600000000000000" pitchFamily="50" charset="-128"/>
            </a:rPr>
            <a:t>審査への対応</a:t>
          </a:r>
        </a:p>
      </dgm:t>
    </dgm:pt>
    <dgm:pt modelId="{C9B63FDF-AEC3-48DE-A8BD-8E72A28C95DE}" type="parTrans" cxnId="{8D820332-6D30-41FE-B156-40749920C174}">
      <dgm:prSet/>
      <dgm:spPr/>
      <dgm:t>
        <a:bodyPr/>
        <a:lstStyle/>
        <a:p>
          <a:endParaRPr kumimoji="1" lang="ja-JP" altLang="en-US"/>
        </a:p>
      </dgm:t>
    </dgm:pt>
    <dgm:pt modelId="{5670269B-7736-4A47-A65A-D4B9CD35CF84}" type="sibTrans" cxnId="{8D820332-6D30-41FE-B156-40749920C174}">
      <dgm:prSet/>
      <dgm:spPr/>
      <dgm:t>
        <a:bodyPr/>
        <a:lstStyle/>
        <a:p>
          <a:endParaRPr kumimoji="1" lang="ja-JP" altLang="en-US"/>
        </a:p>
      </dgm:t>
    </dgm:pt>
    <dgm:pt modelId="{8C65475B-6EF4-46F6-9430-983B085B9755}">
      <dgm:prSet phldrT="[テキスト]"/>
      <dgm:spPr>
        <a:solidFill>
          <a:srgbClr val="FF056F">
            <a:alpha val="50000"/>
          </a:srgbClr>
        </a:solidFill>
      </dgm:spPr>
      <dgm:t>
        <a:bodyPr/>
        <a:lstStyle/>
        <a:p>
          <a:r>
            <a:rPr kumimoji="1" lang="ja-JP" altLang="en-US" dirty="0">
              <a:solidFill>
                <a:schemeClr val="bg1"/>
              </a:solidFill>
              <a:latin typeface="HG丸ｺﾞｼｯｸM-PRO" panose="020F0600000000000000" pitchFamily="50" charset="-128"/>
              <a:ea typeface="HG丸ｺﾞｼｯｸM-PRO" panose="020F0600000000000000" pitchFamily="50" charset="-128"/>
            </a:rPr>
            <a:t>実施国</a:t>
          </a:r>
          <a:endParaRPr kumimoji="1" lang="en-US" altLang="ja-JP"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dirty="0">
              <a:solidFill>
                <a:schemeClr val="bg1"/>
              </a:solidFill>
              <a:latin typeface="HG丸ｺﾞｼｯｸM-PRO" panose="020F0600000000000000" pitchFamily="50" charset="-128"/>
              <a:ea typeface="HG丸ｺﾞｼｯｸM-PRO" panose="020F0600000000000000" pitchFamily="50" charset="-128"/>
            </a:rPr>
            <a:t>パートナー</a:t>
          </a:r>
          <a:endParaRPr kumimoji="1" lang="en-US" altLang="ja-JP" dirty="0">
            <a:solidFill>
              <a:schemeClr val="bg1"/>
            </a:solidFill>
            <a:latin typeface="HG丸ｺﾞｼｯｸM-PRO" panose="020F0600000000000000" pitchFamily="50" charset="-128"/>
            <a:ea typeface="HG丸ｺﾞｼｯｸM-PRO" panose="020F0600000000000000" pitchFamily="50" charset="-128"/>
          </a:endParaRPr>
        </a:p>
      </dgm:t>
    </dgm:pt>
    <dgm:pt modelId="{EB26560E-505D-4C1F-AF99-6B8C79042432}" type="parTrans" cxnId="{CB682E23-0CE6-41B7-A144-BADDA9C5FA51}">
      <dgm:prSet/>
      <dgm:spPr/>
      <dgm:t>
        <a:bodyPr/>
        <a:lstStyle/>
        <a:p>
          <a:endParaRPr kumimoji="1" lang="ja-JP" altLang="en-US"/>
        </a:p>
      </dgm:t>
    </dgm:pt>
    <dgm:pt modelId="{760CB421-EE3C-45A7-B6A9-1311562D816E}" type="sibTrans" cxnId="{CB682E23-0CE6-41B7-A144-BADDA9C5FA51}">
      <dgm:prSet/>
      <dgm:spPr/>
      <dgm:t>
        <a:bodyPr/>
        <a:lstStyle/>
        <a:p>
          <a:endParaRPr kumimoji="1" lang="ja-JP" altLang="en-US"/>
        </a:p>
      </dgm:t>
    </dgm:pt>
    <dgm:pt modelId="{33B80CF9-DA71-4973-8FBF-A8946D1BC828}">
      <dgm:prSet phldrT="[テキスト]"/>
      <dgm:spPr>
        <a:solidFill>
          <a:srgbClr val="97F3A2">
            <a:alpha val="50000"/>
          </a:srgbClr>
        </a:solidFill>
      </dgm:spPr>
      <dgm:t>
        <a:bodyPr/>
        <a:lstStyle/>
        <a:p>
          <a:r>
            <a:rPr kumimoji="1" lang="en-US" altLang="ja-JP" dirty="0">
              <a:solidFill>
                <a:schemeClr val="tx1"/>
              </a:solidFill>
              <a:latin typeface="HG丸ｺﾞｼｯｸM-PRO" panose="020F0600000000000000" pitchFamily="50" charset="-128"/>
              <a:ea typeface="HG丸ｺﾞｼｯｸM-PRO" panose="020F0600000000000000" pitchFamily="50" charset="-128"/>
            </a:rPr>
            <a:t>RAC</a:t>
          </a:r>
        </a:p>
        <a:p>
          <a:r>
            <a:rPr kumimoji="1" lang="ja-JP" altLang="en-US" dirty="0">
              <a:solidFill>
                <a:schemeClr val="tx1"/>
              </a:solidFill>
              <a:latin typeface="HG丸ｺﾞｼｯｸM-PRO" panose="020F0600000000000000" pitchFamily="50" charset="-128"/>
              <a:ea typeface="HG丸ｺﾞｼｯｸM-PRO" panose="020F0600000000000000" pitchFamily="50" charset="-128"/>
            </a:rPr>
            <a:t>が主体</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dgm:t>
    </dgm:pt>
    <dgm:pt modelId="{E8F50AE1-F56C-46A6-A2E5-AE39087DB6AE}" type="parTrans" cxnId="{E7464E82-5409-4CED-BB98-BB9274AD7286}">
      <dgm:prSet/>
      <dgm:spPr/>
      <dgm:t>
        <a:bodyPr/>
        <a:lstStyle/>
        <a:p>
          <a:endParaRPr kumimoji="1" lang="ja-JP" altLang="en-US"/>
        </a:p>
      </dgm:t>
    </dgm:pt>
    <dgm:pt modelId="{5D780278-9E49-4FEF-A9A0-8E58786FAB45}" type="sibTrans" cxnId="{E7464E82-5409-4CED-BB98-BB9274AD7286}">
      <dgm:prSet/>
      <dgm:spPr/>
      <dgm:t>
        <a:bodyPr/>
        <a:lstStyle/>
        <a:p>
          <a:endParaRPr kumimoji="1" lang="ja-JP" altLang="en-US"/>
        </a:p>
      </dgm:t>
    </dgm:pt>
    <dgm:pt modelId="{1A57136C-AD5A-4D1B-9943-3C6750351B3A}" type="pres">
      <dgm:prSet presAssocID="{3274686C-C905-4E09-85C1-0D61BD5AB033}" presName="compositeShape" presStyleCnt="0">
        <dgm:presLayoutVars>
          <dgm:chMax val="7"/>
          <dgm:dir/>
          <dgm:resizeHandles val="exact"/>
        </dgm:presLayoutVars>
      </dgm:prSet>
      <dgm:spPr/>
    </dgm:pt>
    <dgm:pt modelId="{51EE59E1-74BE-45AC-80B2-212BA772C445}" type="pres">
      <dgm:prSet presAssocID="{EFFFBC8E-67F1-4981-8DE5-5950AFEF7921}" presName="circ1" presStyleLbl="vennNode1" presStyleIdx="0" presStyleCnt="3" custScaleX="118029"/>
      <dgm:spPr/>
    </dgm:pt>
    <dgm:pt modelId="{21EB6F77-5DA2-44C7-AC0E-6146C9BB9054}" type="pres">
      <dgm:prSet presAssocID="{EFFFBC8E-67F1-4981-8DE5-5950AFEF7921}" presName="circ1Tx" presStyleLbl="revTx" presStyleIdx="0" presStyleCnt="0">
        <dgm:presLayoutVars>
          <dgm:chMax val="0"/>
          <dgm:chPref val="0"/>
          <dgm:bulletEnabled val="1"/>
        </dgm:presLayoutVars>
      </dgm:prSet>
      <dgm:spPr/>
    </dgm:pt>
    <dgm:pt modelId="{9807AD97-67C1-4B75-8CBD-19D96E7314A0}" type="pres">
      <dgm:prSet presAssocID="{8C65475B-6EF4-46F6-9430-983B085B9755}" presName="circ2" presStyleLbl="vennNode1" presStyleIdx="1" presStyleCnt="3" custScaleX="115514" custLinFactNeighborX="4567" custLinFactNeighborY="304"/>
      <dgm:spPr/>
    </dgm:pt>
    <dgm:pt modelId="{3A81152A-0873-4631-BA59-5C61362DB808}" type="pres">
      <dgm:prSet presAssocID="{8C65475B-6EF4-46F6-9430-983B085B9755}" presName="circ2Tx" presStyleLbl="revTx" presStyleIdx="0" presStyleCnt="0">
        <dgm:presLayoutVars>
          <dgm:chMax val="0"/>
          <dgm:chPref val="0"/>
          <dgm:bulletEnabled val="1"/>
        </dgm:presLayoutVars>
      </dgm:prSet>
      <dgm:spPr/>
    </dgm:pt>
    <dgm:pt modelId="{50A08289-E306-429B-9402-E1FF180D5DD8}" type="pres">
      <dgm:prSet presAssocID="{33B80CF9-DA71-4973-8FBF-A8946D1BC828}" presName="circ3" presStyleLbl="vennNode1" presStyleIdx="2" presStyleCnt="3" custScaleX="111365" custLinFactNeighborX="-4567" custLinFactNeighborY="1218"/>
      <dgm:spPr/>
    </dgm:pt>
    <dgm:pt modelId="{3639BEB4-B8C2-4229-9AF7-EFC94F616D12}" type="pres">
      <dgm:prSet presAssocID="{33B80CF9-DA71-4973-8FBF-A8946D1BC828}" presName="circ3Tx" presStyleLbl="revTx" presStyleIdx="0" presStyleCnt="0">
        <dgm:presLayoutVars>
          <dgm:chMax val="0"/>
          <dgm:chPref val="0"/>
          <dgm:bulletEnabled val="1"/>
        </dgm:presLayoutVars>
      </dgm:prSet>
      <dgm:spPr/>
    </dgm:pt>
  </dgm:ptLst>
  <dgm:cxnLst>
    <dgm:cxn modelId="{C8940610-56E1-4298-B4D2-3C615022C8FF}" type="presOf" srcId="{EFFFBC8E-67F1-4981-8DE5-5950AFEF7921}" destId="{51EE59E1-74BE-45AC-80B2-212BA772C445}" srcOrd="0" destOrd="0" presId="urn:microsoft.com/office/officeart/2005/8/layout/venn1"/>
    <dgm:cxn modelId="{B4564717-CF2E-4C4F-B50B-CBC6A4EFF104}" type="presOf" srcId="{3274686C-C905-4E09-85C1-0D61BD5AB033}" destId="{1A57136C-AD5A-4D1B-9943-3C6750351B3A}" srcOrd="0" destOrd="0" presId="urn:microsoft.com/office/officeart/2005/8/layout/venn1"/>
    <dgm:cxn modelId="{CB682E23-0CE6-41B7-A144-BADDA9C5FA51}" srcId="{3274686C-C905-4E09-85C1-0D61BD5AB033}" destId="{8C65475B-6EF4-46F6-9430-983B085B9755}" srcOrd="1" destOrd="0" parTransId="{EB26560E-505D-4C1F-AF99-6B8C79042432}" sibTransId="{760CB421-EE3C-45A7-B6A9-1311562D816E}"/>
    <dgm:cxn modelId="{8D820332-6D30-41FE-B156-40749920C174}" srcId="{3274686C-C905-4E09-85C1-0D61BD5AB033}" destId="{EFFFBC8E-67F1-4981-8DE5-5950AFEF7921}" srcOrd="0" destOrd="0" parTransId="{C9B63FDF-AEC3-48DE-A8BD-8E72A28C95DE}" sibTransId="{5670269B-7736-4A47-A65A-D4B9CD35CF84}"/>
    <dgm:cxn modelId="{7D30DE61-9185-463F-A8B5-2040FD49CE07}" type="presOf" srcId="{8C65475B-6EF4-46F6-9430-983B085B9755}" destId="{3A81152A-0873-4631-BA59-5C61362DB808}" srcOrd="1" destOrd="0" presId="urn:microsoft.com/office/officeart/2005/8/layout/venn1"/>
    <dgm:cxn modelId="{91552B48-7DF9-4F2E-B2A1-B63B888ACDE5}" type="presOf" srcId="{33B80CF9-DA71-4973-8FBF-A8946D1BC828}" destId="{50A08289-E306-429B-9402-E1FF180D5DD8}" srcOrd="0" destOrd="0" presId="urn:microsoft.com/office/officeart/2005/8/layout/venn1"/>
    <dgm:cxn modelId="{1914B072-3F8B-4F0E-9084-B7CFCA243D43}" type="presOf" srcId="{33B80CF9-DA71-4973-8FBF-A8946D1BC828}" destId="{3639BEB4-B8C2-4229-9AF7-EFC94F616D12}" srcOrd="1" destOrd="0" presId="urn:microsoft.com/office/officeart/2005/8/layout/venn1"/>
    <dgm:cxn modelId="{E7464E82-5409-4CED-BB98-BB9274AD7286}" srcId="{3274686C-C905-4E09-85C1-0D61BD5AB033}" destId="{33B80CF9-DA71-4973-8FBF-A8946D1BC828}" srcOrd="2" destOrd="0" parTransId="{E8F50AE1-F56C-46A6-A2E5-AE39087DB6AE}" sibTransId="{5D780278-9E49-4FEF-A9A0-8E58786FAB45}"/>
    <dgm:cxn modelId="{77AEDC8C-0A74-44B6-ABDD-5F99D51EE1FF}" type="presOf" srcId="{8C65475B-6EF4-46F6-9430-983B085B9755}" destId="{9807AD97-67C1-4B75-8CBD-19D96E7314A0}" srcOrd="0" destOrd="0" presId="urn:microsoft.com/office/officeart/2005/8/layout/venn1"/>
    <dgm:cxn modelId="{5274A7C0-28D8-4875-964D-1679A912CB4F}" type="presOf" srcId="{EFFFBC8E-67F1-4981-8DE5-5950AFEF7921}" destId="{21EB6F77-5DA2-44C7-AC0E-6146C9BB9054}" srcOrd="1" destOrd="0" presId="urn:microsoft.com/office/officeart/2005/8/layout/venn1"/>
    <dgm:cxn modelId="{6870AFD5-B800-4D52-AB7E-357E60391DB2}" type="presParOf" srcId="{1A57136C-AD5A-4D1B-9943-3C6750351B3A}" destId="{51EE59E1-74BE-45AC-80B2-212BA772C445}" srcOrd="0" destOrd="0" presId="urn:microsoft.com/office/officeart/2005/8/layout/venn1"/>
    <dgm:cxn modelId="{FB2C0374-2B5C-4884-A7BC-EC2ADBF42460}" type="presParOf" srcId="{1A57136C-AD5A-4D1B-9943-3C6750351B3A}" destId="{21EB6F77-5DA2-44C7-AC0E-6146C9BB9054}" srcOrd="1" destOrd="0" presId="urn:microsoft.com/office/officeart/2005/8/layout/venn1"/>
    <dgm:cxn modelId="{EB45D904-35CA-42B7-B142-757E32499135}" type="presParOf" srcId="{1A57136C-AD5A-4D1B-9943-3C6750351B3A}" destId="{9807AD97-67C1-4B75-8CBD-19D96E7314A0}" srcOrd="2" destOrd="0" presId="urn:microsoft.com/office/officeart/2005/8/layout/venn1"/>
    <dgm:cxn modelId="{939BBEF3-DE16-4FCC-85AC-4EB81C5F21AE}" type="presParOf" srcId="{1A57136C-AD5A-4D1B-9943-3C6750351B3A}" destId="{3A81152A-0873-4631-BA59-5C61362DB808}" srcOrd="3" destOrd="0" presId="urn:microsoft.com/office/officeart/2005/8/layout/venn1"/>
    <dgm:cxn modelId="{9949600D-7E31-489C-AFE6-C1AE33DC8B47}" type="presParOf" srcId="{1A57136C-AD5A-4D1B-9943-3C6750351B3A}" destId="{50A08289-E306-429B-9402-E1FF180D5DD8}" srcOrd="4" destOrd="0" presId="urn:microsoft.com/office/officeart/2005/8/layout/venn1"/>
    <dgm:cxn modelId="{CEA11215-2355-4713-860A-B0810F19939D}" type="presParOf" srcId="{1A57136C-AD5A-4D1B-9943-3C6750351B3A}" destId="{3639BEB4-B8C2-4229-9AF7-EFC94F616D1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74686C-C905-4E09-85C1-0D61BD5AB033}" type="doc">
      <dgm:prSet loTypeId="urn:microsoft.com/office/officeart/2005/8/layout/venn1" loCatId="relationship" qsTypeId="urn:microsoft.com/office/officeart/2005/8/quickstyle/simple1" qsCatId="simple" csTypeId="urn:microsoft.com/office/officeart/2005/8/colors/colorful4" csCatId="colorful" phldr="1"/>
      <dgm:spPr/>
    </dgm:pt>
    <dgm:pt modelId="{EFFFBC8E-67F1-4981-8DE5-5950AFEF7921}">
      <dgm:prSet phldrT="[テキスト]" custT="1"/>
      <dgm:spPr>
        <a:solidFill>
          <a:srgbClr val="9999FF">
            <a:alpha val="50000"/>
          </a:srgbClr>
        </a:solidFill>
      </dgm:spPr>
      <dgm:t>
        <a:bodyPr/>
        <a:lstStyle/>
        <a:p>
          <a:r>
            <a:rPr kumimoji="1" lang="ja-JP" altLang="en-US" sz="2400" b="1" dirty="0">
              <a:latin typeface="HG丸ｺﾞｼｯｸM-PRO" panose="020F0600000000000000" pitchFamily="50" charset="-128"/>
              <a:ea typeface="HG丸ｺﾞｼｯｸM-PRO" panose="020F0600000000000000" pitchFamily="50" charset="-128"/>
            </a:rPr>
            <a:t>審査への対応</a:t>
          </a:r>
        </a:p>
      </dgm:t>
    </dgm:pt>
    <dgm:pt modelId="{C9B63FDF-AEC3-48DE-A8BD-8E72A28C95DE}" type="parTrans" cxnId="{8D820332-6D30-41FE-B156-40749920C174}">
      <dgm:prSet/>
      <dgm:spPr/>
      <dgm:t>
        <a:bodyPr/>
        <a:lstStyle/>
        <a:p>
          <a:endParaRPr kumimoji="1" lang="ja-JP" altLang="en-US"/>
        </a:p>
      </dgm:t>
    </dgm:pt>
    <dgm:pt modelId="{5670269B-7736-4A47-A65A-D4B9CD35CF84}" type="sibTrans" cxnId="{8D820332-6D30-41FE-B156-40749920C174}">
      <dgm:prSet/>
      <dgm:spPr/>
      <dgm:t>
        <a:bodyPr/>
        <a:lstStyle/>
        <a:p>
          <a:endParaRPr kumimoji="1" lang="ja-JP" altLang="en-US"/>
        </a:p>
      </dgm:t>
    </dgm:pt>
    <dgm:pt modelId="{1A57136C-AD5A-4D1B-9943-3C6750351B3A}" type="pres">
      <dgm:prSet presAssocID="{3274686C-C905-4E09-85C1-0D61BD5AB033}" presName="compositeShape" presStyleCnt="0">
        <dgm:presLayoutVars>
          <dgm:chMax val="7"/>
          <dgm:dir/>
          <dgm:resizeHandles val="exact"/>
        </dgm:presLayoutVars>
      </dgm:prSet>
      <dgm:spPr/>
    </dgm:pt>
    <dgm:pt modelId="{118D3DEB-DDC5-49E2-A231-B8022F56287A}" type="pres">
      <dgm:prSet presAssocID="{EFFFBC8E-67F1-4981-8DE5-5950AFEF7921}" presName="circ1TxSh" presStyleLbl="vennNode1" presStyleIdx="0" presStyleCnt="1" custScaleX="150307" custScaleY="65531" custLinFactNeighborX="-2836" custLinFactNeighborY="-4694"/>
      <dgm:spPr/>
    </dgm:pt>
  </dgm:ptLst>
  <dgm:cxnLst>
    <dgm:cxn modelId="{B4564717-CF2E-4C4F-B50B-CBC6A4EFF104}" type="presOf" srcId="{3274686C-C905-4E09-85C1-0D61BD5AB033}" destId="{1A57136C-AD5A-4D1B-9943-3C6750351B3A}" srcOrd="0" destOrd="0" presId="urn:microsoft.com/office/officeart/2005/8/layout/venn1"/>
    <dgm:cxn modelId="{8D820332-6D30-41FE-B156-40749920C174}" srcId="{3274686C-C905-4E09-85C1-0D61BD5AB033}" destId="{EFFFBC8E-67F1-4981-8DE5-5950AFEF7921}" srcOrd="0" destOrd="0" parTransId="{C9B63FDF-AEC3-48DE-A8BD-8E72A28C95DE}" sibTransId="{5670269B-7736-4A47-A65A-D4B9CD35CF84}"/>
    <dgm:cxn modelId="{EEA6FA64-6E54-4AE7-B73F-9A720FF366D1}" type="presOf" srcId="{EFFFBC8E-67F1-4981-8DE5-5950AFEF7921}" destId="{118D3DEB-DDC5-49E2-A231-B8022F56287A}" srcOrd="0" destOrd="0" presId="urn:microsoft.com/office/officeart/2005/8/layout/venn1"/>
    <dgm:cxn modelId="{A0032B49-058E-4F8F-84D6-475AD2A47F3D}" type="presParOf" srcId="{1A57136C-AD5A-4D1B-9943-3C6750351B3A}" destId="{118D3DEB-DDC5-49E2-A231-B8022F56287A}"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74686C-C905-4E09-85C1-0D61BD5AB033}" type="doc">
      <dgm:prSet loTypeId="urn:microsoft.com/office/officeart/2005/8/layout/venn1" loCatId="relationship" qsTypeId="urn:microsoft.com/office/officeart/2005/8/quickstyle/simple1" qsCatId="simple" csTypeId="urn:microsoft.com/office/officeart/2005/8/colors/colorful4" csCatId="colorful" phldr="1"/>
      <dgm:spPr/>
    </dgm:pt>
    <dgm:pt modelId="{33B80CF9-DA71-4973-8FBF-A8946D1BC828}">
      <dgm:prSet phldrT="[テキスト]" custT="1"/>
      <dgm:spPr>
        <a:solidFill>
          <a:srgbClr val="FF0066">
            <a:alpha val="50000"/>
          </a:srgbClr>
        </a:solidFill>
      </dgm:spPr>
      <dgm:t>
        <a:bodyPr/>
        <a:lstStyle/>
        <a:p>
          <a:r>
            <a:rPr kumimoji="1" lang="ja-JP" altLang="en-US" sz="2400" b="1" dirty="0">
              <a:solidFill>
                <a:schemeClr val="bg1"/>
              </a:solidFill>
              <a:latin typeface="HG丸ｺﾞｼｯｸM-PRO" panose="020F0600000000000000" pitchFamily="50" charset="-128"/>
              <a:ea typeface="HG丸ｺﾞｼｯｸM-PRO" panose="020F0600000000000000" pitchFamily="50" charset="-128"/>
            </a:rPr>
            <a:t>実施国パートナー</a:t>
          </a:r>
        </a:p>
      </dgm:t>
    </dgm:pt>
    <dgm:pt modelId="{E8F50AE1-F56C-46A6-A2E5-AE39087DB6AE}" type="parTrans" cxnId="{E7464E82-5409-4CED-BB98-BB9274AD7286}">
      <dgm:prSet/>
      <dgm:spPr/>
      <dgm:t>
        <a:bodyPr/>
        <a:lstStyle/>
        <a:p>
          <a:endParaRPr kumimoji="1" lang="ja-JP" altLang="en-US" sz="2400"/>
        </a:p>
      </dgm:t>
    </dgm:pt>
    <dgm:pt modelId="{5D780278-9E49-4FEF-A9A0-8E58786FAB45}" type="sibTrans" cxnId="{E7464E82-5409-4CED-BB98-BB9274AD7286}">
      <dgm:prSet/>
      <dgm:spPr/>
      <dgm:t>
        <a:bodyPr/>
        <a:lstStyle/>
        <a:p>
          <a:endParaRPr kumimoji="1" lang="ja-JP" altLang="en-US" sz="2400"/>
        </a:p>
      </dgm:t>
    </dgm:pt>
    <dgm:pt modelId="{1A57136C-AD5A-4D1B-9943-3C6750351B3A}" type="pres">
      <dgm:prSet presAssocID="{3274686C-C905-4E09-85C1-0D61BD5AB033}" presName="compositeShape" presStyleCnt="0">
        <dgm:presLayoutVars>
          <dgm:chMax val="7"/>
          <dgm:dir/>
          <dgm:resizeHandles val="exact"/>
        </dgm:presLayoutVars>
      </dgm:prSet>
      <dgm:spPr/>
    </dgm:pt>
    <dgm:pt modelId="{6840023C-53B5-4919-B073-EA94E02F2267}" type="pres">
      <dgm:prSet presAssocID="{33B80CF9-DA71-4973-8FBF-A8946D1BC828}" presName="circ1TxSh" presStyleLbl="vennNode1" presStyleIdx="0" presStyleCnt="1" custScaleX="187219" custScaleY="74853" custLinFactNeighborX="-2885" custLinFactNeighborY="-661"/>
      <dgm:spPr/>
    </dgm:pt>
  </dgm:ptLst>
  <dgm:cxnLst>
    <dgm:cxn modelId="{2598270E-DFB6-44F5-AD0E-381D6B8899DB}" type="presOf" srcId="{33B80CF9-DA71-4973-8FBF-A8946D1BC828}" destId="{6840023C-53B5-4919-B073-EA94E02F2267}" srcOrd="0" destOrd="0" presId="urn:microsoft.com/office/officeart/2005/8/layout/venn1"/>
    <dgm:cxn modelId="{B4564717-CF2E-4C4F-B50B-CBC6A4EFF104}" type="presOf" srcId="{3274686C-C905-4E09-85C1-0D61BD5AB033}" destId="{1A57136C-AD5A-4D1B-9943-3C6750351B3A}" srcOrd="0" destOrd="0" presId="urn:microsoft.com/office/officeart/2005/8/layout/venn1"/>
    <dgm:cxn modelId="{E7464E82-5409-4CED-BB98-BB9274AD7286}" srcId="{3274686C-C905-4E09-85C1-0D61BD5AB033}" destId="{33B80CF9-DA71-4973-8FBF-A8946D1BC828}" srcOrd="0" destOrd="0" parTransId="{E8F50AE1-F56C-46A6-A2E5-AE39087DB6AE}" sibTransId="{5D780278-9E49-4FEF-A9A0-8E58786FAB45}"/>
    <dgm:cxn modelId="{AFED8DA2-2239-4024-B849-2E1E84F8D216}" type="presParOf" srcId="{1A57136C-AD5A-4D1B-9943-3C6750351B3A}" destId="{6840023C-53B5-4919-B073-EA94E02F2267}"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74686C-C905-4E09-85C1-0D61BD5AB033}" type="doc">
      <dgm:prSet loTypeId="urn:microsoft.com/office/officeart/2005/8/layout/venn1" loCatId="relationship" qsTypeId="urn:microsoft.com/office/officeart/2005/8/quickstyle/simple1" qsCatId="simple" csTypeId="urn:microsoft.com/office/officeart/2005/8/colors/colorful4" csCatId="colorful" phldr="1"/>
      <dgm:spPr/>
    </dgm:pt>
    <dgm:pt modelId="{8C65475B-6EF4-46F6-9430-983B085B9755}">
      <dgm:prSet phldrT="[テキスト]" custT="1"/>
      <dgm:spPr>
        <a:solidFill>
          <a:srgbClr val="92D050">
            <a:alpha val="50000"/>
          </a:srgbClr>
        </a:solidFill>
      </dgm:spPr>
      <dgm:t>
        <a:bodyPr/>
        <a:lstStyle/>
        <a:p>
          <a:r>
            <a:rPr kumimoji="1" lang="en-US" altLang="ja-JP" sz="2400" b="1" dirty="0">
              <a:latin typeface="HG丸ｺﾞｼｯｸM-PRO" panose="020F0600000000000000" pitchFamily="50" charset="-128"/>
              <a:ea typeface="HG丸ｺﾞｼｯｸM-PRO" panose="020F0600000000000000" pitchFamily="50" charset="-128"/>
            </a:rPr>
            <a:t>RAC</a:t>
          </a:r>
          <a:r>
            <a:rPr kumimoji="1" lang="ja-JP" altLang="en-US" sz="2400" b="1" dirty="0">
              <a:latin typeface="HG丸ｺﾞｼｯｸM-PRO" panose="020F0600000000000000" pitchFamily="50" charset="-128"/>
              <a:ea typeface="HG丸ｺﾞｼｯｸM-PRO" panose="020F0600000000000000" pitchFamily="50" charset="-128"/>
            </a:rPr>
            <a:t>が主体</a:t>
          </a:r>
          <a:endParaRPr kumimoji="1" lang="en-US" altLang="ja-JP" sz="2400" b="1" dirty="0">
            <a:latin typeface="HG丸ｺﾞｼｯｸM-PRO" panose="020F0600000000000000" pitchFamily="50" charset="-128"/>
            <a:ea typeface="HG丸ｺﾞｼｯｸM-PRO" panose="020F0600000000000000" pitchFamily="50" charset="-128"/>
          </a:endParaRPr>
        </a:p>
      </dgm:t>
    </dgm:pt>
    <dgm:pt modelId="{EB26560E-505D-4C1F-AF99-6B8C79042432}" type="parTrans" cxnId="{CB682E23-0CE6-41B7-A144-BADDA9C5FA51}">
      <dgm:prSet/>
      <dgm:spPr/>
      <dgm:t>
        <a:bodyPr/>
        <a:lstStyle/>
        <a:p>
          <a:endParaRPr kumimoji="1" lang="ja-JP" altLang="en-US"/>
        </a:p>
      </dgm:t>
    </dgm:pt>
    <dgm:pt modelId="{760CB421-EE3C-45A7-B6A9-1311562D816E}" type="sibTrans" cxnId="{CB682E23-0CE6-41B7-A144-BADDA9C5FA51}">
      <dgm:prSet/>
      <dgm:spPr/>
      <dgm:t>
        <a:bodyPr/>
        <a:lstStyle/>
        <a:p>
          <a:endParaRPr kumimoji="1" lang="ja-JP" altLang="en-US"/>
        </a:p>
      </dgm:t>
    </dgm:pt>
    <dgm:pt modelId="{1A57136C-AD5A-4D1B-9943-3C6750351B3A}" type="pres">
      <dgm:prSet presAssocID="{3274686C-C905-4E09-85C1-0D61BD5AB033}" presName="compositeShape" presStyleCnt="0">
        <dgm:presLayoutVars>
          <dgm:chMax val="7"/>
          <dgm:dir/>
          <dgm:resizeHandles val="exact"/>
        </dgm:presLayoutVars>
      </dgm:prSet>
      <dgm:spPr/>
    </dgm:pt>
    <dgm:pt modelId="{9D427B1B-3826-4208-8794-889204E25F68}" type="pres">
      <dgm:prSet presAssocID="{8C65475B-6EF4-46F6-9430-983B085B9755}" presName="circ1TxSh" presStyleLbl="vennNode1" presStyleIdx="0" presStyleCnt="1" custScaleX="148861" custScaleY="70230" custLinFactNeighborX="-97430" custLinFactNeighborY="6495"/>
      <dgm:spPr/>
    </dgm:pt>
  </dgm:ptLst>
  <dgm:cxnLst>
    <dgm:cxn modelId="{C9212300-ECD0-486F-B235-B035F82D40C0}" type="presOf" srcId="{8C65475B-6EF4-46F6-9430-983B085B9755}" destId="{9D427B1B-3826-4208-8794-889204E25F68}" srcOrd="0" destOrd="0" presId="urn:microsoft.com/office/officeart/2005/8/layout/venn1"/>
    <dgm:cxn modelId="{B4564717-CF2E-4C4F-B50B-CBC6A4EFF104}" type="presOf" srcId="{3274686C-C905-4E09-85C1-0D61BD5AB033}" destId="{1A57136C-AD5A-4D1B-9943-3C6750351B3A}" srcOrd="0" destOrd="0" presId="urn:microsoft.com/office/officeart/2005/8/layout/venn1"/>
    <dgm:cxn modelId="{CB682E23-0CE6-41B7-A144-BADDA9C5FA51}" srcId="{3274686C-C905-4E09-85C1-0D61BD5AB033}" destId="{8C65475B-6EF4-46F6-9430-983B085B9755}" srcOrd="0" destOrd="0" parTransId="{EB26560E-505D-4C1F-AF99-6B8C79042432}" sibTransId="{760CB421-EE3C-45A7-B6A9-1311562D816E}"/>
    <dgm:cxn modelId="{2556A9A5-A4A7-46FE-A724-0EA2A55EF7E7}" type="presParOf" srcId="{1A57136C-AD5A-4D1B-9943-3C6750351B3A}" destId="{9D427B1B-3826-4208-8794-889204E25F68}"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E59E1-74BE-45AC-80B2-212BA772C445}">
      <dsp:nvSpPr>
        <dsp:cNvPr id="0" name=""/>
        <dsp:cNvSpPr/>
      </dsp:nvSpPr>
      <dsp:spPr>
        <a:xfrm>
          <a:off x="1911648" y="70307"/>
          <a:ext cx="3983220" cy="3374781"/>
        </a:xfrm>
        <a:prstGeom prst="ellipse">
          <a:avLst/>
        </a:prstGeom>
        <a:solidFill>
          <a:srgbClr val="9999F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kumimoji="1" lang="ja-JP" altLang="en-US" sz="3600" kern="1200" dirty="0">
              <a:latin typeface="HG丸ｺﾞｼｯｸM-PRO" panose="020F0600000000000000" pitchFamily="50" charset="-128"/>
              <a:ea typeface="HG丸ｺﾞｼｯｸM-PRO" panose="020F0600000000000000" pitchFamily="50" charset="-128"/>
            </a:rPr>
            <a:t>審査への対応</a:t>
          </a:r>
        </a:p>
      </dsp:txBody>
      <dsp:txXfrm>
        <a:off x="2442744" y="660894"/>
        <a:ext cx="2921028" cy="1518651"/>
      </dsp:txXfrm>
    </dsp:sp>
    <dsp:sp modelId="{9807AD97-67C1-4B75-8CBD-19D96E7314A0}">
      <dsp:nvSpPr>
        <dsp:cNvPr id="0" name=""/>
        <dsp:cNvSpPr/>
      </dsp:nvSpPr>
      <dsp:spPr>
        <a:xfrm>
          <a:off x="3325946" y="2189805"/>
          <a:ext cx="3898345" cy="3374781"/>
        </a:xfrm>
        <a:prstGeom prst="ellipse">
          <a:avLst/>
        </a:prstGeom>
        <a:solidFill>
          <a:srgbClr val="FF056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kumimoji="1" lang="ja-JP" altLang="en-US" sz="3600" kern="1200" dirty="0">
              <a:solidFill>
                <a:schemeClr val="bg1"/>
              </a:solidFill>
              <a:latin typeface="HG丸ｺﾞｼｯｸM-PRO" panose="020F0600000000000000" pitchFamily="50" charset="-128"/>
              <a:ea typeface="HG丸ｺﾞｼｯｸM-PRO" panose="020F0600000000000000" pitchFamily="50" charset="-128"/>
            </a:rPr>
            <a:t>実施国</a:t>
          </a:r>
          <a:endParaRPr kumimoji="1" lang="en-US" altLang="ja-JP" sz="3600" kern="1200" dirty="0">
            <a:solidFill>
              <a:schemeClr val="bg1"/>
            </a:solidFill>
            <a:latin typeface="HG丸ｺﾞｼｯｸM-PRO" panose="020F0600000000000000" pitchFamily="50" charset="-128"/>
            <a:ea typeface="HG丸ｺﾞｼｯｸM-PRO" panose="020F0600000000000000" pitchFamily="50" charset="-128"/>
          </a:endParaRPr>
        </a:p>
        <a:p>
          <a:pPr marL="0" lvl="0" indent="0" algn="ctr" defTabSz="1600200">
            <a:lnSpc>
              <a:spcPct val="90000"/>
            </a:lnSpc>
            <a:spcBef>
              <a:spcPct val="0"/>
            </a:spcBef>
            <a:spcAft>
              <a:spcPct val="35000"/>
            </a:spcAft>
            <a:buNone/>
          </a:pPr>
          <a:r>
            <a:rPr kumimoji="1" lang="ja-JP" altLang="en-US" sz="3600" kern="1200" dirty="0">
              <a:solidFill>
                <a:schemeClr val="bg1"/>
              </a:solidFill>
              <a:latin typeface="HG丸ｺﾞｼｯｸM-PRO" panose="020F0600000000000000" pitchFamily="50" charset="-128"/>
              <a:ea typeface="HG丸ｺﾞｼｯｸM-PRO" panose="020F0600000000000000" pitchFamily="50" charset="-128"/>
            </a:rPr>
            <a:t>パートナー</a:t>
          </a:r>
          <a:endParaRPr kumimoji="1" lang="en-US" altLang="ja-JP" sz="3600" kern="1200" dirty="0">
            <a:solidFill>
              <a:schemeClr val="bg1"/>
            </a:solidFill>
            <a:latin typeface="HG丸ｺﾞｼｯｸM-PRO" panose="020F0600000000000000" pitchFamily="50" charset="-128"/>
            <a:ea typeface="HG丸ｺﾞｼｯｸM-PRO" panose="020F0600000000000000" pitchFamily="50" charset="-128"/>
          </a:endParaRPr>
        </a:p>
      </dsp:txBody>
      <dsp:txXfrm>
        <a:off x="4518190" y="3061624"/>
        <a:ext cx="2339007" cy="1856129"/>
      </dsp:txXfrm>
    </dsp:sp>
    <dsp:sp modelId="{50A08289-E306-429B-9402-E1FF180D5DD8}">
      <dsp:nvSpPr>
        <dsp:cNvPr id="0" name=""/>
        <dsp:cNvSpPr/>
      </dsp:nvSpPr>
      <dsp:spPr>
        <a:xfrm>
          <a:off x="652236" y="2220651"/>
          <a:ext cx="3758325" cy="3374781"/>
        </a:xfrm>
        <a:prstGeom prst="ellipse">
          <a:avLst/>
        </a:prstGeom>
        <a:solidFill>
          <a:srgbClr val="97F3A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rPr>
            <a:t>RAC</a:t>
          </a:r>
        </a:p>
        <a:p>
          <a:pPr marL="0" lvl="0" indent="0" algn="ctr" defTabSz="1600200">
            <a:lnSpc>
              <a:spcPct val="90000"/>
            </a:lnSpc>
            <a:spcBef>
              <a:spcPct val="0"/>
            </a:spcBef>
            <a:spcAft>
              <a:spcPct val="35000"/>
            </a:spcAft>
            <a:buNone/>
          </a:pPr>
          <a:r>
            <a:rPr kumimoji="1" lang="ja-JP" altLang="en-US" sz="3600" kern="1200" dirty="0">
              <a:solidFill>
                <a:schemeClr val="tx1"/>
              </a:solidFill>
              <a:latin typeface="HG丸ｺﾞｼｯｸM-PRO" panose="020F0600000000000000" pitchFamily="50" charset="-128"/>
              <a:ea typeface="HG丸ｺﾞｼｯｸM-PRO" panose="020F0600000000000000" pitchFamily="50" charset="-128"/>
            </a:rPr>
            <a:t>が主体</a:t>
          </a:r>
          <a:endParaRPr kumimoji="1" lang="en-US" altLang="ja-JP" sz="3600" kern="1200" dirty="0">
            <a:solidFill>
              <a:schemeClr val="tx1"/>
            </a:solidFill>
            <a:latin typeface="HG丸ｺﾞｼｯｸM-PRO" panose="020F0600000000000000" pitchFamily="50" charset="-128"/>
            <a:ea typeface="HG丸ｺﾞｼｯｸM-PRO" panose="020F0600000000000000" pitchFamily="50" charset="-128"/>
          </a:endParaRPr>
        </a:p>
      </dsp:txBody>
      <dsp:txXfrm>
        <a:off x="1006145" y="3092469"/>
        <a:ext cx="2254995" cy="1856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D3DEB-DDC5-49E2-A231-B8022F56287A}">
      <dsp:nvSpPr>
        <dsp:cNvPr id="0" name=""/>
        <dsp:cNvSpPr/>
      </dsp:nvSpPr>
      <dsp:spPr>
        <a:xfrm>
          <a:off x="230786" y="227822"/>
          <a:ext cx="2730615" cy="1190496"/>
        </a:xfrm>
        <a:prstGeom prst="ellipse">
          <a:avLst/>
        </a:prstGeom>
        <a:solidFill>
          <a:srgbClr val="9999F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HG丸ｺﾞｼｯｸM-PRO" panose="020F0600000000000000" pitchFamily="50" charset="-128"/>
              <a:ea typeface="HG丸ｺﾞｼｯｸM-PRO" panose="020F0600000000000000" pitchFamily="50" charset="-128"/>
            </a:rPr>
            <a:t>審査への対応</a:t>
          </a:r>
        </a:p>
      </dsp:txBody>
      <dsp:txXfrm>
        <a:off x="630675" y="402166"/>
        <a:ext cx="1930837" cy="8418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0023C-53B5-4919-B073-EA94E02F2267}">
      <dsp:nvSpPr>
        <dsp:cNvPr id="0" name=""/>
        <dsp:cNvSpPr/>
      </dsp:nvSpPr>
      <dsp:spPr>
        <a:xfrm>
          <a:off x="-93972" y="221598"/>
          <a:ext cx="3482687" cy="1392431"/>
        </a:xfrm>
        <a:prstGeom prst="ellipse">
          <a:avLst/>
        </a:prstGeom>
        <a:solidFill>
          <a:srgbClr val="FF0066">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bg1"/>
              </a:solidFill>
              <a:latin typeface="HG丸ｺﾞｼｯｸM-PRO" panose="020F0600000000000000" pitchFamily="50" charset="-128"/>
              <a:ea typeface="HG丸ｺﾞｼｯｸM-PRO" panose="020F0600000000000000" pitchFamily="50" charset="-128"/>
            </a:rPr>
            <a:t>実施国パートナー</a:t>
          </a:r>
        </a:p>
      </dsp:txBody>
      <dsp:txXfrm>
        <a:off x="416056" y="425515"/>
        <a:ext cx="2462631" cy="984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27B1B-3826-4208-8794-889204E25F68}">
      <dsp:nvSpPr>
        <dsp:cNvPr id="0" name=""/>
        <dsp:cNvSpPr/>
      </dsp:nvSpPr>
      <dsp:spPr>
        <a:xfrm>
          <a:off x="-53061" y="382201"/>
          <a:ext cx="2661127" cy="1255472"/>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kumimoji="1" lang="en-US" altLang="ja-JP" sz="2400" b="1" kern="1200" dirty="0">
              <a:latin typeface="HG丸ｺﾞｼｯｸM-PRO" panose="020F0600000000000000" pitchFamily="50" charset="-128"/>
              <a:ea typeface="HG丸ｺﾞｼｯｸM-PRO" panose="020F0600000000000000" pitchFamily="50" charset="-128"/>
            </a:rPr>
            <a:t>RAC</a:t>
          </a:r>
          <a:r>
            <a:rPr kumimoji="1" lang="ja-JP" altLang="en-US" sz="2400" b="1" kern="1200" dirty="0">
              <a:latin typeface="HG丸ｺﾞｼｯｸM-PRO" panose="020F0600000000000000" pitchFamily="50" charset="-128"/>
              <a:ea typeface="HG丸ｺﾞｼｯｸM-PRO" panose="020F0600000000000000" pitchFamily="50" charset="-128"/>
            </a:rPr>
            <a:t>が主体</a:t>
          </a:r>
          <a:endParaRPr kumimoji="1" lang="en-US" altLang="ja-JP" sz="2400" b="1" kern="1200" dirty="0">
            <a:latin typeface="HG丸ｺﾞｼｯｸM-PRO" panose="020F0600000000000000" pitchFamily="50" charset="-128"/>
            <a:ea typeface="HG丸ｺﾞｼｯｸM-PRO" panose="020F0600000000000000" pitchFamily="50" charset="-128"/>
          </a:endParaRPr>
        </a:p>
      </dsp:txBody>
      <dsp:txXfrm>
        <a:off x="336652" y="566061"/>
        <a:ext cx="1881701" cy="88775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46527947-E1B6-40AD-91D5-7D07901F433D}" type="datetimeFigureOut">
              <a:rPr kumimoji="1" lang="ja-JP" altLang="en-US" smtClean="0"/>
              <a:t>2023/7/31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393C8615-11EB-4C73-9781-66E5D02A4579}" type="slidenum">
              <a:rPr kumimoji="1" lang="ja-JP" altLang="en-US" smtClean="0"/>
              <a:t>‹#›</a:t>
            </a:fld>
            <a:endParaRPr kumimoji="1" lang="ja-JP" altLang="en-US"/>
          </a:p>
        </p:txBody>
      </p:sp>
    </p:spTree>
    <p:extLst>
      <p:ext uri="{BB962C8B-B14F-4D97-AF65-F5344CB8AC3E}">
        <p14:creationId xmlns:p14="http://schemas.microsoft.com/office/powerpoint/2010/main" val="3343757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a:t>
            </a:fld>
            <a:endParaRPr kumimoji="1" lang="ja-JP" altLang="en-US"/>
          </a:p>
        </p:txBody>
      </p:sp>
    </p:spTree>
    <p:extLst>
      <p:ext uri="{BB962C8B-B14F-4D97-AF65-F5344CB8AC3E}">
        <p14:creationId xmlns:p14="http://schemas.microsoft.com/office/powerpoint/2010/main" val="412911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10</a:t>
            </a:fld>
            <a:endParaRPr kumimoji="1" lang="ja-JP" altLang="en-US"/>
          </a:p>
        </p:txBody>
      </p:sp>
    </p:spTree>
    <p:extLst>
      <p:ext uri="{BB962C8B-B14F-4D97-AF65-F5344CB8AC3E}">
        <p14:creationId xmlns:p14="http://schemas.microsoft.com/office/powerpoint/2010/main" val="313163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11</a:t>
            </a:fld>
            <a:endParaRPr kumimoji="1" lang="ja-JP" altLang="en-US"/>
          </a:p>
        </p:txBody>
      </p:sp>
    </p:spTree>
    <p:extLst>
      <p:ext uri="{BB962C8B-B14F-4D97-AF65-F5344CB8AC3E}">
        <p14:creationId xmlns:p14="http://schemas.microsoft.com/office/powerpoint/2010/main" val="896628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12</a:t>
            </a:fld>
            <a:endParaRPr kumimoji="1" lang="ja-JP" altLang="en-US"/>
          </a:p>
        </p:txBody>
      </p:sp>
    </p:spTree>
    <p:extLst>
      <p:ext uri="{BB962C8B-B14F-4D97-AF65-F5344CB8AC3E}">
        <p14:creationId xmlns:p14="http://schemas.microsoft.com/office/powerpoint/2010/main" val="4080240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13</a:t>
            </a:fld>
            <a:endParaRPr kumimoji="1" lang="ja-JP" altLang="en-US"/>
          </a:p>
        </p:txBody>
      </p:sp>
    </p:spTree>
    <p:extLst>
      <p:ext uri="{BB962C8B-B14F-4D97-AF65-F5344CB8AC3E}">
        <p14:creationId xmlns:p14="http://schemas.microsoft.com/office/powerpoint/2010/main" val="2904342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14</a:t>
            </a:fld>
            <a:endParaRPr kumimoji="1" lang="ja-JP" altLang="en-US"/>
          </a:p>
        </p:txBody>
      </p:sp>
    </p:spTree>
    <p:extLst>
      <p:ext uri="{BB962C8B-B14F-4D97-AF65-F5344CB8AC3E}">
        <p14:creationId xmlns:p14="http://schemas.microsoft.com/office/powerpoint/2010/main" val="2731627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15</a:t>
            </a:fld>
            <a:endParaRPr kumimoji="1" lang="ja-JP" altLang="en-US"/>
          </a:p>
        </p:txBody>
      </p:sp>
    </p:spTree>
    <p:extLst>
      <p:ext uri="{BB962C8B-B14F-4D97-AF65-F5344CB8AC3E}">
        <p14:creationId xmlns:p14="http://schemas.microsoft.com/office/powerpoint/2010/main" val="386830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2</a:t>
            </a:fld>
            <a:endParaRPr kumimoji="1" lang="ja-JP" altLang="en-US"/>
          </a:p>
        </p:txBody>
      </p:sp>
    </p:spTree>
    <p:extLst>
      <p:ext uri="{BB962C8B-B14F-4D97-AF65-F5344CB8AC3E}">
        <p14:creationId xmlns:p14="http://schemas.microsoft.com/office/powerpoint/2010/main" val="188644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3</a:t>
            </a:fld>
            <a:endParaRPr kumimoji="1" lang="ja-JP" altLang="en-US"/>
          </a:p>
        </p:txBody>
      </p:sp>
    </p:spTree>
    <p:extLst>
      <p:ext uri="{BB962C8B-B14F-4D97-AF65-F5344CB8AC3E}">
        <p14:creationId xmlns:p14="http://schemas.microsoft.com/office/powerpoint/2010/main" val="857661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4</a:t>
            </a:fld>
            <a:endParaRPr kumimoji="1" lang="ja-JP" altLang="en-US"/>
          </a:p>
        </p:txBody>
      </p:sp>
    </p:spTree>
    <p:extLst>
      <p:ext uri="{BB962C8B-B14F-4D97-AF65-F5344CB8AC3E}">
        <p14:creationId xmlns:p14="http://schemas.microsoft.com/office/powerpoint/2010/main" val="425147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5</a:t>
            </a:fld>
            <a:endParaRPr kumimoji="1" lang="ja-JP" altLang="en-US"/>
          </a:p>
        </p:txBody>
      </p:sp>
    </p:spTree>
    <p:extLst>
      <p:ext uri="{BB962C8B-B14F-4D97-AF65-F5344CB8AC3E}">
        <p14:creationId xmlns:p14="http://schemas.microsoft.com/office/powerpoint/2010/main" val="2290574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6</a:t>
            </a:fld>
            <a:endParaRPr kumimoji="1" lang="ja-JP" altLang="en-US"/>
          </a:p>
        </p:txBody>
      </p:sp>
    </p:spTree>
    <p:extLst>
      <p:ext uri="{BB962C8B-B14F-4D97-AF65-F5344CB8AC3E}">
        <p14:creationId xmlns:p14="http://schemas.microsoft.com/office/powerpoint/2010/main" val="2956959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7</a:t>
            </a:fld>
            <a:endParaRPr kumimoji="1" lang="ja-JP" altLang="en-US"/>
          </a:p>
        </p:txBody>
      </p:sp>
    </p:spTree>
    <p:extLst>
      <p:ext uri="{BB962C8B-B14F-4D97-AF65-F5344CB8AC3E}">
        <p14:creationId xmlns:p14="http://schemas.microsoft.com/office/powerpoint/2010/main" val="2257264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8</a:t>
            </a:fld>
            <a:endParaRPr kumimoji="1" lang="ja-JP" altLang="en-US"/>
          </a:p>
        </p:txBody>
      </p:sp>
    </p:spTree>
    <p:extLst>
      <p:ext uri="{BB962C8B-B14F-4D97-AF65-F5344CB8AC3E}">
        <p14:creationId xmlns:p14="http://schemas.microsoft.com/office/powerpoint/2010/main" val="655756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9</a:t>
            </a:fld>
            <a:endParaRPr kumimoji="1" lang="ja-JP" altLang="en-US"/>
          </a:p>
        </p:txBody>
      </p:sp>
    </p:spTree>
    <p:extLst>
      <p:ext uri="{BB962C8B-B14F-4D97-AF65-F5344CB8AC3E}">
        <p14:creationId xmlns:p14="http://schemas.microsoft.com/office/powerpoint/2010/main" val="401210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016AA-B5DC-C062-AE8C-87BAB23BB84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6282346-3367-E91F-90D5-52D73093A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AA0806-20A8-6C69-70B2-1A618DF169D8}"/>
              </a:ext>
            </a:extLst>
          </p:cNvPr>
          <p:cNvSpPr>
            <a:spLocks noGrp="1"/>
          </p:cNvSpPr>
          <p:nvPr>
            <p:ph type="dt" sz="half" idx="10"/>
          </p:nvPr>
        </p:nvSpPr>
        <p:spPr/>
        <p:txBody>
          <a:bodyPr/>
          <a:lstStyle/>
          <a:p>
            <a:fld id="{B3E4DA06-83F8-4465-BF59-D55DDF42EDBC}"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2323A0C2-D210-7937-3C3E-406795F495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A6F7A6-46D9-99CA-928B-3B054A0BBABB}"/>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171659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CDBBAD-9891-B2B2-8F8E-86ED579E949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8E7025-6B42-D898-64A9-F36242674B7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2ECE38-BA95-2FEA-A1C5-3013A76BB054}"/>
              </a:ext>
            </a:extLst>
          </p:cNvPr>
          <p:cNvSpPr>
            <a:spLocks noGrp="1"/>
          </p:cNvSpPr>
          <p:nvPr>
            <p:ph type="dt" sz="half" idx="10"/>
          </p:nvPr>
        </p:nvSpPr>
        <p:spPr/>
        <p:txBody>
          <a:bodyPr/>
          <a:lstStyle/>
          <a:p>
            <a:fld id="{BDEF61B8-FF6A-4143-BAC8-EE79616A1BA6}"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7DF2891C-A5BE-8E7F-36D5-4E980E945B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B8F5E6-F8BE-2396-F28B-AC3E86975F01}"/>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196613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73F93-DBDF-663B-9542-1FAE14DB84F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A88518-9BEB-78BD-B9B5-60D2549D693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C81401-7E63-FCD7-CCA4-4D7F7B1B15E4}"/>
              </a:ext>
            </a:extLst>
          </p:cNvPr>
          <p:cNvSpPr>
            <a:spLocks noGrp="1"/>
          </p:cNvSpPr>
          <p:nvPr>
            <p:ph type="dt" sz="half" idx="10"/>
          </p:nvPr>
        </p:nvSpPr>
        <p:spPr/>
        <p:txBody>
          <a:bodyPr/>
          <a:lstStyle/>
          <a:p>
            <a:fld id="{00C8C0D1-9D73-498D-9D66-70107B5F4FAB}"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3EEA54FD-F877-53F5-FD3B-1DE3359FA4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B217F3-C94F-7553-D655-C7871DE37F49}"/>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416369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67813B-69AD-92E3-351C-6E81E4006F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4CEC1A-3831-ECA3-729F-250136649C2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673ECE-64C5-ED07-A5FF-5A37339714B4}"/>
              </a:ext>
            </a:extLst>
          </p:cNvPr>
          <p:cNvSpPr>
            <a:spLocks noGrp="1"/>
          </p:cNvSpPr>
          <p:nvPr>
            <p:ph type="dt" sz="half" idx="10"/>
          </p:nvPr>
        </p:nvSpPr>
        <p:spPr/>
        <p:txBody>
          <a:bodyPr/>
          <a:lstStyle/>
          <a:p>
            <a:fld id="{C9E3201E-672A-4289-A120-D6518DBCD797}"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7813A1D8-7EEC-6C21-B3EB-2D08216CF3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E63D5A-7AB0-5E00-45B3-B195EFF3EF00}"/>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166837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3EE206-48EC-3849-1CDF-0836F81F227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6AF20E-1592-4988-8CD8-B8E1E3F0DA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EC2118-DBD9-A1AC-4A49-658C85A09279}"/>
              </a:ext>
            </a:extLst>
          </p:cNvPr>
          <p:cNvSpPr>
            <a:spLocks noGrp="1"/>
          </p:cNvSpPr>
          <p:nvPr>
            <p:ph type="dt" sz="half" idx="10"/>
          </p:nvPr>
        </p:nvSpPr>
        <p:spPr/>
        <p:txBody>
          <a:bodyPr/>
          <a:lstStyle/>
          <a:p>
            <a:fld id="{8E2BDD6C-B1F4-4B91-835A-AEA92D8E62AA}"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D18FEA03-8816-60A8-6998-7A87D1ADFF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8F4ECA-D5E5-AC1F-4CF1-71CC1EB42FDB}"/>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348721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1C19C0-AA5A-9E32-F835-E254EEEBB0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6E7701-EDF2-6AC1-7642-2601EBA16AB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9287ABE-9332-76A6-F03C-98E59DD3FBA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D5A433-E5CB-E4B0-BAD3-B9978156F420}"/>
              </a:ext>
            </a:extLst>
          </p:cNvPr>
          <p:cNvSpPr>
            <a:spLocks noGrp="1"/>
          </p:cNvSpPr>
          <p:nvPr>
            <p:ph type="dt" sz="half" idx="10"/>
          </p:nvPr>
        </p:nvSpPr>
        <p:spPr/>
        <p:txBody>
          <a:bodyPr/>
          <a:lstStyle/>
          <a:p>
            <a:fld id="{BC3A83C9-191F-4784-AFAE-4151533C8110}" type="datetime1">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198B0C28-CC7A-97BD-FD45-03611405A1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AD665A3-C53B-65AC-B348-7BAD3260B0DC}"/>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168640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BD4EF0-7A79-7DF7-A973-4D425C2FAA1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365BD8-69D4-F544-9AE6-B2A11E3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8E8B2C6-8195-5B71-1176-8647E583482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A5CBA48-39C9-6655-5584-0DC0829897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86678A-C04E-CC86-BD40-AC58B361A4C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DDE83BE-A514-A54E-ABE4-51BFA8A26ACB}"/>
              </a:ext>
            </a:extLst>
          </p:cNvPr>
          <p:cNvSpPr>
            <a:spLocks noGrp="1"/>
          </p:cNvSpPr>
          <p:nvPr>
            <p:ph type="dt" sz="half" idx="10"/>
          </p:nvPr>
        </p:nvSpPr>
        <p:spPr/>
        <p:txBody>
          <a:bodyPr/>
          <a:lstStyle/>
          <a:p>
            <a:fld id="{767AAB4B-2D2C-43A1-8CCD-16C111948FD1}" type="datetime1">
              <a:rPr kumimoji="1" lang="ja-JP" altLang="en-US" smtClean="0"/>
              <a:t>2023/7/31</a:t>
            </a:fld>
            <a:endParaRPr kumimoji="1" lang="ja-JP" altLang="en-US"/>
          </a:p>
        </p:txBody>
      </p:sp>
      <p:sp>
        <p:nvSpPr>
          <p:cNvPr id="8" name="フッター プレースホルダー 7">
            <a:extLst>
              <a:ext uri="{FF2B5EF4-FFF2-40B4-BE49-F238E27FC236}">
                <a16:creationId xmlns:a16="http://schemas.microsoft.com/office/drawing/2014/main" id="{2D841053-5960-DE8B-EE5A-5864EB7AC0E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7F3E7D2-C300-32D1-EED4-8C798AF13DF5}"/>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325693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24EF0-424D-8BD8-105B-8A9CD812D23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0893066-9F06-D03F-5B31-F1D81C4C7121}"/>
              </a:ext>
            </a:extLst>
          </p:cNvPr>
          <p:cNvSpPr>
            <a:spLocks noGrp="1"/>
          </p:cNvSpPr>
          <p:nvPr>
            <p:ph type="dt" sz="half" idx="10"/>
          </p:nvPr>
        </p:nvSpPr>
        <p:spPr/>
        <p:txBody>
          <a:bodyPr/>
          <a:lstStyle/>
          <a:p>
            <a:fld id="{D0211EE0-7C6B-4C56-AD11-463E99F43E94}" type="datetime1">
              <a:rPr kumimoji="1" lang="ja-JP" altLang="en-US" smtClean="0"/>
              <a:t>2023/7/31</a:t>
            </a:fld>
            <a:endParaRPr kumimoji="1" lang="ja-JP" altLang="en-US"/>
          </a:p>
        </p:txBody>
      </p:sp>
      <p:sp>
        <p:nvSpPr>
          <p:cNvPr id="4" name="フッター プレースホルダー 3">
            <a:extLst>
              <a:ext uri="{FF2B5EF4-FFF2-40B4-BE49-F238E27FC236}">
                <a16:creationId xmlns:a16="http://schemas.microsoft.com/office/drawing/2014/main" id="{3AFB5FF4-C3A4-9300-F305-5E4D4CEB610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72BD9CA-A978-0BA3-7D38-3D5DF62AC4D8}"/>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413733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2FAEE1-348B-EDAC-AD05-2EF5B4F6C876}"/>
              </a:ext>
            </a:extLst>
          </p:cNvPr>
          <p:cNvSpPr>
            <a:spLocks noGrp="1"/>
          </p:cNvSpPr>
          <p:nvPr>
            <p:ph type="dt" sz="half" idx="10"/>
          </p:nvPr>
        </p:nvSpPr>
        <p:spPr/>
        <p:txBody>
          <a:bodyPr/>
          <a:lstStyle/>
          <a:p>
            <a:fld id="{EAF69370-E103-4967-97BD-97E229083D75}" type="datetime1">
              <a:rPr kumimoji="1" lang="ja-JP" altLang="en-US" smtClean="0"/>
              <a:t>2023/7/31</a:t>
            </a:fld>
            <a:endParaRPr kumimoji="1" lang="ja-JP" altLang="en-US"/>
          </a:p>
        </p:txBody>
      </p:sp>
      <p:sp>
        <p:nvSpPr>
          <p:cNvPr id="3" name="フッター プレースホルダー 2">
            <a:extLst>
              <a:ext uri="{FF2B5EF4-FFF2-40B4-BE49-F238E27FC236}">
                <a16:creationId xmlns:a16="http://schemas.microsoft.com/office/drawing/2014/main" id="{467585F8-83A6-1BF9-D450-E7913F4D76E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BA338FC-F545-0AEE-9738-9E81F28DBFD7}"/>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335334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0EB913-FC78-F3D8-5C27-0B3D41A3BD9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88224C-9549-0E87-1D64-3BE523480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CA1E4E7-8C75-3B8F-210D-168A3F909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6D35ACC-F914-04AE-FF6A-EB944583408A}"/>
              </a:ext>
            </a:extLst>
          </p:cNvPr>
          <p:cNvSpPr>
            <a:spLocks noGrp="1"/>
          </p:cNvSpPr>
          <p:nvPr>
            <p:ph type="dt" sz="half" idx="10"/>
          </p:nvPr>
        </p:nvSpPr>
        <p:spPr/>
        <p:txBody>
          <a:bodyPr/>
          <a:lstStyle/>
          <a:p>
            <a:fld id="{780A82B2-2CD5-4948-A04B-B86D6C6FC2AE}" type="datetime1">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5FE287BB-1593-DB26-955D-A0C26CC885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F78C535-C55E-8D60-5FFC-3FC554CCD51A}"/>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344500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4597F5-69C2-74BB-001E-ECE752C2EA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8D649A8-90A4-DC14-F898-65BE6EC2A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AAB60B-ECC3-AC05-6FDB-79C2D0335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74FB3F-32B1-B754-F6B3-249653AB2B09}"/>
              </a:ext>
            </a:extLst>
          </p:cNvPr>
          <p:cNvSpPr>
            <a:spLocks noGrp="1"/>
          </p:cNvSpPr>
          <p:nvPr>
            <p:ph type="dt" sz="half" idx="10"/>
          </p:nvPr>
        </p:nvSpPr>
        <p:spPr/>
        <p:txBody>
          <a:bodyPr/>
          <a:lstStyle/>
          <a:p>
            <a:fld id="{36B60692-58EC-4B85-B611-33EDCD760D02}" type="datetime1">
              <a:rPr kumimoji="1" lang="ja-JP" altLang="en-US" smtClean="0"/>
              <a:t>2023/7/31</a:t>
            </a:fld>
            <a:endParaRPr kumimoji="1" lang="ja-JP" altLang="en-US"/>
          </a:p>
        </p:txBody>
      </p:sp>
      <p:sp>
        <p:nvSpPr>
          <p:cNvPr id="6" name="フッター プレースホルダー 5">
            <a:extLst>
              <a:ext uri="{FF2B5EF4-FFF2-40B4-BE49-F238E27FC236}">
                <a16:creationId xmlns:a16="http://schemas.microsoft.com/office/drawing/2014/main" id="{0AAFDA33-D851-0728-18BC-E9AC740619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ABCBCDA-1231-CE7C-3BFC-CEE9CDBCA37F}"/>
              </a:ext>
            </a:extLst>
          </p:cNvPr>
          <p:cNvSpPr>
            <a:spLocks noGrp="1"/>
          </p:cNvSpPr>
          <p:nvPr>
            <p:ph type="sldNum" sz="quarter" idx="12"/>
          </p:nvPr>
        </p:nvSpPr>
        <p:spPr/>
        <p:txBody>
          <a:body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187918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BEE4C24-DB5D-0673-93ED-B7766C660C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565019-6A31-0133-CD21-D7382ED84E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656AD9-9B7C-1519-8AA3-90D283066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9B041-E5C0-4245-AD03-DB7FCC208FEE}" type="datetime1">
              <a:rPr kumimoji="1" lang="ja-JP" altLang="en-US" smtClean="0"/>
              <a:t>2023/7/31</a:t>
            </a:fld>
            <a:endParaRPr kumimoji="1" lang="ja-JP" altLang="en-US"/>
          </a:p>
        </p:txBody>
      </p:sp>
      <p:sp>
        <p:nvSpPr>
          <p:cNvPr id="5" name="フッター プレースホルダー 4">
            <a:extLst>
              <a:ext uri="{FF2B5EF4-FFF2-40B4-BE49-F238E27FC236}">
                <a16:creationId xmlns:a16="http://schemas.microsoft.com/office/drawing/2014/main" id="{7E10526A-B5A4-8F9F-51FF-00B1A61AD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8733115-EE6D-4A6D-CDD1-1F4480B10E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89FBA-833A-4B17-AB64-0CA434B5255B}" type="slidenum">
              <a:rPr kumimoji="1" lang="ja-JP" altLang="en-US" smtClean="0"/>
              <a:t>‹#›</a:t>
            </a:fld>
            <a:endParaRPr kumimoji="1" lang="ja-JP" altLang="en-US"/>
          </a:p>
        </p:txBody>
      </p:sp>
    </p:spTree>
    <p:extLst>
      <p:ext uri="{BB962C8B-B14F-4D97-AF65-F5344CB8AC3E}">
        <p14:creationId xmlns:p14="http://schemas.microsoft.com/office/powerpoint/2010/main" val="42857509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23825" y="414742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4DA7CAEF-426C-B7EF-85AA-666502E3664F}"/>
              </a:ext>
            </a:extLst>
          </p:cNvPr>
          <p:cNvSpPr txBox="1"/>
          <p:nvPr/>
        </p:nvSpPr>
        <p:spPr>
          <a:xfrm>
            <a:off x="7179129" y="4901433"/>
            <a:ext cx="4822371" cy="166776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2023</a:t>
            </a:r>
            <a:r>
              <a:rPr kumimoji="1" lang="ja-JP" altLang="en-US"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8</a:t>
            </a:r>
            <a:r>
              <a:rPr kumimoji="1" lang="ja-JP" altLang="en-US"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月</a:t>
            </a:r>
            <a:r>
              <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日</a:t>
            </a:r>
            <a:endPar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a:t>
            </a:r>
            <a:r>
              <a:rPr kumimoji="1" lang="ja-JP" altLang="en-US"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　パストガバナー</a:t>
            </a:r>
            <a:endPar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24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大阪東</a:t>
            </a:r>
            <a:r>
              <a:rPr lang="en-US" altLang="ja-JP" sz="24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RC</a:t>
            </a:r>
            <a:r>
              <a:rPr lang="ja-JP" altLang="en-US" sz="24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片山　勉</a:t>
            </a:r>
            <a:endParaRPr kumimoji="1" lang="en-US" altLang="ja-JP" sz="2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テキスト ボックス 9">
            <a:extLst>
              <a:ext uri="{FF2B5EF4-FFF2-40B4-BE49-F238E27FC236}">
                <a16:creationId xmlns:a16="http://schemas.microsoft.com/office/drawing/2014/main" id="{A9AA8278-FE79-B869-439D-D6A850868371}"/>
              </a:ext>
            </a:extLst>
          </p:cNvPr>
          <p:cNvSpPr txBox="1"/>
          <p:nvPr/>
        </p:nvSpPr>
        <p:spPr>
          <a:xfrm>
            <a:off x="1080235" y="1922965"/>
            <a:ext cx="9715099" cy="900246"/>
          </a:xfrm>
          <a:prstGeom prst="rect">
            <a:avLst/>
          </a:prstGeom>
          <a:noFill/>
        </p:spPr>
        <p:txBody>
          <a:bodyPr wrap="square" rtlCol="0">
            <a:spAutoFit/>
          </a:bodyPr>
          <a:lstStyle/>
          <a:p>
            <a:pPr marL="0" marR="0" lvl="0" indent="0" algn="dist" defTabSz="914400" rtl="0" eaLnBrk="1" fontAlgn="auto" latinLnBrk="0" hangingPunct="1">
              <a:lnSpc>
                <a:spcPct val="200000"/>
              </a:lnSpc>
              <a:spcBef>
                <a:spcPts val="0"/>
              </a:spcBef>
              <a:spcAft>
                <a:spcPts val="0"/>
              </a:spcAft>
              <a:buClrTx/>
              <a:buSzTx/>
              <a:buFontTx/>
              <a:buNone/>
              <a:tabLst/>
              <a:defRPr/>
            </a:pPr>
            <a:r>
              <a:rPr kumimoji="1" lang="ja-JP" altLang="en-US" sz="3200" b="1" i="0" u="none" strike="noStrike" kern="1200" cap="none" spc="-90"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第</a:t>
            </a:r>
            <a:r>
              <a:rPr lang="en-US" altLang="ja-JP" sz="3200" b="1" spc="-90"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5</a:t>
            </a:r>
            <a:r>
              <a:rPr kumimoji="1" lang="ja-JP" altLang="en-US" sz="3200" b="1" i="0" u="none" strike="noStrike" kern="1200" cap="none" spc="-90"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回 全国</a:t>
            </a:r>
            <a:r>
              <a:rPr kumimoji="1" lang="en-US" altLang="ja-JP" sz="3200" b="1" i="0" u="none" strike="noStrike" kern="1200" cap="none" spc="-90"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RAC</a:t>
            </a:r>
            <a:r>
              <a:rPr lang="ja-JP" altLang="en-US" sz="3200" b="1" spc="-90"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委員長および</a:t>
            </a:r>
            <a:r>
              <a:rPr lang="en-US" altLang="ja-JP" sz="3200" b="1" spc="-90"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RAC</a:t>
            </a:r>
            <a:r>
              <a:rPr lang="ja-JP" altLang="en-US" sz="3200" b="1" spc="-90"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代表合同会議</a:t>
            </a:r>
            <a:endParaRPr lang="en-US" altLang="ja-JP" sz="3200" b="1" spc="-90"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227F112F-331D-86C3-6E07-A56BBD42881C}"/>
              </a:ext>
            </a:extLst>
          </p:cNvPr>
          <p:cNvSpPr txBox="1"/>
          <p:nvPr/>
        </p:nvSpPr>
        <p:spPr>
          <a:xfrm>
            <a:off x="540512" y="3034845"/>
            <a:ext cx="11044299" cy="949299"/>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44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グローバル補助金への挑戦</a:t>
            </a:r>
            <a:endParaRPr kumimoji="1" lang="en-US" altLang="ja-JP" sz="44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792514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11A0A6F8-A519-4C7C-D264-5E17480B39D2}"/>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非承認</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5" name="表 5">
            <a:extLst>
              <a:ext uri="{FF2B5EF4-FFF2-40B4-BE49-F238E27FC236}">
                <a16:creationId xmlns:a16="http://schemas.microsoft.com/office/drawing/2014/main" id="{5AA4B93A-921F-D11E-88F9-B9BA85CD6153}"/>
              </a:ext>
            </a:extLst>
          </p:cNvPr>
          <p:cNvGraphicFramePr>
            <a:graphicFrameLocks noGrp="1"/>
          </p:cNvGraphicFramePr>
          <p:nvPr>
            <p:extLst>
              <p:ext uri="{D42A27DB-BD31-4B8C-83A1-F6EECF244321}">
                <p14:modId xmlns:p14="http://schemas.microsoft.com/office/powerpoint/2010/main" val="3062929612"/>
              </p:ext>
            </p:extLst>
          </p:nvPr>
        </p:nvGraphicFramePr>
        <p:xfrm>
          <a:off x="157162" y="1484904"/>
          <a:ext cx="11877675" cy="4832927"/>
        </p:xfrm>
        <a:graphic>
          <a:graphicData uri="http://schemas.openxmlformats.org/drawingml/2006/table">
            <a:tbl>
              <a:tblPr firstRow="1" bandRow="1">
                <a:tableStyleId>{5C22544A-7EE6-4342-B048-85BDC9FD1C3A}</a:tableStyleId>
              </a:tblPr>
              <a:tblGrid>
                <a:gridCol w="1358487">
                  <a:extLst>
                    <a:ext uri="{9D8B030D-6E8A-4147-A177-3AD203B41FA5}">
                      <a16:colId xmlns:a16="http://schemas.microsoft.com/office/drawing/2014/main" val="2393249298"/>
                    </a:ext>
                  </a:extLst>
                </a:gridCol>
                <a:gridCol w="10519188">
                  <a:extLst>
                    <a:ext uri="{9D8B030D-6E8A-4147-A177-3AD203B41FA5}">
                      <a16:colId xmlns:a16="http://schemas.microsoft.com/office/drawing/2014/main" val="373851141"/>
                    </a:ext>
                  </a:extLst>
                </a:gridCol>
              </a:tblGrid>
              <a:tr h="686377">
                <a:tc gridSpan="2">
                  <a:txBody>
                    <a:bodyPr/>
                    <a:lstStyle/>
                    <a:p>
                      <a:pPr algn="l">
                        <a:lnSpc>
                          <a:spcPts val="3200"/>
                        </a:lnSpc>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成果の継続性が担保できていない</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成果の継続性が担保できていない</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633803053"/>
                  </a:ext>
                </a:extLst>
              </a:tr>
              <a:tr h="686377">
                <a:tc>
                  <a:txBody>
                    <a:bodyPr/>
                    <a:lstStyle/>
                    <a:p>
                      <a:pPr algn="r">
                        <a:lnSpc>
                          <a:spcPts val="3200"/>
                        </a:lnSpc>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①</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ts val="3200"/>
                        </a:lnSpc>
                        <a:buFont typeface="Wingdings" panose="05000000000000000000" pitchFamily="2" charset="2"/>
                        <a:buNone/>
                      </a:pP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司書の不在</a:t>
                      </a:r>
                      <a:endParaRPr kumimoji="1"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marL="342900" indent="-342900" algn="l">
                        <a:lnSpc>
                          <a:spcPts val="3200"/>
                        </a:lnSpc>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あるいはこれに替わる教師など（この場合は研修が必要）</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342900" indent="-342900" algn="l">
                        <a:lnSpc>
                          <a:spcPts val="3200"/>
                        </a:lnSpc>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686377">
                <a:tc>
                  <a:txBody>
                    <a:bodyPr/>
                    <a:lstStyle/>
                    <a:p>
                      <a:pPr algn="r">
                        <a:lnSpc>
                          <a:spcPts val="3200"/>
                        </a:lnSpc>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②</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3200"/>
                        </a:lnSpc>
                      </a:pP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地域調査が不十分（活動内容とつながらない）</a:t>
                      </a:r>
                      <a:endParaRPr kumimoji="1" lang="en-US" altLang="ja-JP" sz="2400" b="1" dirty="0">
                        <a:solidFill>
                          <a:schemeClr val="tx1"/>
                        </a:solidFill>
                        <a:latin typeface="HG丸ｺﾞｼｯｸM-PRO" panose="020F0600000000000000" pitchFamily="50" charset="-128"/>
                        <a:ea typeface="HG丸ｺﾞｼｯｸM-PRO" panose="020F0600000000000000" pitchFamily="50" charset="-128"/>
                      </a:endParaRPr>
                    </a:p>
                    <a:p>
                      <a:pPr marL="342900" indent="-342900" algn="l">
                        <a:lnSpc>
                          <a:spcPts val="3200"/>
                        </a:lnSpc>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どんな図書を誰が必要としているのか</a:t>
                      </a:r>
                    </a:p>
                    <a:p>
                      <a:pPr marL="342900" indent="-342900" algn="l">
                        <a:lnSpc>
                          <a:spcPts val="3200"/>
                        </a:lnSpc>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入学試験合格のための補習計画について、詳細な計画書が（講師、講師の資格、どれくらいの期間／頻度で、対象者などできるだけ詳細に）準備できるかどうか。</a:t>
                      </a:r>
                    </a:p>
                    <a:p>
                      <a:pPr marL="342900" indent="-342900" algn="l">
                        <a:lnSpc>
                          <a:spcPts val="3200"/>
                        </a:lnSpc>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性教育については、基本的に基本的教育と識字率向上の分野に含まれていない</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bl>
          </a:graphicData>
        </a:graphic>
      </p:graphicFrame>
      <p:sp>
        <p:nvSpPr>
          <p:cNvPr id="6" name="テキスト ボックス 5">
            <a:extLst>
              <a:ext uri="{FF2B5EF4-FFF2-40B4-BE49-F238E27FC236}">
                <a16:creationId xmlns:a16="http://schemas.microsoft.com/office/drawing/2014/main" id="{9E7146B8-903B-43B4-B46E-AAE4E73566BE}"/>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9</a:t>
            </a:r>
            <a:endParaRPr kumimoji="1" lang="ja-JP" altLang="en-US" sz="1600" dirty="0"/>
          </a:p>
        </p:txBody>
      </p:sp>
    </p:spTree>
    <p:extLst>
      <p:ext uri="{BB962C8B-B14F-4D97-AF65-F5344CB8AC3E}">
        <p14:creationId xmlns:p14="http://schemas.microsoft.com/office/powerpoint/2010/main" val="1332450384"/>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11A0A6F8-A519-4C7C-D264-5E17480B39D2}"/>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非承認</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5" name="表 5">
            <a:extLst>
              <a:ext uri="{FF2B5EF4-FFF2-40B4-BE49-F238E27FC236}">
                <a16:creationId xmlns:a16="http://schemas.microsoft.com/office/drawing/2014/main" id="{5AA4B93A-921F-D11E-88F9-B9BA85CD6153}"/>
              </a:ext>
            </a:extLst>
          </p:cNvPr>
          <p:cNvGraphicFramePr>
            <a:graphicFrameLocks noGrp="1"/>
          </p:cNvGraphicFramePr>
          <p:nvPr>
            <p:extLst>
              <p:ext uri="{D42A27DB-BD31-4B8C-83A1-F6EECF244321}">
                <p14:modId xmlns:p14="http://schemas.microsoft.com/office/powerpoint/2010/main" val="1397867310"/>
              </p:ext>
            </p:extLst>
          </p:nvPr>
        </p:nvGraphicFramePr>
        <p:xfrm>
          <a:off x="304800" y="1158194"/>
          <a:ext cx="11595450" cy="5666007"/>
        </p:xfrm>
        <a:graphic>
          <a:graphicData uri="http://schemas.openxmlformats.org/drawingml/2006/table">
            <a:tbl>
              <a:tblPr firstRow="1" bandRow="1">
                <a:tableStyleId>{5C22544A-7EE6-4342-B048-85BDC9FD1C3A}</a:tableStyleId>
              </a:tblPr>
              <a:tblGrid>
                <a:gridCol w="625325">
                  <a:extLst>
                    <a:ext uri="{9D8B030D-6E8A-4147-A177-3AD203B41FA5}">
                      <a16:colId xmlns:a16="http://schemas.microsoft.com/office/drawing/2014/main" val="2393249298"/>
                    </a:ext>
                  </a:extLst>
                </a:gridCol>
                <a:gridCol w="10970125">
                  <a:extLst>
                    <a:ext uri="{9D8B030D-6E8A-4147-A177-3AD203B41FA5}">
                      <a16:colId xmlns:a16="http://schemas.microsoft.com/office/drawing/2014/main" val="373851141"/>
                    </a:ext>
                  </a:extLst>
                </a:gridCol>
              </a:tblGrid>
              <a:tr h="686377">
                <a:tc gridSpan="2">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「基本的教育と識字率向上」分野の </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Criteria </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に合致していない</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「基本的教育と識字率向上」分野の</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criteria</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に合致していない</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598767550"/>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長期的インパクト（研修を受けた職員や正式なプログラム）</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724785">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地域社会の調査（識字のレベルに関するデータを地域社会から収集）</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研修を受けた司書を雇わない場合、職員を研修する必要</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7581337"/>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学齢期の生徒のためのプログラムが授業での指導とどのように一致するか</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908336"/>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学習成果に向けて現在生徒が受けているサポートと、プロジェクトによるサポートとの比較</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233120"/>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補助金提供の終了後にプログラムをどのように継続していくかを示す</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87926"/>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プロジェクトの期間内で現実的な期待される成果</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39074"/>
                  </a:ext>
                </a:extLst>
              </a:tr>
            </a:tbl>
          </a:graphicData>
        </a:graphic>
      </p:graphicFrame>
      <p:sp>
        <p:nvSpPr>
          <p:cNvPr id="6" name="テキスト ボックス 5">
            <a:extLst>
              <a:ext uri="{FF2B5EF4-FFF2-40B4-BE49-F238E27FC236}">
                <a16:creationId xmlns:a16="http://schemas.microsoft.com/office/drawing/2014/main" id="{8F87B8C3-7164-4C82-A335-3008607F81E4}"/>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10</a:t>
            </a:r>
            <a:endParaRPr kumimoji="1" lang="ja-JP" altLang="en-US" sz="1600" dirty="0"/>
          </a:p>
        </p:txBody>
      </p:sp>
    </p:spTree>
    <p:extLst>
      <p:ext uri="{BB962C8B-B14F-4D97-AF65-F5344CB8AC3E}">
        <p14:creationId xmlns:p14="http://schemas.microsoft.com/office/powerpoint/2010/main" val="2744390728"/>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D0467A9-81B8-4F9B-B18D-13216DDD4186}"/>
              </a:ext>
            </a:extLst>
          </p:cNvPr>
          <p:cNvSpPr txBox="1"/>
          <p:nvPr/>
        </p:nvSpPr>
        <p:spPr>
          <a:xfrm>
            <a:off x="304800" y="33799"/>
            <a:ext cx="11572875" cy="900246"/>
          </a:xfrm>
          <a:prstGeom prst="rect">
            <a:avLst/>
          </a:prstGeom>
          <a:noFill/>
        </p:spPr>
        <p:txBody>
          <a:bodyPr wrap="square" rtlCol="0">
            <a:spAutoFit/>
          </a:bodyPr>
          <a:lstStyle/>
          <a:p>
            <a:pPr lvl="0">
              <a:lnSpc>
                <a:spcPct val="200000"/>
              </a:lnSpc>
              <a:defRPr/>
            </a:pP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経験者としての３つの発見</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 name="図表 1">
            <a:extLst>
              <a:ext uri="{FF2B5EF4-FFF2-40B4-BE49-F238E27FC236}">
                <a16:creationId xmlns:a16="http://schemas.microsoft.com/office/drawing/2014/main" id="{8B0D9952-00FE-4918-AB8B-F2D0330B6B2A}"/>
              </a:ext>
            </a:extLst>
          </p:cNvPr>
          <p:cNvGraphicFramePr/>
          <p:nvPr>
            <p:extLst>
              <p:ext uri="{D42A27DB-BD31-4B8C-83A1-F6EECF244321}">
                <p14:modId xmlns:p14="http://schemas.microsoft.com/office/powerpoint/2010/main" val="180582633"/>
              </p:ext>
            </p:extLst>
          </p:nvPr>
        </p:nvGraphicFramePr>
        <p:xfrm>
          <a:off x="2205682" y="1115192"/>
          <a:ext cx="7876528" cy="5624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a:extLst>
              <a:ext uri="{FF2B5EF4-FFF2-40B4-BE49-F238E27FC236}">
                <a16:creationId xmlns:a16="http://schemas.microsoft.com/office/drawing/2014/main" id="{6D3C23BB-08EE-4E81-ADD7-A2286A421D33}"/>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11</a:t>
            </a:r>
            <a:endParaRPr kumimoji="1" lang="ja-JP" altLang="en-US" sz="1600" dirty="0"/>
          </a:p>
        </p:txBody>
      </p:sp>
    </p:spTree>
    <p:extLst>
      <p:ext uri="{BB962C8B-B14F-4D97-AF65-F5344CB8AC3E}">
        <p14:creationId xmlns:p14="http://schemas.microsoft.com/office/powerpoint/2010/main" val="1256827087"/>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51EE59E1-74BE-45AC-80B2-212BA772C445}"/>
                                            </p:graphicEl>
                                          </p:spTgt>
                                        </p:tgtEl>
                                        <p:attrNameLst>
                                          <p:attrName>style.visibility</p:attrName>
                                        </p:attrNameLst>
                                      </p:cBhvr>
                                      <p:to>
                                        <p:strVal val="visible"/>
                                      </p:to>
                                    </p:set>
                                    <p:animEffect transition="in" filter="fade">
                                      <p:cBhvr>
                                        <p:cTn id="7" dur="500"/>
                                        <p:tgtEl>
                                          <p:spTgt spid="2">
                                            <p:graphicEl>
                                              <a:dgm id="{51EE59E1-74BE-45AC-80B2-212BA772C44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9807AD97-67C1-4B75-8CBD-19D96E7314A0}"/>
                                            </p:graphicEl>
                                          </p:spTgt>
                                        </p:tgtEl>
                                        <p:attrNameLst>
                                          <p:attrName>style.visibility</p:attrName>
                                        </p:attrNameLst>
                                      </p:cBhvr>
                                      <p:to>
                                        <p:strVal val="visible"/>
                                      </p:to>
                                    </p:set>
                                    <p:animEffect transition="in" filter="fade">
                                      <p:cBhvr>
                                        <p:cTn id="12" dur="500"/>
                                        <p:tgtEl>
                                          <p:spTgt spid="2">
                                            <p:graphicEl>
                                              <a:dgm id="{9807AD97-67C1-4B75-8CBD-19D96E7314A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50A08289-E306-429B-9402-E1FF180D5DD8}"/>
                                            </p:graphicEl>
                                          </p:spTgt>
                                        </p:tgtEl>
                                        <p:attrNameLst>
                                          <p:attrName>style.visibility</p:attrName>
                                        </p:attrNameLst>
                                      </p:cBhvr>
                                      <p:to>
                                        <p:strVal val="visible"/>
                                      </p:to>
                                    </p:set>
                                    <p:animEffect transition="in" filter="fade">
                                      <p:cBhvr>
                                        <p:cTn id="17" dur="500"/>
                                        <p:tgtEl>
                                          <p:spTgt spid="2">
                                            <p:graphicEl>
                                              <a:dgm id="{50A08289-E306-429B-9402-E1FF180D5D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D0467A9-81B8-4F9B-B18D-13216DDD4186}"/>
              </a:ext>
            </a:extLst>
          </p:cNvPr>
          <p:cNvSpPr txBox="1"/>
          <p:nvPr/>
        </p:nvSpPr>
        <p:spPr>
          <a:xfrm>
            <a:off x="304800" y="33799"/>
            <a:ext cx="11572875" cy="900246"/>
          </a:xfrm>
          <a:prstGeom prst="rect">
            <a:avLst/>
          </a:prstGeom>
          <a:noFill/>
        </p:spPr>
        <p:txBody>
          <a:bodyPr wrap="square" rtlCol="0">
            <a:spAutoFit/>
          </a:bodyPr>
          <a:lstStyle/>
          <a:p>
            <a:pPr lvl="0">
              <a:lnSpc>
                <a:spcPct val="200000"/>
              </a:lnSpc>
              <a:defRPr/>
            </a:pP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経験者としての３つの発見</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 name="図表 1">
            <a:extLst>
              <a:ext uri="{FF2B5EF4-FFF2-40B4-BE49-F238E27FC236}">
                <a16:creationId xmlns:a16="http://schemas.microsoft.com/office/drawing/2014/main" id="{8B0D9952-00FE-4918-AB8B-F2D0330B6B2A}"/>
              </a:ext>
            </a:extLst>
          </p:cNvPr>
          <p:cNvGraphicFramePr/>
          <p:nvPr>
            <p:extLst>
              <p:ext uri="{D42A27DB-BD31-4B8C-83A1-F6EECF244321}">
                <p14:modId xmlns:p14="http://schemas.microsoft.com/office/powerpoint/2010/main" val="3246630158"/>
              </p:ext>
            </p:extLst>
          </p:nvPr>
        </p:nvGraphicFramePr>
        <p:xfrm>
          <a:off x="0" y="1115192"/>
          <a:ext cx="3295231" cy="1816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a:extLst>
              <a:ext uri="{FF2B5EF4-FFF2-40B4-BE49-F238E27FC236}">
                <a16:creationId xmlns:a16="http://schemas.microsoft.com/office/drawing/2014/main" id="{6DB63B08-F844-44CE-BBE8-FA93F0E084E2}"/>
              </a:ext>
            </a:extLst>
          </p:cNvPr>
          <p:cNvSpPr txBox="1"/>
          <p:nvPr/>
        </p:nvSpPr>
        <p:spPr>
          <a:xfrm>
            <a:off x="986971" y="2772229"/>
            <a:ext cx="10145486" cy="369332"/>
          </a:xfrm>
          <a:prstGeom prst="rect">
            <a:avLst/>
          </a:prstGeom>
          <a:noFill/>
        </p:spPr>
        <p:txBody>
          <a:bodyPr wrap="square" rtlCol="0">
            <a:spAutoFit/>
          </a:bodyPr>
          <a:lstStyle/>
          <a:p>
            <a:endParaRPr kumimoji="1" lang="ja-JP" altLang="en-US" dirty="0"/>
          </a:p>
        </p:txBody>
      </p:sp>
      <p:graphicFrame>
        <p:nvGraphicFramePr>
          <p:cNvPr id="7" name="表 5">
            <a:extLst>
              <a:ext uri="{FF2B5EF4-FFF2-40B4-BE49-F238E27FC236}">
                <a16:creationId xmlns:a16="http://schemas.microsoft.com/office/drawing/2014/main" id="{B00474A6-B28B-478F-B1D1-5DB75EDB3E9A}"/>
              </a:ext>
            </a:extLst>
          </p:cNvPr>
          <p:cNvGraphicFramePr>
            <a:graphicFrameLocks noGrp="1"/>
          </p:cNvGraphicFramePr>
          <p:nvPr>
            <p:extLst>
              <p:ext uri="{D42A27DB-BD31-4B8C-83A1-F6EECF244321}">
                <p14:modId xmlns:p14="http://schemas.microsoft.com/office/powerpoint/2010/main" val="4137587665"/>
              </p:ext>
            </p:extLst>
          </p:nvPr>
        </p:nvGraphicFramePr>
        <p:xfrm>
          <a:off x="705493" y="2772229"/>
          <a:ext cx="11595450" cy="3470293"/>
        </p:xfrm>
        <a:graphic>
          <a:graphicData uri="http://schemas.openxmlformats.org/drawingml/2006/table">
            <a:tbl>
              <a:tblPr firstRow="1" bandRow="1">
                <a:tableStyleId>{5C22544A-7EE6-4342-B048-85BDC9FD1C3A}</a:tableStyleId>
              </a:tblPr>
              <a:tblGrid>
                <a:gridCol w="625325">
                  <a:extLst>
                    <a:ext uri="{9D8B030D-6E8A-4147-A177-3AD203B41FA5}">
                      <a16:colId xmlns:a16="http://schemas.microsoft.com/office/drawing/2014/main" val="2393249298"/>
                    </a:ext>
                  </a:extLst>
                </a:gridCol>
                <a:gridCol w="10970125">
                  <a:extLst>
                    <a:ext uri="{9D8B030D-6E8A-4147-A177-3AD203B41FA5}">
                      <a16:colId xmlns:a16="http://schemas.microsoft.com/office/drawing/2014/main" val="373851141"/>
                    </a:ext>
                  </a:extLst>
                </a:gridCol>
              </a:tblGrid>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「インパクトのある奉仕」から、</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724785">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地域調査に基づいた「測定可能な成果のある奉仕」へ</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難産の末の申請→</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TRF</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財団からの却下→大きなショックに繋がる</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233120"/>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87926"/>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39074"/>
                  </a:ext>
                </a:extLst>
              </a:tr>
            </a:tbl>
          </a:graphicData>
        </a:graphic>
      </p:graphicFrame>
      <p:sp>
        <p:nvSpPr>
          <p:cNvPr id="6" name="正方形/長方形 5">
            <a:extLst>
              <a:ext uri="{FF2B5EF4-FFF2-40B4-BE49-F238E27FC236}">
                <a16:creationId xmlns:a16="http://schemas.microsoft.com/office/drawing/2014/main" id="{24A29498-2365-45C7-AF5F-03DDD467D590}"/>
              </a:ext>
            </a:extLst>
          </p:cNvPr>
          <p:cNvSpPr/>
          <p:nvPr/>
        </p:nvSpPr>
        <p:spPr>
          <a:xfrm>
            <a:off x="618570" y="5100805"/>
            <a:ext cx="11110539" cy="1284006"/>
          </a:xfrm>
          <a:prstGeom prst="rect">
            <a:avLst/>
          </a:prstGeom>
        </p:spPr>
        <p:txBody>
          <a:bodyPr wrap="square">
            <a:spAutoFit/>
          </a:bodyPr>
          <a:lstStyle/>
          <a:p>
            <a:pPr>
              <a:lnSpc>
                <a:spcPct val="150000"/>
              </a:lnSpc>
            </a:pPr>
            <a:r>
              <a:rPr lang="ja-JP" altLang="en-US" sz="2800" dirty="0">
                <a:latin typeface="HG丸ｺﾞｼｯｸM-PRO" panose="020F0600000000000000" pitchFamily="50" charset="-128"/>
                <a:ea typeface="HG丸ｺﾞｼｯｸM-PRO" panose="020F0600000000000000" pitchFamily="50" charset="-128"/>
              </a:rPr>
              <a:t>本申請前にコーディネーターへの確認プロセスを踏むことの重要性</a:t>
            </a:r>
            <a:endParaRPr lang="en-US" altLang="ja-JP" sz="2800" dirty="0">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2800" dirty="0">
                <a:latin typeface="HG丸ｺﾞｼｯｸM-PRO" panose="020F0600000000000000" pitchFamily="50" charset="-128"/>
                <a:ea typeface="HG丸ｺﾞｼｯｸM-PRO" panose="020F0600000000000000" pitchFamily="50" charset="-128"/>
              </a:rPr>
              <a:t>（現在、再申請に向け確認依頼中）</a:t>
            </a:r>
          </a:p>
        </p:txBody>
      </p:sp>
      <p:sp>
        <p:nvSpPr>
          <p:cNvPr id="9" name="テキスト ボックス 8">
            <a:extLst>
              <a:ext uri="{FF2B5EF4-FFF2-40B4-BE49-F238E27FC236}">
                <a16:creationId xmlns:a16="http://schemas.microsoft.com/office/drawing/2014/main" id="{ECB3FDF3-06CE-4327-B74E-0BBFE6908DF9}"/>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12</a:t>
            </a:r>
            <a:endParaRPr kumimoji="1" lang="ja-JP" altLang="en-US" sz="1600" dirty="0"/>
          </a:p>
        </p:txBody>
      </p:sp>
    </p:spTree>
    <p:extLst>
      <p:ext uri="{BB962C8B-B14F-4D97-AF65-F5344CB8AC3E}">
        <p14:creationId xmlns:p14="http://schemas.microsoft.com/office/powerpoint/2010/main" val="4244090552"/>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D0467A9-81B8-4F9B-B18D-13216DDD4186}"/>
              </a:ext>
            </a:extLst>
          </p:cNvPr>
          <p:cNvSpPr txBox="1"/>
          <p:nvPr/>
        </p:nvSpPr>
        <p:spPr>
          <a:xfrm>
            <a:off x="304800" y="33799"/>
            <a:ext cx="11572875" cy="900246"/>
          </a:xfrm>
          <a:prstGeom prst="rect">
            <a:avLst/>
          </a:prstGeom>
          <a:noFill/>
        </p:spPr>
        <p:txBody>
          <a:bodyPr wrap="square" rtlCol="0">
            <a:spAutoFit/>
          </a:bodyPr>
          <a:lstStyle/>
          <a:p>
            <a:pPr lvl="0">
              <a:lnSpc>
                <a:spcPct val="200000"/>
              </a:lnSpc>
              <a:defRPr/>
            </a:pP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経験者としての３つの発見</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 name="図表 1">
            <a:extLst>
              <a:ext uri="{FF2B5EF4-FFF2-40B4-BE49-F238E27FC236}">
                <a16:creationId xmlns:a16="http://schemas.microsoft.com/office/drawing/2014/main" id="{8B0D9952-00FE-4918-AB8B-F2D0330B6B2A}"/>
              </a:ext>
            </a:extLst>
          </p:cNvPr>
          <p:cNvGraphicFramePr/>
          <p:nvPr>
            <p:extLst>
              <p:ext uri="{D42A27DB-BD31-4B8C-83A1-F6EECF244321}">
                <p14:modId xmlns:p14="http://schemas.microsoft.com/office/powerpoint/2010/main" val="2444960862"/>
              </p:ext>
            </p:extLst>
          </p:nvPr>
        </p:nvGraphicFramePr>
        <p:xfrm>
          <a:off x="304801" y="1115193"/>
          <a:ext cx="3294742" cy="1860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表 5">
            <a:extLst>
              <a:ext uri="{FF2B5EF4-FFF2-40B4-BE49-F238E27FC236}">
                <a16:creationId xmlns:a16="http://schemas.microsoft.com/office/drawing/2014/main" id="{F5B297A2-B720-462E-B688-D67F18524EDA}"/>
              </a:ext>
            </a:extLst>
          </p:cNvPr>
          <p:cNvGraphicFramePr>
            <a:graphicFrameLocks noGrp="1"/>
          </p:cNvGraphicFramePr>
          <p:nvPr>
            <p:extLst>
              <p:ext uri="{D42A27DB-BD31-4B8C-83A1-F6EECF244321}">
                <p14:modId xmlns:p14="http://schemas.microsoft.com/office/powerpoint/2010/main" val="2687379789"/>
              </p:ext>
            </p:extLst>
          </p:nvPr>
        </p:nvGraphicFramePr>
        <p:xfrm>
          <a:off x="705493" y="2772229"/>
          <a:ext cx="11595450" cy="3470293"/>
        </p:xfrm>
        <a:graphic>
          <a:graphicData uri="http://schemas.openxmlformats.org/drawingml/2006/table">
            <a:tbl>
              <a:tblPr firstRow="1" bandRow="1">
                <a:tableStyleId>{5C22544A-7EE6-4342-B048-85BDC9FD1C3A}</a:tableStyleId>
              </a:tblPr>
              <a:tblGrid>
                <a:gridCol w="625325">
                  <a:extLst>
                    <a:ext uri="{9D8B030D-6E8A-4147-A177-3AD203B41FA5}">
                      <a16:colId xmlns:a16="http://schemas.microsoft.com/office/drawing/2014/main" val="2393249298"/>
                    </a:ext>
                  </a:extLst>
                </a:gridCol>
                <a:gridCol w="10970125">
                  <a:extLst>
                    <a:ext uri="{9D8B030D-6E8A-4147-A177-3AD203B41FA5}">
                      <a16:colId xmlns:a16="http://schemas.microsoft.com/office/drawing/2014/main" val="373851141"/>
                    </a:ext>
                  </a:extLst>
                </a:gridCol>
              </a:tblGrid>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「何が何でもこのプロジェクトを形にする！」という情熱・熱意を</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724785">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持った実施国パートナーに出逢えたことが最大の要因</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233120"/>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87926"/>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39074"/>
                  </a:ext>
                </a:extLst>
              </a:tr>
            </a:tbl>
          </a:graphicData>
        </a:graphic>
      </p:graphicFrame>
      <p:sp>
        <p:nvSpPr>
          <p:cNvPr id="6" name="正方形/長方形 5">
            <a:extLst>
              <a:ext uri="{FF2B5EF4-FFF2-40B4-BE49-F238E27FC236}">
                <a16:creationId xmlns:a16="http://schemas.microsoft.com/office/drawing/2014/main" id="{F9585A37-93BD-4F67-8643-9C4300D3E595}"/>
              </a:ext>
            </a:extLst>
          </p:cNvPr>
          <p:cNvSpPr/>
          <p:nvPr/>
        </p:nvSpPr>
        <p:spPr>
          <a:xfrm>
            <a:off x="535967" y="4835226"/>
            <a:ext cx="11110539" cy="1284006"/>
          </a:xfrm>
          <a:prstGeom prst="rect">
            <a:avLst/>
          </a:prstGeom>
        </p:spPr>
        <p:txBody>
          <a:bodyPr wrap="square">
            <a:spAutoFit/>
          </a:bodyPr>
          <a:lstStyle/>
          <a:p>
            <a:pPr algn="ctr">
              <a:lnSpc>
                <a:spcPct val="150000"/>
              </a:lnSpc>
            </a:pPr>
            <a:r>
              <a:rPr lang="en-US" altLang="ja-JP" sz="2800" dirty="0">
                <a:latin typeface="HG丸ｺﾞｼｯｸM-PRO" panose="020F0600000000000000" pitchFamily="50" charset="-128"/>
                <a:ea typeface="HG丸ｺﾞｼｯｸM-PRO" panose="020F0600000000000000" pitchFamily="50" charset="-128"/>
              </a:rPr>
              <a:t>RAC</a:t>
            </a:r>
            <a:r>
              <a:rPr lang="ja-JP" altLang="en-US" sz="2800" dirty="0">
                <a:latin typeface="HG丸ｺﾞｼｯｸM-PRO" panose="020F0600000000000000" pitchFamily="50" charset="-128"/>
                <a:ea typeface="HG丸ｺﾞｼｯｸM-PRO" panose="020F0600000000000000" pitchFamily="50" charset="-128"/>
              </a:rPr>
              <a:t>がそのような実施国のパートナークラブ、担当者に出逢える</a:t>
            </a:r>
            <a:endParaRPr lang="en-US" altLang="ja-JP" sz="2800" dirty="0">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2800" dirty="0">
                <a:latin typeface="HG丸ｺﾞｼｯｸM-PRO" panose="020F0600000000000000" pitchFamily="50" charset="-128"/>
                <a:ea typeface="HG丸ｺﾞｼｯｸM-PRO" panose="020F0600000000000000" pitchFamily="50" charset="-128"/>
              </a:rPr>
              <a:t>よう、地区や提唱クラブなどの支援があると望ましい</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3B5BC32-5F06-40F6-A0EC-2F824C2069E1}"/>
              </a:ext>
            </a:extLst>
          </p:cNvPr>
          <p:cNvSpPr txBox="1"/>
          <p:nvPr/>
        </p:nvSpPr>
        <p:spPr>
          <a:xfrm>
            <a:off x="10630812" y="6425052"/>
            <a:ext cx="1246863" cy="338554"/>
          </a:xfrm>
          <a:prstGeom prst="rect">
            <a:avLst/>
          </a:prstGeom>
          <a:noFill/>
        </p:spPr>
        <p:txBody>
          <a:bodyPr wrap="square" rtlCol="0">
            <a:spAutoFit/>
          </a:bodyPr>
          <a:lstStyle/>
          <a:p>
            <a:pPr algn="r"/>
            <a:r>
              <a:rPr lang="en-US" altLang="ja-JP" sz="1600" dirty="0"/>
              <a:t>13</a:t>
            </a:r>
            <a:endParaRPr kumimoji="1" lang="ja-JP" altLang="en-US" sz="1600" dirty="0"/>
          </a:p>
        </p:txBody>
      </p:sp>
    </p:spTree>
    <p:extLst>
      <p:ext uri="{BB962C8B-B14F-4D97-AF65-F5344CB8AC3E}">
        <p14:creationId xmlns:p14="http://schemas.microsoft.com/office/powerpoint/2010/main" val="4256046543"/>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D0467A9-81B8-4F9B-B18D-13216DDD4186}"/>
              </a:ext>
            </a:extLst>
          </p:cNvPr>
          <p:cNvSpPr txBox="1"/>
          <p:nvPr/>
        </p:nvSpPr>
        <p:spPr>
          <a:xfrm>
            <a:off x="304800" y="33799"/>
            <a:ext cx="11572875" cy="900246"/>
          </a:xfrm>
          <a:prstGeom prst="rect">
            <a:avLst/>
          </a:prstGeom>
          <a:noFill/>
        </p:spPr>
        <p:txBody>
          <a:bodyPr wrap="square" rtlCol="0">
            <a:spAutoFit/>
          </a:bodyPr>
          <a:lstStyle/>
          <a:p>
            <a:pPr lvl="0">
              <a:lnSpc>
                <a:spcPct val="200000"/>
              </a:lnSpc>
              <a:defRPr/>
            </a:pP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経験者としての３つの発見</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 name="図表 1">
            <a:extLst>
              <a:ext uri="{FF2B5EF4-FFF2-40B4-BE49-F238E27FC236}">
                <a16:creationId xmlns:a16="http://schemas.microsoft.com/office/drawing/2014/main" id="{8B0D9952-00FE-4918-AB8B-F2D0330B6B2A}"/>
              </a:ext>
            </a:extLst>
          </p:cNvPr>
          <p:cNvGraphicFramePr/>
          <p:nvPr>
            <p:extLst>
              <p:ext uri="{D42A27DB-BD31-4B8C-83A1-F6EECF244321}">
                <p14:modId xmlns:p14="http://schemas.microsoft.com/office/powerpoint/2010/main" val="342628529"/>
              </p:ext>
            </p:extLst>
          </p:nvPr>
        </p:nvGraphicFramePr>
        <p:xfrm>
          <a:off x="314325" y="934045"/>
          <a:ext cx="2555004" cy="1787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表 5">
            <a:extLst>
              <a:ext uri="{FF2B5EF4-FFF2-40B4-BE49-F238E27FC236}">
                <a16:creationId xmlns:a16="http://schemas.microsoft.com/office/drawing/2014/main" id="{D718748C-7C14-46D8-8E65-046BA305E82F}"/>
              </a:ext>
            </a:extLst>
          </p:cNvPr>
          <p:cNvGraphicFramePr>
            <a:graphicFrameLocks noGrp="1"/>
          </p:cNvGraphicFramePr>
          <p:nvPr>
            <p:extLst>
              <p:ext uri="{D42A27DB-BD31-4B8C-83A1-F6EECF244321}">
                <p14:modId xmlns:p14="http://schemas.microsoft.com/office/powerpoint/2010/main" val="2616311531"/>
              </p:ext>
            </p:extLst>
          </p:nvPr>
        </p:nvGraphicFramePr>
        <p:xfrm>
          <a:off x="596550" y="2850532"/>
          <a:ext cx="11595450" cy="3470293"/>
        </p:xfrm>
        <a:graphic>
          <a:graphicData uri="http://schemas.openxmlformats.org/drawingml/2006/table">
            <a:tbl>
              <a:tblPr firstRow="1" bandRow="1">
                <a:tableStyleId>{5C22544A-7EE6-4342-B048-85BDC9FD1C3A}</a:tableStyleId>
              </a:tblPr>
              <a:tblGrid>
                <a:gridCol w="625325">
                  <a:extLst>
                    <a:ext uri="{9D8B030D-6E8A-4147-A177-3AD203B41FA5}">
                      <a16:colId xmlns:a16="http://schemas.microsoft.com/office/drawing/2014/main" val="2393249298"/>
                    </a:ext>
                  </a:extLst>
                </a:gridCol>
                <a:gridCol w="10970125">
                  <a:extLst>
                    <a:ext uri="{9D8B030D-6E8A-4147-A177-3AD203B41FA5}">
                      <a16:colId xmlns:a16="http://schemas.microsoft.com/office/drawing/2014/main" val="373851141"/>
                    </a:ext>
                  </a:extLst>
                </a:gridCol>
              </a:tblGrid>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が前年度より正式な加盟クラブとなり、大きく環境が変化</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724785">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多くのロータリアンの皆様の支援を得られることの重要性</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233120"/>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Wingdings" panose="05000000000000000000" pitchFamily="2" charset="2"/>
                        <a:buNone/>
                      </a:pP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87926"/>
                  </a:ext>
                </a:extLst>
              </a:tr>
              <a:tr h="686377">
                <a:tc>
                  <a:txBody>
                    <a:bodyPr/>
                    <a:lstStyle/>
                    <a:p>
                      <a:pPr algn="l"/>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39074"/>
                  </a:ext>
                </a:extLst>
              </a:tr>
            </a:tbl>
          </a:graphicData>
        </a:graphic>
      </p:graphicFrame>
      <p:sp>
        <p:nvSpPr>
          <p:cNvPr id="6" name="正方形/長方形 5">
            <a:extLst>
              <a:ext uri="{FF2B5EF4-FFF2-40B4-BE49-F238E27FC236}">
                <a16:creationId xmlns:a16="http://schemas.microsoft.com/office/drawing/2014/main" id="{00473CEF-B68B-45EA-91B7-EBA4FAD1CF5B}"/>
              </a:ext>
            </a:extLst>
          </p:cNvPr>
          <p:cNvSpPr/>
          <p:nvPr/>
        </p:nvSpPr>
        <p:spPr>
          <a:xfrm>
            <a:off x="596550" y="4821509"/>
            <a:ext cx="11110539" cy="1284006"/>
          </a:xfrm>
          <a:prstGeom prst="rect">
            <a:avLst/>
          </a:prstGeom>
        </p:spPr>
        <p:txBody>
          <a:bodyPr wrap="square">
            <a:spAutoFit/>
          </a:bodyPr>
          <a:lstStyle/>
          <a:p>
            <a:pPr algn="ctr">
              <a:lnSpc>
                <a:spcPct val="150000"/>
              </a:lnSpc>
            </a:pPr>
            <a:r>
              <a:rPr lang="ja-JP" altLang="en-US" sz="2800" dirty="0">
                <a:latin typeface="HG丸ｺﾞｼｯｸM-PRO" panose="020F0600000000000000" pitchFamily="50" charset="-128"/>
                <a:ea typeface="HG丸ｺﾞｼｯｸM-PRO" panose="020F0600000000000000" pitchFamily="50" charset="-128"/>
              </a:rPr>
              <a:t>ロータリアン・ローターアクター双方が互いの距離を縮める動き</a:t>
            </a:r>
            <a:endParaRPr lang="en-US" altLang="ja-JP" sz="2800" dirty="0">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2800" dirty="0">
                <a:latin typeface="HG丸ｺﾞｼｯｸM-PRO" panose="020F0600000000000000" pitchFamily="50" charset="-128"/>
                <a:ea typeface="HG丸ｺﾞｼｯｸM-PRO" panose="020F0600000000000000" pitchFamily="50" charset="-128"/>
              </a:rPr>
              <a:t>主体は</a:t>
            </a:r>
            <a:r>
              <a:rPr lang="en-US" altLang="ja-JP" sz="2800" dirty="0">
                <a:latin typeface="HG丸ｺﾞｼｯｸM-PRO" panose="020F0600000000000000" pitchFamily="50" charset="-128"/>
                <a:ea typeface="HG丸ｺﾞｼｯｸM-PRO" panose="020F0600000000000000" pitchFamily="50" charset="-128"/>
              </a:rPr>
              <a:t>RAC</a:t>
            </a:r>
            <a:r>
              <a:rPr lang="ja-JP" altLang="en-US" sz="2800" dirty="0">
                <a:latin typeface="HG丸ｺﾞｼｯｸM-PRO" panose="020F0600000000000000" pitchFamily="50" charset="-128"/>
                <a:ea typeface="HG丸ｺﾞｼｯｸM-PRO" panose="020F0600000000000000" pitchFamily="50" charset="-128"/>
              </a:rPr>
              <a:t>だが、多くの方々の支援を必要としている</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530E4F8-F947-4906-9FBF-84B8FFCD1A43}"/>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14</a:t>
            </a:r>
            <a:endParaRPr kumimoji="1" lang="ja-JP" altLang="en-US" sz="1600" dirty="0"/>
          </a:p>
        </p:txBody>
      </p:sp>
    </p:spTree>
    <p:extLst>
      <p:ext uri="{BB962C8B-B14F-4D97-AF65-F5344CB8AC3E}">
        <p14:creationId xmlns:p14="http://schemas.microsoft.com/office/powerpoint/2010/main" val="798738436"/>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1B0B644-39C7-4C4D-969C-A35863B06E71}"/>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 RAC</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26</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クラブ）</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 name="表 1">
            <a:extLst>
              <a:ext uri="{FF2B5EF4-FFF2-40B4-BE49-F238E27FC236}">
                <a16:creationId xmlns:a16="http://schemas.microsoft.com/office/drawing/2014/main" id="{666386D2-DBF3-419B-0F07-D178472D6156}"/>
              </a:ext>
            </a:extLst>
          </p:cNvPr>
          <p:cNvGraphicFramePr>
            <a:graphicFrameLocks noGrp="1"/>
          </p:cNvGraphicFramePr>
          <p:nvPr>
            <p:extLst>
              <p:ext uri="{D42A27DB-BD31-4B8C-83A1-F6EECF244321}">
                <p14:modId xmlns:p14="http://schemas.microsoft.com/office/powerpoint/2010/main" val="1288149111"/>
              </p:ext>
            </p:extLst>
          </p:nvPr>
        </p:nvGraphicFramePr>
        <p:xfrm>
          <a:off x="550561" y="1185118"/>
          <a:ext cx="10842170" cy="5578488"/>
        </p:xfrm>
        <a:graphic>
          <a:graphicData uri="http://schemas.openxmlformats.org/drawingml/2006/table">
            <a:tbl>
              <a:tblPr>
                <a:tableStyleId>{5C22544A-7EE6-4342-B048-85BDC9FD1C3A}</a:tableStyleId>
              </a:tblPr>
              <a:tblGrid>
                <a:gridCol w="1419809">
                  <a:extLst>
                    <a:ext uri="{9D8B030D-6E8A-4147-A177-3AD203B41FA5}">
                      <a16:colId xmlns:a16="http://schemas.microsoft.com/office/drawing/2014/main" val="2962239783"/>
                    </a:ext>
                  </a:extLst>
                </a:gridCol>
                <a:gridCol w="4401247">
                  <a:extLst>
                    <a:ext uri="{9D8B030D-6E8A-4147-A177-3AD203B41FA5}">
                      <a16:colId xmlns:a16="http://schemas.microsoft.com/office/drawing/2014/main" val="866568825"/>
                    </a:ext>
                  </a:extLst>
                </a:gridCol>
                <a:gridCol w="1789890">
                  <a:extLst>
                    <a:ext uri="{9D8B030D-6E8A-4147-A177-3AD203B41FA5}">
                      <a16:colId xmlns:a16="http://schemas.microsoft.com/office/drawing/2014/main" val="417962898"/>
                    </a:ext>
                  </a:extLst>
                </a:gridCol>
                <a:gridCol w="3231224">
                  <a:extLst>
                    <a:ext uri="{9D8B030D-6E8A-4147-A177-3AD203B41FA5}">
                      <a16:colId xmlns:a16="http://schemas.microsoft.com/office/drawing/2014/main" val="240486965"/>
                    </a:ext>
                  </a:extLst>
                </a:gridCol>
              </a:tblGrid>
              <a:tr h="189174">
                <a:tc>
                  <a:txBody>
                    <a:bodyPr/>
                    <a:lstStyle/>
                    <a:p>
                      <a:pPr algn="ctr" fontAlgn="ctr"/>
                      <a:r>
                        <a:rPr lang="ja-JP" altLang="en-US" sz="2400" u="none" strike="noStrike" dirty="0">
                          <a:effectLst/>
                          <a:latin typeface="HG丸ｺﾞｼｯｸM-PRO" panose="020F0600000000000000" pitchFamily="50" charset="-128"/>
                          <a:ea typeface="HG丸ｺﾞｼｯｸM-PRO" panose="020F0600000000000000" pitchFamily="50" charset="-128"/>
                        </a:rPr>
                        <a:t>ゾーン</a:t>
                      </a: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fontAlgn="ctr"/>
                      <a:r>
                        <a:rPr lang="ja-JP" altLang="en-US" sz="2400" u="none" strike="noStrike" dirty="0">
                          <a:effectLst/>
                          <a:latin typeface="HG丸ｺﾞｼｯｸM-PRO" panose="020F0600000000000000" pitchFamily="50" charset="-128"/>
                          <a:ea typeface="HG丸ｺﾞｼｯｸM-PRO" panose="020F0600000000000000" pitchFamily="50" charset="-128"/>
                        </a:rPr>
                        <a:t>クラブ名</a:t>
                      </a: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fontAlgn="ctr"/>
                      <a:r>
                        <a:rPr lang="ja-JP" altLang="en-US" sz="2400" u="none" strike="noStrike" dirty="0">
                          <a:effectLst/>
                          <a:latin typeface="HG丸ｺﾞｼｯｸM-PRO" panose="020F0600000000000000" pitchFamily="50" charset="-128"/>
                          <a:ea typeface="HG丸ｺﾞｼｯｸM-PRO" panose="020F0600000000000000" pitchFamily="50" charset="-128"/>
                        </a:rPr>
                        <a:t>ゾーン</a:t>
                      </a: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fontAlgn="ctr"/>
                      <a:r>
                        <a:rPr lang="ja-JP" altLang="en-US" sz="2400" u="none" strike="noStrike" dirty="0">
                          <a:effectLst/>
                          <a:latin typeface="HG丸ｺﾞｼｯｸM-PRO" panose="020F0600000000000000" pitchFamily="50" charset="-128"/>
                          <a:ea typeface="HG丸ｺﾞｼｯｸM-PRO" panose="020F0600000000000000" pitchFamily="50" charset="-128"/>
                        </a:rPr>
                        <a:t>クラブ名</a:t>
                      </a: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extLst>
                  <a:ext uri="{0D108BD9-81ED-4DB2-BD59-A6C34878D82A}">
                    <a16:rowId xmlns:a16="http://schemas.microsoft.com/office/drawing/2014/main" val="554719176"/>
                  </a:ext>
                </a:extLst>
              </a:tr>
              <a:tr h="167359">
                <a:tc rowSpan="12">
                  <a:txBody>
                    <a:bodyPr/>
                    <a:lstStyle/>
                    <a:p>
                      <a:pPr algn="ctr" fontAlgn="ctr">
                        <a:lnSpc>
                          <a:spcPct val="150000"/>
                        </a:lnSpc>
                      </a:pPr>
                      <a:r>
                        <a:rPr lang="ja-JP" altLang="en-US" sz="2800" u="none" strike="noStrike" dirty="0">
                          <a:effectLst/>
                          <a:latin typeface="HG丸ｺﾞｼｯｸM-PRO" panose="020F0600000000000000" pitchFamily="50" charset="-128"/>
                          <a:ea typeface="HG丸ｺﾞｼｯｸM-PRO" panose="020F0600000000000000" pitchFamily="50" charset="-128"/>
                        </a:rPr>
                        <a:t>西</a:t>
                      </a:r>
                      <a:endParaRPr lang="en-US" altLang="ja-JP" sz="2800" u="none" strike="noStrike" dirty="0">
                        <a:effectLst/>
                        <a:latin typeface="HG丸ｺﾞｼｯｸM-PRO" panose="020F0600000000000000" pitchFamily="50" charset="-128"/>
                        <a:ea typeface="HG丸ｺﾞｼｯｸM-PRO" panose="020F0600000000000000" pitchFamily="50" charset="-128"/>
                      </a:endParaRPr>
                    </a:p>
                    <a:p>
                      <a:pPr algn="ctr" fontAlgn="ctr">
                        <a:lnSpc>
                          <a:spcPct val="150000"/>
                        </a:lnSpc>
                      </a:pPr>
                      <a:r>
                        <a:rPr lang="en-US" altLang="ja-JP" sz="2000" b="0"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r>
                        <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rPr>
                        <a:t>クラブ</a:t>
                      </a: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池田</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14">
                  <a:txBody>
                    <a:bodyPr/>
                    <a:lstStyle/>
                    <a:p>
                      <a:pPr algn="ctr" fontAlgn="ctr">
                        <a:lnSpc>
                          <a:spcPct val="200000"/>
                        </a:lnSpc>
                      </a:pPr>
                      <a:r>
                        <a:rPr lang="ja-JP" altLang="en-US" sz="2800" b="0" i="0" u="none" strike="noStrike" dirty="0">
                          <a:solidFill>
                            <a:srgbClr val="000000"/>
                          </a:solidFill>
                          <a:effectLst/>
                          <a:latin typeface="HG丸ｺﾞｼｯｸM-PRO" panose="020F0600000000000000" pitchFamily="50" charset="-128"/>
                          <a:ea typeface="HG丸ｺﾞｼｯｸM-PRO" panose="020F0600000000000000" pitchFamily="50" charset="-128"/>
                        </a:rPr>
                        <a:t>東</a:t>
                      </a:r>
                      <a:endParaRPr lang="en-US" altLang="ja-JP" sz="2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ctr" fontAlgn="ctr"/>
                      <a:r>
                        <a:rPr lang="en-US" altLang="ja-JP" sz="2000" b="0" i="0" u="none" strike="noStrike" dirty="0">
                          <a:solidFill>
                            <a:srgbClr val="000000"/>
                          </a:solidFill>
                          <a:effectLst/>
                          <a:latin typeface="HG丸ｺﾞｼｯｸM-PRO" panose="020F0600000000000000" pitchFamily="50" charset="-128"/>
                          <a:ea typeface="HG丸ｺﾞｼｯｸM-PRO" panose="020F0600000000000000" pitchFamily="50" charset="-128"/>
                        </a:rPr>
                        <a:t>14</a:t>
                      </a:r>
                      <a:r>
                        <a:rPr lang="ja-JP" alt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rPr>
                        <a:t>クラブ</a:t>
                      </a: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東大阪</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234341227"/>
                  </a:ext>
                </a:extLst>
              </a:tr>
              <a:tr h="167359">
                <a:tc vMerge="1">
                  <a:txBody>
                    <a:bodyPr/>
                    <a:lstStyle/>
                    <a:p>
                      <a:endParaRPr kumimoji="1" lang="ja-JP" altLang="en-US"/>
                    </a:p>
                  </a:txBody>
                  <a:tcPr/>
                </a:tc>
                <a:tc>
                  <a:txBody>
                    <a:bodyPr/>
                    <a:lstStyle/>
                    <a:p>
                      <a:pPr algn="l" fontAlgn="ctr"/>
                      <a:r>
                        <a:rPr lang="ja-JP" altLang="en-US" sz="2400" u="none" strike="noStrike">
                          <a:effectLst/>
                          <a:latin typeface="HG丸ｺﾞｼｯｸM-PRO" panose="020F0600000000000000" pitchFamily="50" charset="-128"/>
                          <a:ea typeface="HG丸ｺﾞｼｯｸM-PRO" panose="020F0600000000000000" pitchFamily="50" charset="-128"/>
                        </a:rPr>
                        <a:t>関西大学</a:t>
                      </a:r>
                      <a:r>
                        <a:rPr lang="en-US" sz="2400" u="none" strike="noStrike">
                          <a:effectLst/>
                          <a:latin typeface="HG丸ｺﾞｼｯｸM-PRO" panose="020F0600000000000000" pitchFamily="50" charset="-128"/>
                          <a:ea typeface="HG丸ｺﾞｼｯｸM-PRO" panose="020F0600000000000000" pitchFamily="50" charset="-128"/>
                        </a:rPr>
                        <a:t>RAC</a:t>
                      </a:r>
                      <a:endPar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枚方</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559596352"/>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大阪中央</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守口</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556954682"/>
                  </a:ext>
                </a:extLst>
              </a:tr>
              <a:tr h="167359">
                <a:tc vMerge="1">
                  <a:txBody>
                    <a:bodyPr/>
                    <a:lstStyle/>
                    <a:p>
                      <a:endParaRPr kumimoji="1" lang="ja-JP" altLang="en-US"/>
                    </a:p>
                  </a:txBody>
                  <a:tcPr/>
                </a:tc>
                <a:tc>
                  <a:txBody>
                    <a:bodyPr/>
                    <a:lstStyle/>
                    <a:p>
                      <a:pPr algn="l" fontAlgn="ctr"/>
                      <a:r>
                        <a:rPr lang="ja-JP" altLang="en-US" sz="2400" u="none" strike="noStrike">
                          <a:effectLst/>
                          <a:latin typeface="HG丸ｺﾞｼｯｸM-PRO" panose="020F0600000000000000" pitchFamily="50" charset="-128"/>
                          <a:ea typeface="HG丸ｺﾞｼｯｸM-PRO" panose="020F0600000000000000" pitchFamily="50" charset="-128"/>
                        </a:rPr>
                        <a:t>大阪北</a:t>
                      </a:r>
                      <a:r>
                        <a:rPr lang="en-US" sz="2400" u="none" strike="noStrike">
                          <a:effectLst/>
                          <a:latin typeface="HG丸ｺﾞｼｯｸM-PRO" panose="020F0600000000000000" pitchFamily="50" charset="-128"/>
                          <a:ea typeface="HG丸ｺﾞｼｯｸM-PRO" panose="020F0600000000000000" pitchFamily="50" charset="-128"/>
                        </a:rPr>
                        <a:t>RAC</a:t>
                      </a:r>
                      <a:endPar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寝屋川</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052582565"/>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大阪北梅田</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219752965"/>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茨木</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大阪東</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349175455"/>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大阪西南</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大阪城南</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988588355"/>
                  </a:ext>
                </a:extLst>
              </a:tr>
              <a:tr h="167359">
                <a:tc vMerge="1">
                  <a:txBody>
                    <a:bodyPr/>
                    <a:lstStyle/>
                    <a:p>
                      <a:endParaRPr kumimoji="1" lang="ja-JP" altLang="en-US"/>
                    </a:p>
                  </a:txBody>
                  <a:tcPr/>
                </a:tc>
                <a:tc>
                  <a:txBody>
                    <a:bodyPr/>
                    <a:lstStyle/>
                    <a:p>
                      <a:pPr algn="l" fontAlgn="ctr"/>
                      <a:r>
                        <a:rPr lang="ja-JP" altLang="en-US" sz="2400" u="none" strike="noStrike">
                          <a:effectLst/>
                          <a:latin typeface="HG丸ｺﾞｼｯｸM-PRO" panose="020F0600000000000000" pitchFamily="50" charset="-128"/>
                          <a:ea typeface="HG丸ｺﾞｼｯｸM-PRO" panose="020F0600000000000000" pitchFamily="50" charset="-128"/>
                        </a:rPr>
                        <a:t>大阪ユニバーサルシティ</a:t>
                      </a:r>
                      <a:r>
                        <a:rPr lang="en-US" altLang="ja-JP" sz="2400" u="none" strike="noStrike">
                          <a:effectLst/>
                          <a:latin typeface="HG丸ｺﾞｼｯｸM-PRO" panose="020F0600000000000000" pitchFamily="50" charset="-128"/>
                          <a:ea typeface="HG丸ｺﾞｼｯｸM-PRO" panose="020F0600000000000000" pitchFamily="50" charset="-128"/>
                        </a:rPr>
                        <a:t>RAC</a:t>
                      </a:r>
                      <a:endParaRPr lang="en-US" altLang="ja-JP" sz="2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altLang="ja-JP"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大阪御堂筋本町</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829337578"/>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大阪西</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大阪南</a:t>
                      </a:r>
                      <a:r>
                        <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095690163"/>
                  </a:ext>
                </a:extLst>
              </a:tr>
              <a:tr h="167359">
                <a:tc vMerge="1">
                  <a:txBody>
                    <a:bodyPr/>
                    <a:lstStyle/>
                    <a:p>
                      <a:endParaRPr kumimoji="1" lang="ja-JP" altLang="en-US"/>
                    </a:p>
                  </a:txBody>
                  <a:tcPr/>
                </a:tc>
                <a:tc>
                  <a:txBody>
                    <a:bodyPr/>
                    <a:lstStyle/>
                    <a:p>
                      <a:pPr algn="l" fontAlgn="ctr"/>
                      <a:r>
                        <a:rPr lang="ja-JP" altLang="en-US" sz="2400" u="none" strike="noStrike">
                          <a:effectLst/>
                          <a:latin typeface="HG丸ｺﾞｼｯｸM-PRO" panose="020F0600000000000000" pitchFamily="50" charset="-128"/>
                          <a:ea typeface="HG丸ｺﾞｼｯｸM-PRO" panose="020F0600000000000000" pitchFamily="50" charset="-128"/>
                        </a:rPr>
                        <a:t>大阪淀川</a:t>
                      </a:r>
                      <a:r>
                        <a:rPr lang="en-US" sz="2400" u="none" strike="noStrike">
                          <a:effectLst/>
                          <a:latin typeface="HG丸ｺﾞｼｯｸM-PRO" panose="020F0600000000000000" pitchFamily="50" charset="-128"/>
                          <a:ea typeface="HG丸ｺﾞｼｯｸM-PRO" panose="020F0600000000000000" pitchFamily="50" charset="-128"/>
                        </a:rPr>
                        <a:t>RAC</a:t>
                      </a:r>
                      <a:endPar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大阪難波</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4192434124"/>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新大阪</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大阪天満橋</a:t>
                      </a:r>
                      <a:r>
                        <a:rPr lang="en-US" sz="2400" b="0" i="0" u="none" strike="noStrike">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536498152"/>
                  </a:ext>
                </a:extLst>
              </a:tr>
              <a:tr h="167359">
                <a:tc vMerge="1">
                  <a:txBody>
                    <a:bodyPr/>
                    <a:lstStyle/>
                    <a:p>
                      <a:endParaRPr kumimoji="1" lang="ja-JP" altLang="en-US"/>
                    </a:p>
                  </a:txBody>
                  <a:tcPr/>
                </a:tc>
                <a:tc>
                  <a:txBody>
                    <a:bodyPr/>
                    <a:lstStyle/>
                    <a:p>
                      <a:pPr algn="l" fontAlgn="ctr"/>
                      <a:r>
                        <a:rPr lang="ja-JP" altLang="en-US" sz="2400" u="none" strike="noStrike" dirty="0">
                          <a:effectLst/>
                          <a:latin typeface="HG丸ｺﾞｼｯｸM-PRO" panose="020F0600000000000000" pitchFamily="50" charset="-128"/>
                          <a:ea typeface="HG丸ｺﾞｼｯｸM-PRO" panose="020F0600000000000000" pitchFamily="50" charset="-128"/>
                        </a:rPr>
                        <a:t>吹田</a:t>
                      </a:r>
                      <a:r>
                        <a:rPr lang="en-US" sz="2400" u="none" strike="noStrike" dirty="0">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l"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tc>
                <a:tc>
                  <a:txBody>
                    <a:bodyPr/>
                    <a:lstStyle/>
                    <a:p>
                      <a:pPr algn="l" fontAlgn="ctr"/>
                      <a:r>
                        <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大阪帝塚山</a:t>
                      </a:r>
                      <a:r>
                        <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RAC</a:t>
                      </a: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227913978"/>
                  </a:ext>
                </a:extLst>
              </a:tr>
              <a:tr h="167359">
                <a:tc rowSpan="2" gridSpan="2">
                  <a:txBody>
                    <a:bodyPr/>
                    <a:lstStyle/>
                    <a:p>
                      <a:pPr algn="ctr" fontAlgn="ct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chemeClr val="bg1"/>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2" hMerge="1">
                  <a:txBody>
                    <a:bodyPr/>
                    <a:lstStyle/>
                    <a:p>
                      <a:pPr algn="l" fontAlgn="ct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chemeClr val="bg1"/>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vMerge="1">
                  <a:txBody>
                    <a:bodyPr/>
                    <a:lstStyle/>
                    <a:p>
                      <a:pPr algn="ctr" fontAlgn="ct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fontAlgn="ctr"/>
                      <a:r>
                        <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八尾</a:t>
                      </a:r>
                      <a:r>
                        <a:rPr lang="en-US" altLang="ja-JP"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384910189"/>
                  </a:ext>
                </a:extLst>
              </a:tr>
              <a:tr h="167359">
                <a:tc gridSpan="2" vMerge="1">
                  <a:txBody>
                    <a:bodyPr/>
                    <a:lstStyle/>
                    <a:p>
                      <a:pPr algn="ctr" fontAlgn="ctr"/>
                      <a:endPar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algn="l" fontAlgn="ct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chemeClr val="bg1"/>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vMerge="1">
                  <a:txBody>
                    <a:bodyPr/>
                    <a:lstStyle/>
                    <a:p>
                      <a:pPr algn="ctr" fontAlgn="ctr"/>
                      <a:endParaRPr lang="en-US" sz="2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188" marR="3188" marT="3188"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fontAlgn="ctr"/>
                      <a:r>
                        <a:rPr lang="ja-JP" alt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大阪学院大学</a:t>
                      </a:r>
                      <a:r>
                        <a:rPr lang="en-US" altLang="ja-JP" sz="2400" b="0" i="0" u="none" strike="noStrike" dirty="0">
                          <a:solidFill>
                            <a:srgbClr val="000000"/>
                          </a:solidFill>
                          <a:effectLst/>
                          <a:latin typeface="HG丸ｺﾞｼｯｸM-PRO" panose="020F0600000000000000" pitchFamily="50" charset="-128"/>
                          <a:ea typeface="HG丸ｺﾞｼｯｸM-PRO" panose="020F0600000000000000" pitchFamily="50" charset="-128"/>
                        </a:rPr>
                        <a:t>RAC</a:t>
                      </a:r>
                      <a:endParaRPr lang="en-US" sz="2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911355383"/>
                  </a:ext>
                </a:extLst>
              </a:tr>
            </a:tbl>
          </a:graphicData>
        </a:graphic>
      </p:graphicFrame>
      <p:sp>
        <p:nvSpPr>
          <p:cNvPr id="3" name="テキスト ボックス 2">
            <a:extLst>
              <a:ext uri="{FF2B5EF4-FFF2-40B4-BE49-F238E27FC236}">
                <a16:creationId xmlns:a16="http://schemas.microsoft.com/office/drawing/2014/main" id="{DB8AB9D3-CEF2-4A9D-BDA4-E04B79A9138B}"/>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2</a:t>
            </a:r>
            <a:endParaRPr kumimoji="1" lang="ja-JP" altLang="en-US" sz="1600" dirty="0"/>
          </a:p>
        </p:txBody>
      </p:sp>
    </p:spTree>
    <p:extLst>
      <p:ext uri="{BB962C8B-B14F-4D97-AF65-F5344CB8AC3E}">
        <p14:creationId xmlns:p14="http://schemas.microsoft.com/office/powerpoint/2010/main" val="1360139092"/>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1B0B644-39C7-4C4D-969C-A35863B06E71}"/>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理事会決定と</a:t>
            </a: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a:t>
            </a:r>
          </a:p>
        </p:txBody>
      </p:sp>
      <p:graphicFrame>
        <p:nvGraphicFramePr>
          <p:cNvPr id="3" name="表 5">
            <a:extLst>
              <a:ext uri="{FF2B5EF4-FFF2-40B4-BE49-F238E27FC236}">
                <a16:creationId xmlns:a16="http://schemas.microsoft.com/office/drawing/2014/main" id="{0F4D8085-C426-065C-4AAF-E381C81EFA5A}"/>
              </a:ext>
            </a:extLst>
          </p:cNvPr>
          <p:cNvGraphicFramePr>
            <a:graphicFrameLocks noGrp="1"/>
          </p:cNvGraphicFramePr>
          <p:nvPr>
            <p:extLst>
              <p:ext uri="{D42A27DB-BD31-4B8C-83A1-F6EECF244321}">
                <p14:modId xmlns:p14="http://schemas.microsoft.com/office/powerpoint/2010/main" val="3871007683"/>
              </p:ext>
            </p:extLst>
          </p:nvPr>
        </p:nvGraphicFramePr>
        <p:xfrm>
          <a:off x="230980" y="1225927"/>
          <a:ext cx="11720514" cy="5150705"/>
        </p:xfrm>
        <a:graphic>
          <a:graphicData uri="http://schemas.openxmlformats.org/drawingml/2006/table">
            <a:tbl>
              <a:tblPr firstRow="1" bandRow="1">
                <a:tableStyleId>{5C22544A-7EE6-4342-B048-85BDC9FD1C3A}</a:tableStyleId>
              </a:tblPr>
              <a:tblGrid>
                <a:gridCol w="1636013">
                  <a:extLst>
                    <a:ext uri="{9D8B030D-6E8A-4147-A177-3AD203B41FA5}">
                      <a16:colId xmlns:a16="http://schemas.microsoft.com/office/drawing/2014/main" val="1835081785"/>
                    </a:ext>
                  </a:extLst>
                </a:gridCol>
                <a:gridCol w="5771408">
                  <a:extLst>
                    <a:ext uri="{9D8B030D-6E8A-4147-A177-3AD203B41FA5}">
                      <a16:colId xmlns:a16="http://schemas.microsoft.com/office/drawing/2014/main" val="2630312799"/>
                    </a:ext>
                  </a:extLst>
                </a:gridCol>
                <a:gridCol w="4313093">
                  <a:extLst>
                    <a:ext uri="{9D8B030D-6E8A-4147-A177-3AD203B41FA5}">
                      <a16:colId xmlns:a16="http://schemas.microsoft.com/office/drawing/2014/main" val="202160659"/>
                    </a:ext>
                  </a:extLst>
                </a:gridCol>
              </a:tblGrid>
              <a:tr h="395402">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r>
                        <a:rPr kumimoji="1" lang="en-US" altLang="ja-JP" sz="2000" dirty="0">
                          <a:solidFill>
                            <a:schemeClr val="tx1"/>
                          </a:solidFill>
                          <a:latin typeface="HG丸ｺﾞｼｯｸM-PRO" panose="020F0600000000000000" pitchFamily="50" charset="-128"/>
                          <a:ea typeface="HG丸ｺﾞｼｯｸM-PRO" panose="020F0600000000000000" pitchFamily="50" charset="-128"/>
                        </a:rPr>
                        <a:t>RI</a:t>
                      </a: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理事会</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r>
                        <a:rPr kumimoji="1" lang="en-US" altLang="ja-JP" sz="2000" dirty="0">
                          <a:solidFill>
                            <a:schemeClr val="tx1"/>
                          </a:solidFill>
                          <a:latin typeface="HG丸ｺﾞｼｯｸM-PRO" panose="020F0600000000000000" pitchFamily="50" charset="-128"/>
                          <a:ea typeface="HG丸ｺﾞｼｯｸM-PRO" panose="020F0600000000000000" pitchFamily="50" charset="-128"/>
                        </a:rPr>
                        <a:t>RID2660</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extLst>
                  <a:ext uri="{0D108BD9-81ED-4DB2-BD59-A6C34878D82A}">
                    <a16:rowId xmlns:a16="http://schemas.microsoft.com/office/drawing/2014/main" val="2727651124"/>
                  </a:ext>
                </a:extLst>
              </a:tr>
              <a:tr h="1056859">
                <a:tc>
                  <a:txBody>
                    <a:bodyPr/>
                    <a:lstStyle/>
                    <a:p>
                      <a:pPr algn="ct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2016</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ja-JP" sz="2000" kern="1200" dirty="0">
                          <a:solidFill>
                            <a:schemeClr val="dk1"/>
                          </a:solidFill>
                          <a:effectLst/>
                          <a:latin typeface="HG丸ｺﾞｼｯｸM-PRO" panose="020F0600000000000000" pitchFamily="50" charset="-128"/>
                          <a:ea typeface="HG丸ｺﾞｼｯｸM-PRO" panose="020F0600000000000000" pitchFamily="50" charset="-128"/>
                          <a:cs typeface="+mn-cs"/>
                        </a:rPr>
                        <a:t>規定審議会でローターアクターが正会員となることを認める</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nSpc>
                          <a:spcPct val="150000"/>
                        </a:lnSpc>
                      </a:pP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98616830"/>
                  </a:ext>
                </a:extLst>
              </a:tr>
              <a:tr h="1232236">
                <a:tc>
                  <a:txBody>
                    <a:bodyPr/>
                    <a:lstStyle/>
                    <a:p>
                      <a:pPr algn="ct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2018-19</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PETS</a:t>
                      </a:r>
                      <a:r>
                        <a:rPr kumimoji="1" lang="ja-JP" altLang="en-US" sz="2000" dirty="0">
                          <a:latin typeface="HG丸ｺﾞｼｯｸM-PRO" panose="020F0600000000000000" pitchFamily="50" charset="-128"/>
                          <a:ea typeface="HG丸ｺﾞｼｯｸM-PRO" panose="020F0600000000000000" pitchFamily="50" charset="-128"/>
                        </a:rPr>
                        <a:t>や地区研修会議に</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代表者を派遣することを推奨</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2019</a:t>
                      </a:r>
                      <a:r>
                        <a:rPr kumimoji="1" lang="ja-JP" altLang="en-US" sz="2000" dirty="0">
                          <a:latin typeface="HG丸ｺﾞｼｯｸM-PRO" panose="020F0600000000000000" pitchFamily="50" charset="-128"/>
                          <a:ea typeface="HG丸ｺﾞｼｯｸM-PRO" panose="020F0600000000000000" pitchFamily="50" charset="-128"/>
                        </a:rPr>
                        <a:t>年国際協議会に</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代表を公式に招待</a:t>
                      </a:r>
                    </a:p>
                    <a:p>
                      <a:pPr marL="342900" indent="-342900">
                        <a:lnSpc>
                          <a:spcPct val="150000"/>
                        </a:lnSpc>
                        <a:buFont typeface="Wingdings" panose="05000000000000000000" pitchFamily="2" charset="2"/>
                        <a:buChar char="l"/>
                      </a:pPr>
                      <a:r>
                        <a:rPr kumimoji="1" lang="ja-JP" altLang="en-US" sz="2000" dirty="0">
                          <a:latin typeface="HG丸ｺﾞｼｯｸM-PRO" panose="020F0600000000000000" pitchFamily="50" charset="-128"/>
                          <a:ea typeface="HG丸ｺﾞｼｯｸM-PRO" panose="020F0600000000000000" pitchFamily="50" charset="-128"/>
                        </a:rPr>
                        <a:t>規定審議会</a:t>
                      </a:r>
                      <a:r>
                        <a:rPr kumimoji="1" lang="en-US" altLang="ja-JP" sz="2000" dirty="0">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修正動議</a:t>
                      </a:r>
                      <a:r>
                        <a:rPr kumimoji="1" lang="en-US" altLang="ja-JP" sz="2000" dirty="0">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で</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a:t>
                      </a:r>
                      <a:r>
                        <a:rPr kumimoji="1" lang="en-US" altLang="ja-JP" sz="2000" dirty="0">
                          <a:latin typeface="HG丸ｺﾞｼｯｸM-PRO" panose="020F0600000000000000" pitchFamily="50" charset="-128"/>
                          <a:ea typeface="HG丸ｺﾞｼｯｸM-PRO" panose="020F0600000000000000" pitchFamily="50" charset="-128"/>
                        </a:rPr>
                        <a:t>RI</a:t>
                      </a:r>
                      <a:r>
                        <a:rPr kumimoji="1" lang="ja-JP" altLang="en-US" sz="2000" dirty="0">
                          <a:latin typeface="HG丸ｺﾞｼｯｸM-PRO" panose="020F0600000000000000" pitchFamily="50" charset="-128"/>
                          <a:ea typeface="HG丸ｺﾞｼｯｸM-PRO" panose="020F0600000000000000" pitchFamily="50" charset="-128"/>
                        </a:rPr>
                        <a:t>加盟が承認</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312046516"/>
                  </a:ext>
                </a:extLst>
              </a:tr>
              <a:tr h="1307869">
                <a:tc>
                  <a:txBody>
                    <a:bodyPr/>
                    <a:lstStyle/>
                    <a:p>
                      <a:pPr algn="ct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2019-20</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2022</a:t>
                      </a:r>
                      <a:r>
                        <a:rPr kumimoji="1" lang="ja-JP" altLang="en-US" sz="2000" dirty="0">
                          <a:latin typeface="HG丸ｺﾞｼｯｸM-PRO" panose="020F0600000000000000" pitchFamily="50" charset="-128"/>
                          <a:ea typeface="HG丸ｺﾞｼｯｸM-PRO" panose="020F0600000000000000" pitchFamily="50" charset="-128"/>
                        </a:rPr>
                        <a:t>年</a:t>
                      </a:r>
                      <a:r>
                        <a:rPr kumimoji="1" lang="en-US" altLang="ja-JP" sz="2000" dirty="0">
                          <a:latin typeface="HG丸ｺﾞｼｯｸM-PRO" panose="020F0600000000000000" pitchFamily="50" charset="-128"/>
                          <a:ea typeface="HG丸ｺﾞｼｯｸM-PRO" panose="020F0600000000000000" pitchFamily="50" charset="-128"/>
                        </a:rPr>
                        <a:t>7</a:t>
                      </a:r>
                      <a:r>
                        <a:rPr kumimoji="1" lang="ja-JP" altLang="en-US" sz="2000" dirty="0">
                          <a:latin typeface="HG丸ｺﾞｼｯｸM-PRO" panose="020F0600000000000000" pitchFamily="50" charset="-128"/>
                          <a:ea typeface="HG丸ｺﾞｼｯｸM-PRO" panose="020F0600000000000000" pitchFamily="50" charset="-128"/>
                        </a:rPr>
                        <a:t>月</a:t>
                      </a:r>
                      <a:r>
                        <a:rPr kumimoji="1" lang="en-US" altLang="ja-JP" sz="2000" dirty="0">
                          <a:latin typeface="HG丸ｺﾞｼｯｸM-PRO" panose="020F0600000000000000" pitchFamily="50" charset="-128"/>
                          <a:ea typeface="HG丸ｺﾞｼｯｸM-PRO" panose="020F0600000000000000" pitchFamily="50" charset="-128"/>
                        </a:rPr>
                        <a:t>1</a:t>
                      </a:r>
                      <a:r>
                        <a:rPr kumimoji="1" lang="ja-JP" altLang="en-US" sz="2000" dirty="0">
                          <a:latin typeface="HG丸ｺﾞｼｯｸM-PRO" panose="020F0600000000000000" pitchFamily="50" charset="-128"/>
                          <a:ea typeface="HG丸ｺﾞｼｯｸM-PRO" panose="020F0600000000000000" pitchFamily="50" charset="-128"/>
                        </a:rPr>
                        <a:t>日より</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の人頭分担金徴収</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2022</a:t>
                      </a:r>
                      <a:r>
                        <a:rPr kumimoji="1" lang="ja-JP" altLang="en-US" sz="2000" dirty="0">
                          <a:latin typeface="HG丸ｺﾞｼｯｸM-PRO" panose="020F0600000000000000" pitchFamily="50" charset="-128"/>
                          <a:ea typeface="HG丸ｺﾞｼｯｸM-PRO" panose="020F0600000000000000" pitchFamily="50" charset="-128"/>
                        </a:rPr>
                        <a:t>年</a:t>
                      </a:r>
                      <a:r>
                        <a:rPr kumimoji="1" lang="en-US" altLang="ja-JP" sz="2000" dirty="0">
                          <a:latin typeface="HG丸ｺﾞｼｯｸM-PRO" panose="020F0600000000000000" pitchFamily="50" charset="-128"/>
                          <a:ea typeface="HG丸ｺﾞｼｯｸM-PRO" panose="020F0600000000000000" pitchFamily="50" charset="-128"/>
                        </a:rPr>
                        <a:t>7</a:t>
                      </a:r>
                      <a:r>
                        <a:rPr kumimoji="1" lang="ja-JP" altLang="en-US" sz="2000" dirty="0">
                          <a:latin typeface="HG丸ｺﾞｼｯｸM-PRO" panose="020F0600000000000000" pitchFamily="50" charset="-128"/>
                          <a:ea typeface="HG丸ｺﾞｼｯｸM-PRO" panose="020F0600000000000000" pitchFamily="50" charset="-128"/>
                        </a:rPr>
                        <a:t>月</a:t>
                      </a:r>
                      <a:r>
                        <a:rPr kumimoji="1" lang="en-US" altLang="ja-JP" sz="2000" dirty="0">
                          <a:latin typeface="HG丸ｺﾞｼｯｸM-PRO" panose="020F0600000000000000" pitchFamily="50" charset="-128"/>
                          <a:ea typeface="HG丸ｺﾞｼｯｸM-PRO" panose="020F0600000000000000" pitchFamily="50" charset="-128"/>
                        </a:rPr>
                        <a:t>1</a:t>
                      </a:r>
                      <a:r>
                        <a:rPr kumimoji="1" lang="ja-JP" altLang="en-US" sz="2000" dirty="0">
                          <a:latin typeface="HG丸ｺﾞｼｯｸM-PRO" panose="020F0600000000000000" pitchFamily="50" charset="-128"/>
                          <a:ea typeface="HG丸ｺﾞｼｯｸM-PRO" panose="020F0600000000000000" pitchFamily="50" charset="-128"/>
                        </a:rPr>
                        <a:t>日付で、</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のグローバル補助金プロジェクト提唱を承認</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の寄付認証開始</a:t>
                      </a:r>
                      <a:endParaRPr kumimoji="1" lang="en-US" altLang="ja-JP"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RC</a:t>
                      </a:r>
                      <a:r>
                        <a:rPr kumimoji="1" lang="ja-JP" altLang="en-US" sz="2000" dirty="0">
                          <a:latin typeface="HG丸ｺﾞｼｯｸM-PRO" panose="020F0600000000000000" pitchFamily="50" charset="-128"/>
                          <a:ea typeface="HG丸ｺﾞｼｯｸM-PRO" panose="020F0600000000000000" pitchFamily="50" charset="-128"/>
                        </a:rPr>
                        <a:t>の地区補助金申請に</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との共同事業を認める</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341913862"/>
                  </a:ext>
                </a:extLst>
              </a:tr>
            </a:tbl>
          </a:graphicData>
        </a:graphic>
      </p:graphicFrame>
      <p:sp>
        <p:nvSpPr>
          <p:cNvPr id="6" name="吹き出し: 四角形 5">
            <a:extLst>
              <a:ext uri="{FF2B5EF4-FFF2-40B4-BE49-F238E27FC236}">
                <a16:creationId xmlns:a16="http://schemas.microsoft.com/office/drawing/2014/main" id="{879BB883-E32D-3DD2-E0F5-75F357EBE5E3}"/>
              </a:ext>
            </a:extLst>
          </p:cNvPr>
          <p:cNvSpPr/>
          <p:nvPr/>
        </p:nvSpPr>
        <p:spPr>
          <a:xfrm>
            <a:off x="5385212" y="6071832"/>
            <a:ext cx="5658840" cy="609600"/>
          </a:xfrm>
          <a:prstGeom prst="wedgeRectCallout">
            <a:avLst>
              <a:gd name="adj1" fmla="val -60983"/>
              <a:gd name="adj2" fmla="val -31644"/>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少なくとも</a:t>
            </a:r>
            <a:r>
              <a:rPr lang="en-US" altLang="ja-JP"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5</a:t>
            </a:r>
            <a:r>
              <a:rPr lang="ja-JP" altLang="en-US"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名の会員により合計</a:t>
            </a:r>
            <a:r>
              <a:rPr lang="en-US" altLang="ja-JP"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50</a:t>
            </a:r>
            <a:r>
              <a:rPr lang="ja-JP" altLang="en-US"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ドルを寄付</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3523475A-0956-45CD-8A6D-5F25265218B5}"/>
              </a:ext>
            </a:extLst>
          </p:cNvPr>
          <p:cNvSpPr txBox="1"/>
          <p:nvPr/>
        </p:nvSpPr>
        <p:spPr>
          <a:xfrm>
            <a:off x="10630812" y="6425052"/>
            <a:ext cx="1246863" cy="338554"/>
          </a:xfrm>
          <a:prstGeom prst="rect">
            <a:avLst/>
          </a:prstGeom>
          <a:noFill/>
        </p:spPr>
        <p:txBody>
          <a:bodyPr wrap="square" rtlCol="0">
            <a:spAutoFit/>
          </a:bodyPr>
          <a:lstStyle/>
          <a:p>
            <a:pPr algn="r"/>
            <a:r>
              <a:rPr lang="en-US" altLang="ja-JP" sz="1600" dirty="0"/>
              <a:t>3</a:t>
            </a:r>
            <a:endParaRPr kumimoji="1" lang="ja-JP" altLang="en-US" sz="1600" dirty="0"/>
          </a:p>
        </p:txBody>
      </p:sp>
    </p:spTree>
    <p:extLst>
      <p:ext uri="{BB962C8B-B14F-4D97-AF65-F5344CB8AC3E}">
        <p14:creationId xmlns:p14="http://schemas.microsoft.com/office/powerpoint/2010/main" val="3458882679"/>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1B0B644-39C7-4C4D-969C-A35863B06E71}"/>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理事会決定と</a:t>
            </a: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a:t>
            </a:r>
          </a:p>
        </p:txBody>
      </p:sp>
      <p:graphicFrame>
        <p:nvGraphicFramePr>
          <p:cNvPr id="3" name="表 5">
            <a:extLst>
              <a:ext uri="{FF2B5EF4-FFF2-40B4-BE49-F238E27FC236}">
                <a16:creationId xmlns:a16="http://schemas.microsoft.com/office/drawing/2014/main" id="{0F4D8085-C426-065C-4AAF-E381C81EFA5A}"/>
              </a:ext>
            </a:extLst>
          </p:cNvPr>
          <p:cNvGraphicFramePr>
            <a:graphicFrameLocks noGrp="1"/>
          </p:cNvGraphicFramePr>
          <p:nvPr>
            <p:extLst>
              <p:ext uri="{D42A27DB-BD31-4B8C-83A1-F6EECF244321}">
                <p14:modId xmlns:p14="http://schemas.microsoft.com/office/powerpoint/2010/main" val="816571559"/>
              </p:ext>
            </p:extLst>
          </p:nvPr>
        </p:nvGraphicFramePr>
        <p:xfrm>
          <a:off x="304800" y="1445002"/>
          <a:ext cx="11720514" cy="3636646"/>
        </p:xfrm>
        <a:graphic>
          <a:graphicData uri="http://schemas.openxmlformats.org/drawingml/2006/table">
            <a:tbl>
              <a:tblPr firstRow="1" bandRow="1">
                <a:tableStyleId>{5C22544A-7EE6-4342-B048-85BDC9FD1C3A}</a:tableStyleId>
              </a:tblPr>
              <a:tblGrid>
                <a:gridCol w="1636013">
                  <a:extLst>
                    <a:ext uri="{9D8B030D-6E8A-4147-A177-3AD203B41FA5}">
                      <a16:colId xmlns:a16="http://schemas.microsoft.com/office/drawing/2014/main" val="1835081785"/>
                    </a:ext>
                  </a:extLst>
                </a:gridCol>
                <a:gridCol w="5771408">
                  <a:extLst>
                    <a:ext uri="{9D8B030D-6E8A-4147-A177-3AD203B41FA5}">
                      <a16:colId xmlns:a16="http://schemas.microsoft.com/office/drawing/2014/main" val="2630312799"/>
                    </a:ext>
                  </a:extLst>
                </a:gridCol>
                <a:gridCol w="4313093">
                  <a:extLst>
                    <a:ext uri="{9D8B030D-6E8A-4147-A177-3AD203B41FA5}">
                      <a16:colId xmlns:a16="http://schemas.microsoft.com/office/drawing/2014/main" val="202160659"/>
                    </a:ext>
                  </a:extLst>
                </a:gridCol>
              </a:tblGrid>
              <a:tr h="395402">
                <a:tc>
                  <a:txBody>
                    <a:bodyPr/>
                    <a:lstStyle/>
                    <a:p>
                      <a:pPr algn="ct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r>
                        <a:rPr kumimoji="1" lang="en-US" altLang="ja-JP" sz="2000" dirty="0">
                          <a:solidFill>
                            <a:schemeClr val="tx1"/>
                          </a:solidFill>
                          <a:latin typeface="HG丸ｺﾞｼｯｸM-PRO" panose="020F0600000000000000" pitchFamily="50" charset="-128"/>
                          <a:ea typeface="HG丸ｺﾞｼｯｸM-PRO" panose="020F0600000000000000" pitchFamily="50" charset="-128"/>
                        </a:rPr>
                        <a:t>RI</a:t>
                      </a: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理事会</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r>
                        <a:rPr kumimoji="1" lang="en-US" altLang="ja-JP" sz="2000" dirty="0">
                          <a:solidFill>
                            <a:schemeClr val="tx1"/>
                          </a:solidFill>
                          <a:latin typeface="HG丸ｺﾞｼｯｸM-PRO" panose="020F0600000000000000" pitchFamily="50" charset="-128"/>
                          <a:ea typeface="HG丸ｺﾞｼｯｸM-PRO" panose="020F0600000000000000" pitchFamily="50" charset="-128"/>
                        </a:rPr>
                        <a:t>RID2660</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extLst>
                  <a:ext uri="{0D108BD9-81ED-4DB2-BD59-A6C34878D82A}">
                    <a16:rowId xmlns:a16="http://schemas.microsoft.com/office/drawing/2014/main" val="2727651124"/>
                  </a:ext>
                </a:extLst>
              </a:tr>
              <a:tr h="978158">
                <a:tc>
                  <a:txBody>
                    <a:bodyPr/>
                    <a:lstStyle/>
                    <a:p>
                      <a:pPr algn="ct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2021-22</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en-US" altLang="ja-JP" sz="2000" dirty="0">
                          <a:latin typeface="HG丸ｺﾞｼｯｸM-PRO" panose="020F0600000000000000" pitchFamily="50" charset="-128"/>
                          <a:ea typeface="HG丸ｺﾞｼｯｸM-PRO" panose="020F0600000000000000" pitchFamily="50" charset="-128"/>
                        </a:rPr>
                        <a:t>2022</a:t>
                      </a:r>
                      <a:r>
                        <a:rPr kumimoji="1" lang="ja-JP" altLang="en-US" sz="2000" dirty="0">
                          <a:latin typeface="HG丸ｺﾞｼｯｸM-PRO" panose="020F0600000000000000" pitchFamily="50" charset="-128"/>
                          <a:ea typeface="HG丸ｺﾞｼｯｸM-PRO" panose="020F0600000000000000" pitchFamily="50" charset="-128"/>
                        </a:rPr>
                        <a:t>年</a:t>
                      </a:r>
                      <a:r>
                        <a:rPr kumimoji="1" lang="en-US" altLang="ja-JP" sz="2000" dirty="0">
                          <a:latin typeface="HG丸ｺﾞｼｯｸM-PRO" panose="020F0600000000000000" pitchFamily="50" charset="-128"/>
                          <a:ea typeface="HG丸ｺﾞｼｯｸM-PRO" panose="020F0600000000000000" pitchFamily="50" charset="-128"/>
                        </a:rPr>
                        <a:t>1</a:t>
                      </a:r>
                      <a:r>
                        <a:rPr kumimoji="1" lang="ja-JP" altLang="en-US" sz="2000" dirty="0">
                          <a:latin typeface="HG丸ｺﾞｼｯｸM-PRO" panose="020F0600000000000000" pitchFamily="50" charset="-128"/>
                          <a:ea typeface="HG丸ｺﾞｼｯｸM-PRO" panose="020F0600000000000000" pitchFamily="50" charset="-128"/>
                        </a:rPr>
                        <a:t>月より、地区補助金を申請する地区は、使用計画に</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の活動を含めることができる。</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の地区補助金申請開始</a:t>
                      </a:r>
                      <a:endParaRPr kumimoji="1" lang="en-US" altLang="ja-JP"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ja-JP" altLang="en-US" sz="2000" dirty="0">
                          <a:latin typeface="HG丸ｺﾞｼｯｸM-PRO" panose="020F0600000000000000" pitchFamily="50" charset="-128"/>
                          <a:ea typeface="HG丸ｺﾞｼｯｸM-PRO" panose="020F0600000000000000" pitchFamily="50" charset="-128"/>
                        </a:rPr>
                        <a:t>資格認定プロセスを</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に提供</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のための</a:t>
                      </a:r>
                      <a:r>
                        <a:rPr kumimoji="1" lang="en-US" altLang="ja-JP" sz="2000" dirty="0">
                          <a:latin typeface="HG丸ｺﾞｼｯｸM-PRO" panose="020F0600000000000000" pitchFamily="50" charset="-128"/>
                          <a:ea typeface="HG丸ｺﾞｼｯｸM-PRO" panose="020F0600000000000000" pitchFamily="50" charset="-128"/>
                        </a:rPr>
                        <a:t>GG</a:t>
                      </a:r>
                      <a:r>
                        <a:rPr kumimoji="1" lang="ja-JP" altLang="en-US" sz="2000" dirty="0">
                          <a:latin typeface="HG丸ｺﾞｼｯｸM-PRO" panose="020F0600000000000000" pitchFamily="50" charset="-128"/>
                          <a:ea typeface="HG丸ｺﾞｼｯｸM-PRO" panose="020F0600000000000000" pitchFamily="50" charset="-128"/>
                        </a:rPr>
                        <a:t>のための</a:t>
                      </a:r>
                      <a:r>
                        <a:rPr kumimoji="1" lang="en-US" altLang="ja-JP" sz="2000" dirty="0">
                          <a:latin typeface="HG丸ｺﾞｼｯｸM-PRO" panose="020F0600000000000000" pitchFamily="50" charset="-128"/>
                          <a:ea typeface="HG丸ｺﾞｼｯｸM-PRO" panose="020F0600000000000000" pitchFamily="50" charset="-128"/>
                        </a:rPr>
                        <a:t>DDF</a:t>
                      </a:r>
                      <a:r>
                        <a:rPr kumimoji="1" lang="ja-JP" altLang="en-US" sz="2000" dirty="0">
                          <a:latin typeface="HG丸ｺﾞｼｯｸM-PRO" panose="020F0600000000000000" pitchFamily="50" charset="-128"/>
                          <a:ea typeface="HG丸ｺﾞｼｯｸM-PRO" panose="020F0600000000000000" pitchFamily="50" charset="-128"/>
                        </a:rPr>
                        <a:t>申請要件策定・発表</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98616830"/>
                  </a:ext>
                </a:extLst>
              </a:tr>
              <a:tr h="1232236">
                <a:tc>
                  <a:txBody>
                    <a:bodyPr/>
                    <a:lstStyle/>
                    <a:p>
                      <a:pPr algn="ct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2022-23</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2022</a:t>
                      </a:r>
                      <a:r>
                        <a:rPr kumimoji="1" lang="ja-JP" altLang="en-US" sz="2000" dirty="0">
                          <a:latin typeface="HG丸ｺﾞｼｯｸM-PRO" panose="020F0600000000000000" pitchFamily="50" charset="-128"/>
                          <a:ea typeface="HG丸ｺﾞｼｯｸM-PRO" panose="020F0600000000000000" pitchFamily="50" charset="-128"/>
                        </a:rPr>
                        <a:t>年</a:t>
                      </a:r>
                      <a:r>
                        <a:rPr kumimoji="1" lang="en-US" altLang="ja-JP" sz="2000" dirty="0">
                          <a:latin typeface="HG丸ｺﾞｼｯｸM-PRO" panose="020F0600000000000000" pitchFamily="50" charset="-128"/>
                          <a:ea typeface="HG丸ｺﾞｼｯｸM-PRO" panose="020F0600000000000000" pitchFamily="50" charset="-128"/>
                        </a:rPr>
                        <a:t>7</a:t>
                      </a:r>
                      <a:r>
                        <a:rPr kumimoji="1" lang="ja-JP" altLang="en-US" sz="2000" dirty="0">
                          <a:latin typeface="HG丸ｺﾞｼｯｸM-PRO" panose="020F0600000000000000" pitchFamily="50" charset="-128"/>
                          <a:ea typeface="HG丸ｺﾞｼｯｸM-PRO" panose="020F0600000000000000" pitchFamily="50" charset="-128"/>
                        </a:rPr>
                        <a:t>月</a:t>
                      </a:r>
                      <a:r>
                        <a:rPr kumimoji="1" lang="en-US" altLang="ja-JP" sz="2000" dirty="0">
                          <a:latin typeface="HG丸ｺﾞｼｯｸM-PRO" panose="020F0600000000000000" pitchFamily="50" charset="-128"/>
                          <a:ea typeface="HG丸ｺﾞｼｯｸM-PRO" panose="020F0600000000000000" pitchFamily="50" charset="-128"/>
                        </a:rPr>
                        <a:t>1</a:t>
                      </a:r>
                      <a:r>
                        <a:rPr kumimoji="1" lang="ja-JP" altLang="en-US" sz="2000" dirty="0">
                          <a:latin typeface="HG丸ｺﾞｼｯｸM-PRO" panose="020F0600000000000000" pitchFamily="50" charset="-128"/>
                          <a:ea typeface="HG丸ｺﾞｼｯｸM-PRO" panose="020F0600000000000000" pitchFamily="50" charset="-128"/>
                        </a:rPr>
                        <a:t>日付で、</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のグローバル補助金プロジェクト提唱を承認</a:t>
                      </a: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の寄付認証変更</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RAC3</a:t>
                      </a:r>
                      <a:r>
                        <a:rPr kumimoji="1" lang="ja-JP" altLang="en-US" sz="2000" dirty="0">
                          <a:latin typeface="HG丸ｺﾞｼｯｸM-PRO" panose="020F0600000000000000" pitchFamily="50" charset="-128"/>
                          <a:ea typeface="HG丸ｺﾞｼｯｸM-PRO" panose="020F0600000000000000" pitchFamily="50" charset="-128"/>
                        </a:rPr>
                        <a:t>クラブ </a:t>
                      </a:r>
                      <a:r>
                        <a:rPr kumimoji="1" lang="en-US" altLang="ja-JP" sz="2000" dirty="0">
                          <a:latin typeface="HG丸ｺﾞｼｯｸM-PRO" panose="020F0600000000000000" pitchFamily="50" charset="-128"/>
                          <a:ea typeface="HG丸ｺﾞｼｯｸM-PRO" panose="020F0600000000000000" pitchFamily="50" charset="-128"/>
                        </a:rPr>
                        <a:t>DG</a:t>
                      </a:r>
                      <a:r>
                        <a:rPr kumimoji="1" lang="ja-JP" altLang="en-US" sz="2000" dirty="0">
                          <a:latin typeface="HG丸ｺﾞｼｯｸM-PRO" panose="020F0600000000000000" pitchFamily="50" charset="-128"/>
                          <a:ea typeface="HG丸ｺﾞｼｯｸM-PRO" panose="020F0600000000000000" pitchFamily="50" charset="-128"/>
                        </a:rPr>
                        <a:t>申請／承認</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２クラブ </a:t>
                      </a:r>
                      <a:r>
                        <a:rPr kumimoji="1" lang="en-US" altLang="ja-JP" sz="2000" dirty="0">
                          <a:latin typeface="HG丸ｺﾞｼｯｸM-PRO" panose="020F0600000000000000" pitchFamily="50" charset="-128"/>
                          <a:ea typeface="HG丸ｺﾞｼｯｸM-PRO" panose="020F0600000000000000" pitchFamily="50" charset="-128"/>
                        </a:rPr>
                        <a:t>DDF/GG</a:t>
                      </a:r>
                      <a:r>
                        <a:rPr kumimoji="1" lang="ja-JP" altLang="en-US" sz="2000" dirty="0">
                          <a:latin typeface="HG丸ｺﾞｼｯｸM-PRO" panose="020F0600000000000000" pitchFamily="50" charset="-128"/>
                          <a:ea typeface="HG丸ｺﾞｼｯｸM-PRO" panose="020F0600000000000000" pitchFamily="50" charset="-128"/>
                        </a:rPr>
                        <a:t>申請中</a:t>
                      </a:r>
                      <a:endParaRPr kumimoji="1" lang="en-US" altLang="ja-JP" sz="2000" dirty="0">
                        <a:latin typeface="HG丸ｺﾞｼｯｸM-PRO" panose="020F0600000000000000" pitchFamily="50" charset="-128"/>
                        <a:ea typeface="HG丸ｺﾞｼｯｸM-PRO" panose="020F0600000000000000" pitchFamily="50" charset="-128"/>
                      </a:endParaRPr>
                    </a:p>
                    <a:p>
                      <a:pPr marL="342900" indent="-342900">
                        <a:lnSpc>
                          <a:spcPct val="150000"/>
                        </a:lnSpc>
                        <a:buFont typeface="Wingdings" panose="05000000000000000000" pitchFamily="2" charset="2"/>
                        <a:buChar char="l"/>
                      </a:pPr>
                      <a:r>
                        <a:rPr kumimoji="1" lang="ja-JP" altLang="en-US" sz="2000" dirty="0">
                          <a:latin typeface="HG丸ｺﾞｼｯｸM-PRO" panose="020F0600000000000000" pitchFamily="50" charset="-128"/>
                          <a:ea typeface="HG丸ｺﾞｼｯｸM-PRO" panose="020F0600000000000000" pitchFamily="50" charset="-128"/>
                        </a:rPr>
                        <a:t>寄付達成 </a:t>
                      </a:r>
                      <a:r>
                        <a:rPr kumimoji="1" lang="en-US" altLang="ja-JP" sz="2000" dirty="0">
                          <a:latin typeface="HG丸ｺﾞｼｯｸM-PRO" panose="020F0600000000000000" pitchFamily="50" charset="-128"/>
                          <a:ea typeface="HG丸ｺﾞｼｯｸM-PRO" panose="020F0600000000000000" pitchFamily="50" charset="-128"/>
                        </a:rPr>
                        <a:t>RAC</a:t>
                      </a:r>
                      <a:r>
                        <a:rPr kumimoji="1" lang="ja-JP" altLang="en-US" sz="2000" dirty="0">
                          <a:latin typeface="HG丸ｺﾞｼｯｸM-PRO" panose="020F0600000000000000" pitchFamily="50" charset="-128"/>
                          <a:ea typeface="HG丸ｺﾞｼｯｸM-PRO" panose="020F0600000000000000" pitchFamily="50" charset="-128"/>
                        </a:rPr>
                        <a:t>表彰</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312046516"/>
                  </a:ext>
                </a:extLst>
              </a:tr>
            </a:tbl>
          </a:graphicData>
        </a:graphic>
      </p:graphicFrame>
      <p:sp>
        <p:nvSpPr>
          <p:cNvPr id="2" name="吹き出し: 四角形 1">
            <a:extLst>
              <a:ext uri="{FF2B5EF4-FFF2-40B4-BE49-F238E27FC236}">
                <a16:creationId xmlns:a16="http://schemas.microsoft.com/office/drawing/2014/main" id="{FF334233-DB90-6FAA-5A53-A444F310F5EF}"/>
              </a:ext>
            </a:extLst>
          </p:cNvPr>
          <p:cNvSpPr/>
          <p:nvPr/>
        </p:nvSpPr>
        <p:spPr>
          <a:xfrm>
            <a:off x="3396341" y="5412998"/>
            <a:ext cx="6068291" cy="612198"/>
          </a:xfrm>
          <a:prstGeom prst="wedgeRectCallout">
            <a:avLst>
              <a:gd name="adj1" fmla="val -39056"/>
              <a:gd name="adj2" fmla="val -90086"/>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会員が年度内に合計で</a:t>
            </a:r>
            <a:r>
              <a:rPr lang="en-US" altLang="ja-JP"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100</a:t>
            </a:r>
            <a:r>
              <a:rPr lang="ja-JP" altLang="en-US" sz="2000" b="0" i="0" u="none" strike="noStrike" baseline="0" dirty="0">
                <a:solidFill>
                  <a:srgbClr val="333333"/>
                </a:solidFill>
                <a:latin typeface="HG丸ｺﾞｼｯｸM-PRO" panose="020F0600000000000000" pitchFamily="50" charset="-128"/>
                <a:ea typeface="HG丸ｺﾞｼｯｸM-PRO" panose="020F0600000000000000" pitchFamily="50" charset="-128"/>
              </a:rPr>
              <a:t>ドルを寄付したクラブ</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ACF4B18C-2975-48E0-A5C7-457C390D56D0}"/>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4</a:t>
            </a:r>
            <a:endParaRPr kumimoji="1" lang="ja-JP" altLang="en-US" sz="1600" dirty="0"/>
          </a:p>
        </p:txBody>
      </p:sp>
    </p:spTree>
    <p:extLst>
      <p:ext uri="{BB962C8B-B14F-4D97-AF65-F5344CB8AC3E}">
        <p14:creationId xmlns:p14="http://schemas.microsoft.com/office/powerpoint/2010/main" val="4043348090"/>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1B0B644-39C7-4C4D-969C-A35863B06E71}"/>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RAC</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のための</a:t>
            </a: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GG/DDF</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申請要件</a:t>
            </a:r>
            <a:endPar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aphicFrame>
        <p:nvGraphicFramePr>
          <p:cNvPr id="10" name="表 9">
            <a:extLst>
              <a:ext uri="{FF2B5EF4-FFF2-40B4-BE49-F238E27FC236}">
                <a16:creationId xmlns:a16="http://schemas.microsoft.com/office/drawing/2014/main" id="{F5AC5A87-D44F-8CAB-FC4F-F5DEDD48B83E}"/>
              </a:ext>
            </a:extLst>
          </p:cNvPr>
          <p:cNvGraphicFramePr>
            <a:graphicFrameLocks noGrp="1"/>
          </p:cNvGraphicFramePr>
          <p:nvPr>
            <p:extLst>
              <p:ext uri="{D42A27DB-BD31-4B8C-83A1-F6EECF244321}">
                <p14:modId xmlns:p14="http://schemas.microsoft.com/office/powerpoint/2010/main" val="3214001881"/>
              </p:ext>
            </p:extLst>
          </p:nvPr>
        </p:nvGraphicFramePr>
        <p:xfrm>
          <a:off x="285008" y="1223158"/>
          <a:ext cx="11749830" cy="5492132"/>
        </p:xfrm>
        <a:graphic>
          <a:graphicData uri="http://schemas.openxmlformats.org/drawingml/2006/table">
            <a:tbl>
              <a:tblPr firstRow="1" firstCol="1" bandRow="1"/>
              <a:tblGrid>
                <a:gridCol w="2668526">
                  <a:extLst>
                    <a:ext uri="{9D8B030D-6E8A-4147-A177-3AD203B41FA5}">
                      <a16:colId xmlns:a16="http://schemas.microsoft.com/office/drawing/2014/main" val="72766120"/>
                    </a:ext>
                  </a:extLst>
                </a:gridCol>
                <a:gridCol w="7379826">
                  <a:extLst>
                    <a:ext uri="{9D8B030D-6E8A-4147-A177-3AD203B41FA5}">
                      <a16:colId xmlns:a16="http://schemas.microsoft.com/office/drawing/2014/main" val="1928707868"/>
                    </a:ext>
                  </a:extLst>
                </a:gridCol>
                <a:gridCol w="1701478">
                  <a:extLst>
                    <a:ext uri="{9D8B030D-6E8A-4147-A177-3AD203B41FA5}">
                      <a16:colId xmlns:a16="http://schemas.microsoft.com/office/drawing/2014/main" val="691657309"/>
                    </a:ext>
                  </a:extLst>
                </a:gridCol>
              </a:tblGrid>
              <a:tr h="2088701">
                <a:tc>
                  <a:txBody>
                    <a:bodyPr/>
                    <a:lstStyle/>
                    <a:p>
                      <a:pPr algn="ct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提唱者</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marL="139700" indent="-139700" algn="just">
                        <a:lnSpc>
                          <a:spcPct val="150000"/>
                        </a:lnSpc>
                      </a:pP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・実施国または援助国の代表提唱者のいずれかは、</a:t>
                      </a:r>
                      <a:endPar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gn="just">
                        <a:lnSpc>
                          <a:spcPct val="150000"/>
                        </a:lnSpc>
                      </a:pPr>
                      <a:r>
                        <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ロータリークラブまたは地区であること。</a:t>
                      </a:r>
                    </a:p>
                    <a:p>
                      <a:pPr marL="139700" indent="-139700" algn="just">
                        <a:lnSpc>
                          <a:spcPct val="150000"/>
                        </a:lnSpc>
                      </a:pP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・提唱</a:t>
                      </a: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RAC</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は、過去ロータリークラブのグローバル</a:t>
                      </a:r>
                      <a:endPar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gn="just">
                        <a:lnSpc>
                          <a:spcPct val="150000"/>
                        </a:lnSpc>
                      </a:pPr>
                      <a:r>
                        <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補助金活動に協力した経験があること。</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rowSpan="3">
                  <a:txBody>
                    <a:bodyPr/>
                    <a:lstStyle/>
                    <a:p>
                      <a:pPr algn="ct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財団要件</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5715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345662373"/>
                  </a:ext>
                </a:extLst>
              </a:tr>
              <a:tr h="655297">
                <a:tc>
                  <a:txBody>
                    <a:bodyPr/>
                    <a:lstStyle/>
                    <a:p>
                      <a:pPr algn="ctr"/>
                      <a:r>
                        <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活動</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人道的国際奉仕活動</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880329078"/>
                  </a:ext>
                </a:extLst>
              </a:tr>
              <a:tr h="655297">
                <a:tc>
                  <a:txBody>
                    <a:bodyPr/>
                    <a:lstStyle/>
                    <a:p>
                      <a:pPr algn="ct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プロジェクト総額</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57150" cap="flat" cmpd="sng" algn="ctr">
                      <a:solidFill>
                        <a:srgbClr val="7030A0"/>
                      </a:solidFill>
                      <a:prstDash val="solid"/>
                      <a:round/>
                      <a:headEnd type="none" w="med" len="med"/>
                      <a:tailEnd type="none" w="med" len="med"/>
                    </a:lnB>
                  </a:tcPr>
                </a:tc>
                <a:tc>
                  <a:txBody>
                    <a:bodyPr/>
                    <a:lstStyle/>
                    <a:p>
                      <a:pPr algn="just"/>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30,000</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ドル以上</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57150" cap="flat" cmpd="sng" algn="ctr">
                      <a:solidFill>
                        <a:srgbClr val="7030A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186377135"/>
                  </a:ext>
                </a:extLst>
              </a:tr>
              <a:tr h="655297">
                <a:tc>
                  <a:txBody>
                    <a:bodyPr/>
                    <a:lstStyle/>
                    <a:p>
                      <a:pPr algn="ctr"/>
                      <a:r>
                        <a:rPr lang="ja-JP" alt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提唱者</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571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r>
                        <a:rPr lang="ja-JP" alt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ローターアクト寄付達成証を受領していること</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571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rowSpan="3">
                  <a:txBody>
                    <a:bodyPr/>
                    <a:lstStyle/>
                    <a:p>
                      <a:pPr algn="ctr"/>
                      <a:r>
                        <a:rPr lang="ja-JP" alt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地区要件</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571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039804609"/>
                  </a:ext>
                </a:extLst>
              </a:tr>
              <a:tr h="655297">
                <a:tc>
                  <a:txBody>
                    <a:bodyPr/>
                    <a:lstStyle/>
                    <a:p>
                      <a:pPr algn="ct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DDF</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申請額</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17,000</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ドル以下</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vMerge="1">
                  <a:txBody>
                    <a:bodyPr/>
                    <a:lstStyle/>
                    <a:p>
                      <a:pPr algn="ct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地区要件</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2129551"/>
                  </a:ext>
                </a:extLst>
              </a:tr>
              <a:tr h="762109">
                <a:tc>
                  <a:txBody>
                    <a:bodyPr/>
                    <a:lstStyle/>
                    <a:p>
                      <a:pPr algn="ct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RAC</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拠出金</a:t>
                      </a:r>
                    </a:p>
                    <a:p>
                      <a:pPr algn="ct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（代表提唱）</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400</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ドル以上</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14824976"/>
                  </a:ext>
                </a:extLst>
              </a:tr>
            </a:tbl>
          </a:graphicData>
        </a:graphic>
      </p:graphicFrame>
      <p:sp>
        <p:nvSpPr>
          <p:cNvPr id="2" name="正方形/長方形 1">
            <a:extLst>
              <a:ext uri="{FF2B5EF4-FFF2-40B4-BE49-F238E27FC236}">
                <a16:creationId xmlns:a16="http://schemas.microsoft.com/office/drawing/2014/main" id="{627C8A12-8690-003A-363A-32030E2ADAEE}"/>
              </a:ext>
            </a:extLst>
          </p:cNvPr>
          <p:cNvSpPr/>
          <p:nvPr/>
        </p:nvSpPr>
        <p:spPr>
          <a:xfrm>
            <a:off x="5771408" y="5403273"/>
            <a:ext cx="2850078" cy="430109"/>
          </a:xfrm>
          <a:prstGeom prst="rect">
            <a:avLst/>
          </a:prstGeom>
          <a:solidFill>
            <a:srgbClr val="E5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HG丸ｺﾞｼｯｸM-PRO" panose="020F0600000000000000" pitchFamily="50" charset="-128"/>
                <a:ea typeface="HG丸ｺﾞｼｯｸM-PRO" panose="020F0600000000000000" pitchFamily="50" charset="-128"/>
              </a:rPr>
              <a:t>20,000</a:t>
            </a: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ドル以下</a:t>
            </a:r>
          </a:p>
        </p:txBody>
      </p:sp>
      <p:sp>
        <p:nvSpPr>
          <p:cNvPr id="3" name="正方形/長方形 2">
            <a:extLst>
              <a:ext uri="{FF2B5EF4-FFF2-40B4-BE49-F238E27FC236}">
                <a16:creationId xmlns:a16="http://schemas.microsoft.com/office/drawing/2014/main" id="{353C2679-6524-D8D2-94A2-32490C67795F}"/>
              </a:ext>
            </a:extLst>
          </p:cNvPr>
          <p:cNvSpPr/>
          <p:nvPr/>
        </p:nvSpPr>
        <p:spPr>
          <a:xfrm>
            <a:off x="5365667" y="6031921"/>
            <a:ext cx="3908961" cy="558883"/>
          </a:xfrm>
          <a:prstGeom prst="rect">
            <a:avLst/>
          </a:prstGeom>
          <a:solidFill>
            <a:srgbClr val="E5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申請</a:t>
            </a:r>
            <a:r>
              <a:rPr kumimoji="1" lang="en-US" altLang="ja-JP" sz="2400" dirty="0">
                <a:solidFill>
                  <a:schemeClr val="tx1"/>
                </a:solidFill>
                <a:latin typeface="HG丸ｺﾞｼｯｸM-PRO" panose="020F0600000000000000" pitchFamily="50" charset="-128"/>
                <a:ea typeface="HG丸ｺﾞｼｯｸM-PRO" panose="020F0600000000000000" pitchFamily="50" charset="-128"/>
              </a:rPr>
              <a:t>DDF</a:t>
            </a: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額の</a:t>
            </a:r>
            <a:r>
              <a:rPr kumimoji="1" lang="en-US" altLang="ja-JP" sz="24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％以上</a:t>
            </a:r>
          </a:p>
        </p:txBody>
      </p:sp>
    </p:spTree>
    <p:extLst>
      <p:ext uri="{BB962C8B-B14F-4D97-AF65-F5344CB8AC3E}">
        <p14:creationId xmlns:p14="http://schemas.microsoft.com/office/powerpoint/2010/main" val="435790621"/>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gradFill flip="none" rotWithShape="1">
              <a:gsLst>
                <a:gs pos="99734">
                  <a:srgbClr val="00B050"/>
                </a:gs>
                <a:gs pos="99468">
                  <a:srgbClr val="F7FBF4"/>
                </a:gs>
                <a:gs pos="98937">
                  <a:srgbClr val="F5FAF2"/>
                </a:gs>
                <a:gs pos="97875">
                  <a:srgbClr val="F1F8ED"/>
                </a:gs>
                <a:gs pos="95750">
                  <a:srgbClr val="EAF4E3"/>
                </a:gs>
                <a:gs pos="91500">
                  <a:srgbClr val="DBECD0"/>
                </a:gs>
                <a:gs pos="10000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1B0B644-39C7-4C4D-969C-A35863B06E71}"/>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RID2660</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RAC</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のための</a:t>
            </a:r>
            <a:r>
              <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GG/DDF</a:t>
            </a: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申請要件</a:t>
            </a:r>
            <a:endParaRPr lang="en-US" altLang="ja-JP"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B21FA8A6-3D8A-A9BE-3C35-B58B8ACBE061}"/>
              </a:ext>
            </a:extLst>
          </p:cNvPr>
          <p:cNvGraphicFramePr>
            <a:graphicFrameLocks noGrp="1"/>
          </p:cNvGraphicFramePr>
          <p:nvPr>
            <p:extLst>
              <p:ext uri="{D42A27DB-BD31-4B8C-83A1-F6EECF244321}">
                <p14:modId xmlns:p14="http://schemas.microsoft.com/office/powerpoint/2010/main" val="2500604689"/>
              </p:ext>
            </p:extLst>
          </p:nvPr>
        </p:nvGraphicFramePr>
        <p:xfrm>
          <a:off x="157162" y="1298091"/>
          <a:ext cx="11877674" cy="4935931"/>
        </p:xfrm>
        <a:graphic>
          <a:graphicData uri="http://schemas.openxmlformats.org/drawingml/2006/table">
            <a:tbl>
              <a:tblPr firstRow="1" firstCol="1" bandRow="1"/>
              <a:tblGrid>
                <a:gridCol w="1397887">
                  <a:extLst>
                    <a:ext uri="{9D8B030D-6E8A-4147-A177-3AD203B41FA5}">
                      <a16:colId xmlns:a16="http://schemas.microsoft.com/office/drawing/2014/main" val="3940734417"/>
                    </a:ext>
                  </a:extLst>
                </a:gridCol>
                <a:gridCol w="2181881">
                  <a:extLst>
                    <a:ext uri="{9D8B030D-6E8A-4147-A177-3AD203B41FA5}">
                      <a16:colId xmlns:a16="http://schemas.microsoft.com/office/drawing/2014/main" val="1148130965"/>
                    </a:ext>
                  </a:extLst>
                </a:gridCol>
                <a:gridCol w="2236400">
                  <a:extLst>
                    <a:ext uri="{9D8B030D-6E8A-4147-A177-3AD203B41FA5}">
                      <a16:colId xmlns:a16="http://schemas.microsoft.com/office/drawing/2014/main" val="2347331148"/>
                    </a:ext>
                  </a:extLst>
                </a:gridCol>
                <a:gridCol w="2236400">
                  <a:extLst>
                    <a:ext uri="{9D8B030D-6E8A-4147-A177-3AD203B41FA5}">
                      <a16:colId xmlns:a16="http://schemas.microsoft.com/office/drawing/2014/main" val="1510628724"/>
                    </a:ext>
                  </a:extLst>
                </a:gridCol>
                <a:gridCol w="1912553">
                  <a:extLst>
                    <a:ext uri="{9D8B030D-6E8A-4147-A177-3AD203B41FA5}">
                      <a16:colId xmlns:a16="http://schemas.microsoft.com/office/drawing/2014/main" val="3193452342"/>
                    </a:ext>
                  </a:extLst>
                </a:gridCol>
                <a:gridCol w="1912553">
                  <a:extLst>
                    <a:ext uri="{9D8B030D-6E8A-4147-A177-3AD203B41FA5}">
                      <a16:colId xmlns:a16="http://schemas.microsoft.com/office/drawing/2014/main" val="4078717321"/>
                    </a:ext>
                  </a:extLst>
                </a:gridCol>
              </a:tblGrid>
              <a:tr h="435706">
                <a:tc gridSpan="6">
                  <a:txBody>
                    <a:bodyPr/>
                    <a:lstStyle/>
                    <a:p>
                      <a:pPr algn="just">
                        <a:lnSpc>
                          <a:spcPct val="115000"/>
                        </a:lnSpc>
                      </a:pP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RAC</a:t>
                      </a:r>
                      <a:r>
                        <a:rPr lang="ja-JP" alt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プロジェクト資金調達例】</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8765334"/>
                  </a:ext>
                </a:extLst>
              </a:tr>
              <a:tr h="719776">
                <a:tc gridSpan="2">
                  <a:txBody>
                    <a:bodyPr/>
                    <a:lstStyle/>
                    <a:p>
                      <a:pPr algn="ctr">
                        <a:lnSpc>
                          <a:spcPct val="115000"/>
                        </a:lnSpc>
                      </a:pP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提唱者</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hMerge="1">
                  <a:txBody>
                    <a:bodyPr/>
                    <a:lstStyle/>
                    <a:p>
                      <a:endParaRPr kumimoji="1" lang="ja-JP" altLang="en-US"/>
                    </a:p>
                  </a:txBody>
                  <a:tcPr/>
                </a:tc>
                <a:tc>
                  <a:txBody>
                    <a:bodyPr/>
                    <a:lstStyle/>
                    <a:p>
                      <a:pPr algn="ctr">
                        <a:lnSpc>
                          <a:spcPct val="115000"/>
                        </a:lnSpc>
                      </a:pPr>
                      <a:r>
                        <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現金</a:t>
                      </a: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lnSpc>
                          <a:spcPct val="115000"/>
                        </a:lnSpc>
                      </a:pP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DDF($)</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lnSpc>
                          <a:spcPct val="115000"/>
                        </a:lnSpc>
                      </a:pPr>
                      <a:r>
                        <a:rPr lang="ja-JP" sz="2400" kern="0" spc="6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追加金</a:t>
                      </a:r>
                      <a:r>
                        <a:rPr lang="en-US" sz="2400" kern="0" spc="6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tc>
                  <a:txBody>
                    <a:bodyPr/>
                    <a:lstStyle/>
                    <a:p>
                      <a:pPr algn="ctr">
                        <a:lnSpc>
                          <a:spcPct val="115000"/>
                        </a:lnSpc>
                      </a:pP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WF($)</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E5E5FF"/>
                    </a:solidFill>
                  </a:tcPr>
                </a:tc>
                <a:extLst>
                  <a:ext uri="{0D108BD9-81ED-4DB2-BD59-A6C34878D82A}">
                    <a16:rowId xmlns:a16="http://schemas.microsoft.com/office/drawing/2014/main" val="3412511165"/>
                  </a:ext>
                </a:extLst>
              </a:tr>
              <a:tr h="780299">
                <a:tc>
                  <a:txBody>
                    <a:bodyPr/>
                    <a:lstStyle/>
                    <a:p>
                      <a:pPr algn="ctr">
                        <a:lnSpc>
                          <a:spcPct val="115000"/>
                        </a:lnSpc>
                      </a:pPr>
                      <a:r>
                        <a:rPr lang="ja-JP" sz="2400" kern="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実施国</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lnSpc>
                          <a:spcPct val="115000"/>
                        </a:lnSpc>
                      </a:pPr>
                      <a:r>
                        <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〇〇</a:t>
                      </a: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RC</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177849511"/>
                  </a:ext>
                </a:extLst>
              </a:tr>
              <a:tr h="719776">
                <a:tc rowSpan="2">
                  <a:txBody>
                    <a:bodyPr/>
                    <a:lstStyle/>
                    <a:p>
                      <a:pPr algn="ctr">
                        <a:lnSpc>
                          <a:spcPct val="115000"/>
                        </a:lnSpc>
                      </a:pPr>
                      <a:r>
                        <a:rPr lang="ja-JP" sz="2400" kern="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援助国</a:t>
                      </a:r>
                      <a:endParaRPr lang="ja-JP" sz="2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just">
                        <a:lnSpc>
                          <a:spcPct val="115000"/>
                        </a:lnSpc>
                      </a:pPr>
                      <a:r>
                        <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RAC</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763876831"/>
                  </a:ext>
                </a:extLst>
              </a:tr>
              <a:tr h="780299">
                <a:tc vMerge="1">
                  <a:txBody>
                    <a:bodyPr/>
                    <a:lstStyle/>
                    <a:p>
                      <a:endParaRPr kumimoji="1" lang="ja-JP" altLang="en-US"/>
                    </a:p>
                  </a:txBody>
                  <a:tcPr/>
                </a:tc>
                <a:tc>
                  <a:txBody>
                    <a:bodyPr/>
                    <a:lstStyle/>
                    <a:p>
                      <a:pPr algn="just">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RID2660 </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17,000.00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13,600.00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64024941"/>
                  </a:ext>
                </a:extLst>
              </a:tr>
              <a:tr h="780299">
                <a:tc gridSpan="2">
                  <a:txBody>
                    <a:bodyPr/>
                    <a:lstStyle/>
                    <a:p>
                      <a:pPr algn="r">
                        <a:lnSpc>
                          <a:spcPct val="115000"/>
                        </a:lnSpc>
                      </a:pPr>
                      <a:r>
                        <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小計</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endParaRPr kumimoji="1" lang="ja-JP" altLang="en-US"/>
                    </a:p>
                  </a:txBody>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17,000.00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r">
                        <a:lnSpc>
                          <a:spcPct val="115000"/>
                        </a:lnSpc>
                      </a:pPr>
                      <a:r>
                        <a:rPr lang="en-US"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13,600.00</a:t>
                      </a:r>
                      <a:endParaRPr lang="ja-JP" sz="24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819526012"/>
                  </a:ext>
                </a:extLst>
              </a:tr>
              <a:tr h="719776">
                <a:tc gridSpan="2">
                  <a:txBody>
                    <a:bodyPr/>
                    <a:lstStyle/>
                    <a:p>
                      <a:pPr algn="r">
                        <a:lnSpc>
                          <a:spcPct val="115000"/>
                        </a:lnSpc>
                      </a:pPr>
                      <a:r>
                        <a:rPr lang="ja-JP" sz="24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資金総額</a:t>
                      </a: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endParaRPr kumimoji="1" lang="ja-JP" altLang="en-US"/>
                    </a:p>
                  </a:txBody>
                  <a:tcPr/>
                </a:tc>
                <a:tc gridSpan="4">
                  <a:txBody>
                    <a:bodyPr/>
                    <a:lstStyle/>
                    <a:p>
                      <a:pPr algn="r">
                        <a:lnSpc>
                          <a:spcPct val="115000"/>
                        </a:lnSpc>
                      </a:pPr>
                      <a:r>
                        <a:rPr lang="en-US" sz="24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31,000.00</a:t>
                      </a:r>
                      <a:endParaRPr lang="ja-JP" sz="24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570324"/>
                  </a:ext>
                </a:extLst>
              </a:tr>
            </a:tbl>
          </a:graphicData>
        </a:graphic>
      </p:graphicFrame>
      <p:sp>
        <p:nvSpPr>
          <p:cNvPr id="3" name="四角形: 角を丸くする 2">
            <a:extLst>
              <a:ext uri="{FF2B5EF4-FFF2-40B4-BE49-F238E27FC236}">
                <a16:creationId xmlns:a16="http://schemas.microsoft.com/office/drawing/2014/main" id="{4B1D3A7E-33A7-8855-14AE-D398060E136D}"/>
              </a:ext>
            </a:extLst>
          </p:cNvPr>
          <p:cNvSpPr/>
          <p:nvPr/>
        </p:nvSpPr>
        <p:spPr>
          <a:xfrm>
            <a:off x="4527395" y="4795024"/>
            <a:ext cx="1393903" cy="62446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5197DB6-33D0-44FD-8FAB-544E44351D34}"/>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5</a:t>
            </a:r>
            <a:endParaRPr kumimoji="1" lang="ja-JP" altLang="en-US" sz="1600" dirty="0"/>
          </a:p>
        </p:txBody>
      </p:sp>
    </p:spTree>
    <p:extLst>
      <p:ext uri="{BB962C8B-B14F-4D97-AF65-F5344CB8AC3E}">
        <p14:creationId xmlns:p14="http://schemas.microsoft.com/office/powerpoint/2010/main" val="3900016854"/>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11A0A6F8-A519-4C7C-D264-5E17480B39D2}"/>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大阪東</a:t>
            </a:r>
            <a:r>
              <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RAC</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の挑戦（グローバル補助金）</a:t>
            </a:r>
          </a:p>
        </p:txBody>
      </p:sp>
      <p:graphicFrame>
        <p:nvGraphicFramePr>
          <p:cNvPr id="5" name="表 5">
            <a:extLst>
              <a:ext uri="{FF2B5EF4-FFF2-40B4-BE49-F238E27FC236}">
                <a16:creationId xmlns:a16="http://schemas.microsoft.com/office/drawing/2014/main" id="{5AA4B93A-921F-D11E-88F9-B9BA85CD6153}"/>
              </a:ext>
            </a:extLst>
          </p:cNvPr>
          <p:cNvGraphicFramePr>
            <a:graphicFrameLocks noGrp="1"/>
          </p:cNvGraphicFramePr>
          <p:nvPr>
            <p:extLst>
              <p:ext uri="{D42A27DB-BD31-4B8C-83A1-F6EECF244321}">
                <p14:modId xmlns:p14="http://schemas.microsoft.com/office/powerpoint/2010/main" val="3460585002"/>
              </p:ext>
            </p:extLst>
          </p:nvPr>
        </p:nvGraphicFramePr>
        <p:xfrm>
          <a:off x="439387" y="1246910"/>
          <a:ext cx="11595450" cy="5491016"/>
        </p:xfrm>
        <a:graphic>
          <a:graphicData uri="http://schemas.openxmlformats.org/drawingml/2006/table">
            <a:tbl>
              <a:tblPr firstRow="1" bandRow="1">
                <a:tableStyleId>{5C22544A-7EE6-4342-B048-85BDC9FD1C3A}</a:tableStyleId>
              </a:tblPr>
              <a:tblGrid>
                <a:gridCol w="3028208">
                  <a:extLst>
                    <a:ext uri="{9D8B030D-6E8A-4147-A177-3AD203B41FA5}">
                      <a16:colId xmlns:a16="http://schemas.microsoft.com/office/drawing/2014/main" val="2393249298"/>
                    </a:ext>
                  </a:extLst>
                </a:gridCol>
                <a:gridCol w="8567242">
                  <a:extLst>
                    <a:ext uri="{9D8B030D-6E8A-4147-A177-3AD203B41FA5}">
                      <a16:colId xmlns:a16="http://schemas.microsoft.com/office/drawing/2014/main" val="373851141"/>
                    </a:ext>
                  </a:extLst>
                </a:gridCol>
              </a:tblGrid>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プロジェクト名</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Mongolian Library Project</a:t>
                      </a: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633803053"/>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提唱クラブ</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ウランバートル フレ</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RC</a:t>
                      </a: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598767550"/>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重点分野</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基本的教育と識字率向上</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4236102184"/>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参加者</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21RAC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（日本</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18</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クラブ、モンゴル</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4</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クラブ）</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33905969"/>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プロジェクト予算</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$32,000.00</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DDF $17,000    WF $13,600</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627581337"/>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補助金の支出</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図書室内装、備品、本の寄贈</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2616908336"/>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成果の測定</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恩恵を受けた子供の数</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670233120"/>
                  </a:ext>
                </a:extLst>
              </a:tr>
              <a:tr h="686377">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持続可能性</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地域調査・教育的研修（</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1. </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センター試験準備 </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2. </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性教育）</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514287926"/>
                  </a:ext>
                </a:extLst>
              </a:tr>
            </a:tbl>
          </a:graphicData>
        </a:graphic>
      </p:graphicFrame>
      <p:pic>
        <p:nvPicPr>
          <p:cNvPr id="2" name="図 1">
            <a:extLst>
              <a:ext uri="{FF2B5EF4-FFF2-40B4-BE49-F238E27FC236}">
                <a16:creationId xmlns:a16="http://schemas.microsoft.com/office/drawing/2014/main" id="{162D98E3-276D-9601-1912-B8E86D448EC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85268" y="1413164"/>
            <a:ext cx="2092407" cy="2103445"/>
          </a:xfrm>
          <a:prstGeom prst="rect">
            <a:avLst/>
          </a:prstGeom>
        </p:spPr>
      </p:pic>
    </p:spTree>
    <p:extLst>
      <p:ext uri="{BB962C8B-B14F-4D97-AF65-F5344CB8AC3E}">
        <p14:creationId xmlns:p14="http://schemas.microsoft.com/office/powerpoint/2010/main" val="1024428304"/>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11A0A6F8-A519-4C7C-D264-5E17480B39D2}"/>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lang="ja-JP" altLang="en-US" sz="3200" b="1" dirty="0">
                <a:solidFill>
                  <a:schemeClr val="tx1">
                    <a:lumMod val="65000"/>
                    <a:lumOff val="3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提唱への</a:t>
            </a: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経緯</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5" name="表 5">
            <a:extLst>
              <a:ext uri="{FF2B5EF4-FFF2-40B4-BE49-F238E27FC236}">
                <a16:creationId xmlns:a16="http://schemas.microsoft.com/office/drawing/2014/main" id="{5AA4B93A-921F-D11E-88F9-B9BA85CD6153}"/>
              </a:ext>
            </a:extLst>
          </p:cNvPr>
          <p:cNvGraphicFramePr>
            <a:graphicFrameLocks noGrp="1"/>
          </p:cNvGraphicFramePr>
          <p:nvPr>
            <p:extLst>
              <p:ext uri="{D42A27DB-BD31-4B8C-83A1-F6EECF244321}">
                <p14:modId xmlns:p14="http://schemas.microsoft.com/office/powerpoint/2010/main" val="1632868189"/>
              </p:ext>
            </p:extLst>
          </p:nvPr>
        </p:nvGraphicFramePr>
        <p:xfrm>
          <a:off x="157162" y="1299970"/>
          <a:ext cx="11877675" cy="4624589"/>
        </p:xfrm>
        <a:graphic>
          <a:graphicData uri="http://schemas.openxmlformats.org/drawingml/2006/table">
            <a:tbl>
              <a:tblPr firstRow="1" bandRow="1">
                <a:tableStyleId>{5C22544A-7EE6-4342-B048-85BDC9FD1C3A}</a:tableStyleId>
              </a:tblPr>
              <a:tblGrid>
                <a:gridCol w="379867">
                  <a:extLst>
                    <a:ext uri="{9D8B030D-6E8A-4147-A177-3AD203B41FA5}">
                      <a16:colId xmlns:a16="http://schemas.microsoft.com/office/drawing/2014/main" val="2393249298"/>
                    </a:ext>
                  </a:extLst>
                </a:gridCol>
                <a:gridCol w="11497808">
                  <a:extLst>
                    <a:ext uri="{9D8B030D-6E8A-4147-A177-3AD203B41FA5}">
                      <a16:colId xmlns:a16="http://schemas.microsoft.com/office/drawing/2014/main" val="373851141"/>
                    </a:ext>
                  </a:extLst>
                </a:gridCol>
              </a:tblGrid>
              <a:tr h="686377">
                <a:tc gridSpan="2">
                  <a:txBody>
                    <a:bodyPr/>
                    <a:lstStyle/>
                    <a:p>
                      <a:pPr algn="l">
                        <a:lnSpc>
                          <a:spcPts val="3200"/>
                        </a:lnSpc>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満を持しての</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単独提唱へ</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成果の継続性が担保できていない</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633803053"/>
                  </a:ext>
                </a:extLst>
              </a:tr>
              <a:tr h="686377">
                <a:tc>
                  <a:txBody>
                    <a:bodyPr/>
                    <a:lstStyle/>
                    <a:p>
                      <a:pPr algn="r">
                        <a:lnSpc>
                          <a:spcPts val="3200"/>
                        </a:lnSpc>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年前に米山奨学生バャンバット・トゥメンデルゲル氏が、</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母国</a:t>
                      </a:r>
                      <a:r>
                        <a:rPr kumimoji="1" lang="ja-JP" altLang="en-US" sz="2400" b="0" dirty="0">
                          <a:solidFill>
                            <a:schemeClr val="tx1"/>
                          </a:solidFill>
                          <a:highlight>
                            <a:srgbClr val="FFFF00"/>
                          </a:highlight>
                          <a:latin typeface="HG丸ｺﾞｼｯｸM-PRO" panose="020F0600000000000000" pitchFamily="50" charset="-128"/>
                          <a:ea typeface="HG丸ｺﾞｼｯｸM-PRO" panose="020F0600000000000000" pitchFamily="50" charset="-128"/>
                        </a:rPr>
                        <a:t>モンゴルの貧困や教育格差問題</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をなんとかしたいと、当時所属していた</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で国際奉仕事業を行おうとしたが、頓挫</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→スポンサークラブである大阪東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で、グローバル補助金を活用し複数回実施　　　　　　</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（この時、大阪東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も活動に参加）</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→今年度、満を持して、大阪東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単独での補助金提唱へ</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342900" indent="-342900" algn="l">
                        <a:lnSpc>
                          <a:spcPts val="3200"/>
                        </a:lnSpc>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686377">
                <a:tc>
                  <a:txBody>
                    <a:bodyPr/>
                    <a:lstStyle/>
                    <a:p>
                      <a:pPr algn="r">
                        <a:lnSpc>
                          <a:spcPts val="3200"/>
                        </a:lnSpc>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ts val="3200"/>
                        </a:lnSpc>
                        <a:buFont typeface="Wingdings" panose="05000000000000000000" pitchFamily="2" charset="2"/>
                        <a:buNone/>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bl>
          </a:graphicData>
        </a:graphic>
      </p:graphicFrame>
      <p:sp>
        <p:nvSpPr>
          <p:cNvPr id="2" name="四角形: 角を丸くする 1">
            <a:extLst>
              <a:ext uri="{FF2B5EF4-FFF2-40B4-BE49-F238E27FC236}">
                <a16:creationId xmlns:a16="http://schemas.microsoft.com/office/drawing/2014/main" id="{A08E4522-D5C1-4E08-9EA7-E4301B50F430}"/>
              </a:ext>
            </a:extLst>
          </p:cNvPr>
          <p:cNvSpPr/>
          <p:nvPr/>
        </p:nvSpPr>
        <p:spPr>
          <a:xfrm>
            <a:off x="157162" y="5272821"/>
            <a:ext cx="11877675" cy="1303475"/>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首都ウランバートルへの人口流入が急激に進み、「ゲル地区」と呼ばれる貧困層の地区に人口が集中。</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a:solidFill>
                  <a:schemeClr val="tx1"/>
                </a:solidFill>
                <a:latin typeface="HG丸ｺﾞｼｯｸM-PRO" panose="020F0600000000000000" pitchFamily="50" charset="-128"/>
                <a:ea typeface="HG丸ｺﾞｼｯｸM-PRO" panose="020F0600000000000000" pitchFamily="50" charset="-128"/>
              </a:rPr>
              <a:t>急激な人口の増加により学校・教科書が不足。</a:t>
            </a:r>
            <a:r>
              <a:rPr lang="en-US" altLang="ja-JP" sz="2000" u="sng" dirty="0">
                <a:solidFill>
                  <a:srgbClr val="FF056F"/>
                </a:solidFill>
                <a:latin typeface="HG丸ｺﾞｼｯｸM-PRO" panose="020F0600000000000000" pitchFamily="50" charset="-128"/>
                <a:ea typeface="HG丸ｺﾞｼｯｸM-PRO" panose="020F0600000000000000" pitchFamily="50" charset="-128"/>
              </a:rPr>
              <a:t>3</a:t>
            </a:r>
            <a:r>
              <a:rPr lang="ja-JP" altLang="en-US" sz="2000" u="sng" dirty="0" err="1">
                <a:solidFill>
                  <a:srgbClr val="FF056F"/>
                </a:solidFill>
                <a:latin typeface="HG丸ｺﾞｼｯｸM-PRO" panose="020F0600000000000000" pitchFamily="50" charset="-128"/>
                <a:ea typeface="HG丸ｺﾞｼｯｸM-PRO" panose="020F0600000000000000" pitchFamily="50" charset="-128"/>
              </a:rPr>
              <a:t>つの</a:t>
            </a:r>
            <a:r>
              <a:rPr lang="ja-JP" altLang="en-US" sz="2000" u="sng" dirty="0">
                <a:solidFill>
                  <a:srgbClr val="FF056F"/>
                </a:solidFill>
                <a:latin typeface="HG丸ｺﾞｼｯｸM-PRO" panose="020F0600000000000000" pitchFamily="50" charset="-128"/>
                <a:ea typeface="HG丸ｺﾞｼｯｸM-PRO" panose="020F0600000000000000" pitchFamily="50" charset="-128"/>
              </a:rPr>
              <a:t>グループに分けた生徒達が交代で授業を受ける、１冊の教科書を</a:t>
            </a:r>
            <a:r>
              <a:rPr lang="en-US" altLang="ja-JP" sz="2000" u="sng" dirty="0">
                <a:solidFill>
                  <a:srgbClr val="FF056F"/>
                </a:solidFill>
                <a:latin typeface="HG丸ｺﾞｼｯｸM-PRO" panose="020F0600000000000000" pitchFamily="50" charset="-128"/>
                <a:ea typeface="HG丸ｺﾞｼｯｸM-PRO" panose="020F0600000000000000" pitchFamily="50" charset="-128"/>
              </a:rPr>
              <a:t>30</a:t>
            </a:r>
            <a:r>
              <a:rPr lang="ja-JP" altLang="en-US" sz="2000" u="sng" dirty="0">
                <a:solidFill>
                  <a:srgbClr val="FF056F"/>
                </a:solidFill>
                <a:latin typeface="HG丸ｺﾞｼｯｸM-PRO" panose="020F0600000000000000" pitchFamily="50" charset="-128"/>
                <a:ea typeface="HG丸ｺﾞｼｯｸM-PRO" panose="020F0600000000000000" pitchFamily="50" charset="-128"/>
              </a:rPr>
              <a:t>人の生徒で共有して使用する</a:t>
            </a:r>
            <a:r>
              <a:rPr lang="ja-JP" altLang="en-US" sz="2000" dirty="0">
                <a:solidFill>
                  <a:schemeClr val="tx1"/>
                </a:solidFill>
                <a:latin typeface="HG丸ｺﾞｼｯｸM-PRO" panose="020F0600000000000000" pitchFamily="50" charset="-128"/>
                <a:ea typeface="HG丸ｺﾞｼｯｸM-PRO" panose="020F0600000000000000" pitchFamily="50" charset="-128"/>
              </a:rPr>
              <a:t>、など満足な教育が受けられない事態となっている。</a:t>
            </a:r>
          </a:p>
        </p:txBody>
      </p:sp>
      <p:pic>
        <p:nvPicPr>
          <p:cNvPr id="4" name="図 3">
            <a:extLst>
              <a:ext uri="{FF2B5EF4-FFF2-40B4-BE49-F238E27FC236}">
                <a16:creationId xmlns:a16="http://schemas.microsoft.com/office/drawing/2014/main" id="{DBAF33A0-BE98-46BB-8DD9-E15239B6A23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13257" y="134970"/>
            <a:ext cx="1964418" cy="1760323"/>
          </a:xfrm>
          <a:prstGeom prst="rect">
            <a:avLst/>
          </a:prstGeom>
        </p:spPr>
      </p:pic>
    </p:spTree>
    <p:extLst>
      <p:ext uri="{BB962C8B-B14F-4D97-AF65-F5344CB8AC3E}">
        <p14:creationId xmlns:p14="http://schemas.microsoft.com/office/powerpoint/2010/main" val="1522655912"/>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46EF6137-7D25-DCFB-E6D0-CD860791DB4E}"/>
              </a:ext>
            </a:extLst>
          </p:cNvPr>
          <p:cNvCxnSpPr/>
          <p:nvPr/>
        </p:nvCxnSpPr>
        <p:spPr>
          <a:xfrm>
            <a:off x="157162" y="1024618"/>
            <a:ext cx="11877675" cy="0"/>
          </a:xfrm>
          <a:prstGeom prst="line">
            <a:avLst/>
          </a:prstGeom>
          <a:ln w="88900" cap="rnd">
            <a:solidFill>
              <a:srgbClr val="FF0066"/>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11A0A6F8-A519-4C7C-D264-5E17480B39D2}"/>
              </a:ext>
            </a:extLst>
          </p:cNvPr>
          <p:cNvSpPr txBox="1"/>
          <p:nvPr/>
        </p:nvSpPr>
        <p:spPr>
          <a:xfrm>
            <a:off x="304800" y="33799"/>
            <a:ext cx="11572875" cy="900246"/>
          </a:xfrm>
          <a:prstGeom prst="rect">
            <a:avLst/>
          </a:prstGeom>
          <a:noFill/>
        </p:spPr>
        <p:txBody>
          <a:bodyPr wrap="square" rtlCol="0">
            <a:spAutoFit/>
          </a:bodyPr>
          <a:lstStyle/>
          <a:p>
            <a:pPr marL="0" marR="0" lvl="0" indent="0" defTabSz="914400" rtl="0" eaLnBrk="1" fontAlgn="auto" latinLnBrk="0" hangingPunct="1">
              <a:lnSpc>
                <a:spcPct val="200000"/>
              </a:lnSpc>
              <a:spcBef>
                <a:spcPts val="0"/>
              </a:spcBef>
              <a:spcAft>
                <a:spcPts val="0"/>
              </a:spcAft>
              <a:buClrTx/>
              <a:buSzTx/>
              <a:buFontTx/>
              <a:buNone/>
              <a:tabLst/>
              <a:defRPr/>
            </a:pPr>
            <a:r>
              <a:rPr kumimoji="1" lang="ja-JP" altLang="en-US"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rPr>
              <a:t>提唱への経緯</a:t>
            </a:r>
            <a:endParaRPr kumimoji="1" lang="en-US" altLang="ja-JP" sz="3200" b="1" i="0" u="none" strike="noStrike" kern="1200" cap="none" normalizeH="0" baseline="0" noProof="0" dirty="0">
              <a:ln>
                <a:noFill/>
              </a:ln>
              <a:solidFill>
                <a:schemeClr val="tx1">
                  <a:lumMod val="65000"/>
                  <a:lumOff val="35000"/>
                </a:schemeClr>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5" name="表 5">
            <a:extLst>
              <a:ext uri="{FF2B5EF4-FFF2-40B4-BE49-F238E27FC236}">
                <a16:creationId xmlns:a16="http://schemas.microsoft.com/office/drawing/2014/main" id="{5AA4B93A-921F-D11E-88F9-B9BA85CD6153}"/>
              </a:ext>
            </a:extLst>
          </p:cNvPr>
          <p:cNvGraphicFramePr>
            <a:graphicFrameLocks noGrp="1"/>
          </p:cNvGraphicFramePr>
          <p:nvPr>
            <p:extLst>
              <p:ext uri="{D42A27DB-BD31-4B8C-83A1-F6EECF244321}">
                <p14:modId xmlns:p14="http://schemas.microsoft.com/office/powerpoint/2010/main" val="2736151607"/>
              </p:ext>
            </p:extLst>
          </p:nvPr>
        </p:nvGraphicFramePr>
        <p:xfrm>
          <a:off x="157162" y="1310243"/>
          <a:ext cx="11877675" cy="4624589"/>
        </p:xfrm>
        <a:graphic>
          <a:graphicData uri="http://schemas.openxmlformats.org/drawingml/2006/table">
            <a:tbl>
              <a:tblPr firstRow="1" bandRow="1">
                <a:tableStyleId>{5C22544A-7EE6-4342-B048-85BDC9FD1C3A}</a:tableStyleId>
              </a:tblPr>
              <a:tblGrid>
                <a:gridCol w="379867">
                  <a:extLst>
                    <a:ext uri="{9D8B030D-6E8A-4147-A177-3AD203B41FA5}">
                      <a16:colId xmlns:a16="http://schemas.microsoft.com/office/drawing/2014/main" val="2393249298"/>
                    </a:ext>
                  </a:extLst>
                </a:gridCol>
                <a:gridCol w="11497808">
                  <a:extLst>
                    <a:ext uri="{9D8B030D-6E8A-4147-A177-3AD203B41FA5}">
                      <a16:colId xmlns:a16="http://schemas.microsoft.com/office/drawing/2014/main" val="373851141"/>
                    </a:ext>
                  </a:extLst>
                </a:gridCol>
              </a:tblGrid>
              <a:tr h="686377">
                <a:tc gridSpan="2">
                  <a:txBody>
                    <a:bodyPr/>
                    <a:lstStyle/>
                    <a:p>
                      <a:pPr algn="l">
                        <a:lnSpc>
                          <a:spcPts val="3200"/>
                        </a:lnSpc>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満を持しての</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単独提出へ</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成果の継続性が担保できていない</a:t>
                      </a:r>
                    </a:p>
                  </a:txBody>
                  <a:tcPr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633803053"/>
                  </a:ext>
                </a:extLst>
              </a:tr>
              <a:tr h="686377">
                <a:tc>
                  <a:txBody>
                    <a:bodyPr/>
                    <a:lstStyle/>
                    <a:p>
                      <a:pPr algn="r">
                        <a:lnSpc>
                          <a:spcPts val="3200"/>
                        </a:lnSpc>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約</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年前に米山奨学生バャンバット・トゥメンデルゲル氏が、</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母国</a:t>
                      </a:r>
                      <a:r>
                        <a:rPr kumimoji="1" lang="ja-JP" altLang="en-US" sz="2400" b="0" dirty="0">
                          <a:solidFill>
                            <a:schemeClr val="tx1"/>
                          </a:solidFill>
                          <a:highlight>
                            <a:srgbClr val="FFFF00"/>
                          </a:highlight>
                          <a:latin typeface="HG丸ｺﾞｼｯｸM-PRO" panose="020F0600000000000000" pitchFamily="50" charset="-128"/>
                          <a:ea typeface="HG丸ｺﾞｼｯｸM-PRO" panose="020F0600000000000000" pitchFamily="50" charset="-128"/>
                        </a:rPr>
                        <a:t>モンゴルの貧困や教育格差問題</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をなんとかしたいと、当時所属していた</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ts val="32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で国際奉仕事業を行おうとしたが、頓挫</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endParaRPr kumimoji="1" lang="ja-JP" altLang="en-US" sz="16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→スポンサークラブである大阪東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で、グローバル補助金を活用し複数回実施　　　　　　</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　（この時、大阪東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も活動に参加）</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endParaRPr kumimoji="1" lang="en-US" altLang="ja-JP" sz="1600" b="0" dirty="0">
                        <a:solidFill>
                          <a:schemeClr val="tx1"/>
                        </a:solidFill>
                        <a:latin typeface="HG丸ｺﾞｼｯｸM-PRO" panose="020F0600000000000000" pitchFamily="50" charset="-128"/>
                        <a:ea typeface="HG丸ｺﾞｼｯｸM-PRO" panose="020F0600000000000000" pitchFamily="50" charset="-128"/>
                      </a:endParaRPr>
                    </a:p>
                    <a:p>
                      <a:pPr marL="0" indent="0" algn="l">
                        <a:lnSpc>
                          <a:spcPct val="100000"/>
                        </a:lnSpc>
                        <a:buFont typeface="Wingdings" panose="05000000000000000000" pitchFamily="2" charset="2"/>
                        <a:buNone/>
                      </a:pP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→今年度、満を持して、大阪東</a:t>
                      </a:r>
                      <a:r>
                        <a:rPr kumimoji="1" lang="en-US" altLang="ja-JP" sz="2400" b="0" dirty="0">
                          <a:solidFill>
                            <a:schemeClr val="tx1"/>
                          </a:solidFill>
                          <a:latin typeface="HG丸ｺﾞｼｯｸM-PRO" panose="020F0600000000000000" pitchFamily="50" charset="-128"/>
                          <a:ea typeface="HG丸ｺﾞｼｯｸM-PRO" panose="020F0600000000000000" pitchFamily="50" charset="-128"/>
                        </a:rPr>
                        <a:t>RAC</a:t>
                      </a:r>
                      <a:r>
                        <a:rPr kumimoji="1" lang="ja-JP" altLang="en-US" sz="2400" b="0" dirty="0">
                          <a:solidFill>
                            <a:schemeClr val="tx1"/>
                          </a:solidFill>
                          <a:latin typeface="HG丸ｺﾞｼｯｸM-PRO" panose="020F0600000000000000" pitchFamily="50" charset="-128"/>
                          <a:ea typeface="HG丸ｺﾞｼｯｸM-PRO" panose="020F0600000000000000" pitchFamily="50" charset="-128"/>
                        </a:rPr>
                        <a:t>単独での補助金提唱へ</a:t>
                      </a:r>
                      <a:endParaRPr kumimoji="1" lang="en-US" altLang="ja-JP" sz="2400" b="0" dirty="0">
                        <a:solidFill>
                          <a:schemeClr val="tx1"/>
                        </a:solidFill>
                        <a:latin typeface="HG丸ｺﾞｼｯｸM-PRO" panose="020F0600000000000000" pitchFamily="50" charset="-128"/>
                        <a:ea typeface="HG丸ｺﾞｼｯｸM-PRO" panose="020F0600000000000000" pitchFamily="50" charset="-128"/>
                      </a:endParaRPr>
                    </a:p>
                    <a:p>
                      <a:pPr marL="342900" indent="-342900" algn="l">
                        <a:lnSpc>
                          <a:spcPts val="3200"/>
                        </a:lnSpc>
                        <a:buFont typeface="Wingdings" panose="05000000000000000000" pitchFamily="2" charset="2"/>
                        <a:buChar char="l"/>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6102184"/>
                  </a:ext>
                </a:extLst>
              </a:tr>
              <a:tr h="686377">
                <a:tc>
                  <a:txBody>
                    <a:bodyPr/>
                    <a:lstStyle/>
                    <a:p>
                      <a:pPr algn="r">
                        <a:lnSpc>
                          <a:spcPts val="3200"/>
                        </a:lnSpc>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ts val="3200"/>
                        </a:lnSpc>
                        <a:buFont typeface="Wingdings" panose="05000000000000000000" pitchFamily="2" charset="2"/>
                        <a:buNone/>
                      </a:pPr>
                      <a:endParaRPr kumimoji="1" lang="ja-JP" altLang="en-US" sz="24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905969"/>
                  </a:ext>
                </a:extLst>
              </a:tr>
            </a:tbl>
          </a:graphicData>
        </a:graphic>
      </p:graphicFrame>
      <p:sp>
        <p:nvSpPr>
          <p:cNvPr id="4" name="矢印: 右 3">
            <a:extLst>
              <a:ext uri="{FF2B5EF4-FFF2-40B4-BE49-F238E27FC236}">
                <a16:creationId xmlns:a16="http://schemas.microsoft.com/office/drawing/2014/main" id="{C021903B-5765-4901-9817-FE52123BF91D}"/>
              </a:ext>
            </a:extLst>
          </p:cNvPr>
          <p:cNvSpPr/>
          <p:nvPr/>
        </p:nvSpPr>
        <p:spPr>
          <a:xfrm>
            <a:off x="551543" y="5689600"/>
            <a:ext cx="870857" cy="682171"/>
          </a:xfrm>
          <a:prstGeom prst="rightArrow">
            <a:avLst/>
          </a:prstGeom>
          <a:solidFill>
            <a:srgbClr val="FF0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FA92169-ABD4-4A13-A3B8-FB4FEAD667C1}"/>
              </a:ext>
            </a:extLst>
          </p:cNvPr>
          <p:cNvSpPr txBox="1"/>
          <p:nvPr/>
        </p:nvSpPr>
        <p:spPr>
          <a:xfrm>
            <a:off x="1596571" y="5769075"/>
            <a:ext cx="10595429"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一度非承認となり、再申請に向けて内容の見直し中</a:t>
            </a:r>
            <a:endParaRPr kumimoji="1" lang="ja-JP" altLang="en-US" sz="2800" b="1" dirty="0">
              <a:latin typeface="HG丸ｺﾞｼｯｸM-PRO" panose="020F0600000000000000" pitchFamily="50" charset="-128"/>
              <a:ea typeface="HG丸ｺﾞｼｯｸM-PRO" panose="020F0600000000000000" pitchFamily="50" charset="-128"/>
            </a:endParaRPr>
          </a:p>
        </p:txBody>
      </p:sp>
      <p:pic>
        <p:nvPicPr>
          <p:cNvPr id="2" name="図 1">
            <a:extLst>
              <a:ext uri="{FF2B5EF4-FFF2-40B4-BE49-F238E27FC236}">
                <a16:creationId xmlns:a16="http://schemas.microsoft.com/office/drawing/2014/main" id="{831C7E46-CF6A-4279-9A0E-C3E8C136111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817218" y="183297"/>
            <a:ext cx="3060457" cy="1682642"/>
          </a:xfrm>
          <a:prstGeom prst="rect">
            <a:avLst/>
          </a:prstGeom>
        </p:spPr>
      </p:pic>
      <p:sp>
        <p:nvSpPr>
          <p:cNvPr id="9" name="テキスト ボックス 8">
            <a:extLst>
              <a:ext uri="{FF2B5EF4-FFF2-40B4-BE49-F238E27FC236}">
                <a16:creationId xmlns:a16="http://schemas.microsoft.com/office/drawing/2014/main" id="{D976F416-93D6-4CAA-8218-22A55CBEA1B1}"/>
              </a:ext>
            </a:extLst>
          </p:cNvPr>
          <p:cNvSpPr txBox="1"/>
          <p:nvPr/>
        </p:nvSpPr>
        <p:spPr>
          <a:xfrm>
            <a:off x="10630812" y="6425052"/>
            <a:ext cx="1246863" cy="338554"/>
          </a:xfrm>
          <a:prstGeom prst="rect">
            <a:avLst/>
          </a:prstGeom>
          <a:noFill/>
        </p:spPr>
        <p:txBody>
          <a:bodyPr wrap="square" rtlCol="0">
            <a:spAutoFit/>
          </a:bodyPr>
          <a:lstStyle/>
          <a:p>
            <a:pPr algn="r"/>
            <a:r>
              <a:rPr kumimoji="1" lang="en-US" altLang="ja-JP" sz="1600" dirty="0"/>
              <a:t>8</a:t>
            </a:r>
            <a:endParaRPr kumimoji="1" lang="ja-JP" altLang="en-US" sz="1600" dirty="0"/>
          </a:p>
        </p:txBody>
      </p:sp>
    </p:spTree>
    <p:extLst>
      <p:ext uri="{BB962C8B-B14F-4D97-AF65-F5344CB8AC3E}">
        <p14:creationId xmlns:p14="http://schemas.microsoft.com/office/powerpoint/2010/main" val="155899004"/>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11559</TotalTime>
  <Words>1387</Words>
  <Application>Microsoft Office PowerPoint</Application>
  <PresentationFormat>ワイド画面</PresentationFormat>
  <Paragraphs>234</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HG丸ｺﾞｼｯｸM-PRO</vt:lpstr>
      <vt:lpstr>游ゴシック</vt:lpstr>
      <vt:lpstr>游ゴシック Light</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 Yuiko</dc:creator>
  <cp:lastModifiedBy>y_oumae</cp:lastModifiedBy>
  <cp:revision>119</cp:revision>
  <cp:lastPrinted>2023-01-27T00:38:06Z</cp:lastPrinted>
  <dcterms:created xsi:type="dcterms:W3CDTF">2022-07-04T04:56:57Z</dcterms:created>
  <dcterms:modified xsi:type="dcterms:W3CDTF">2023-07-31T07:33:09Z</dcterms:modified>
</cp:coreProperties>
</file>