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7" r:id="rId3"/>
    <p:sldId id="273" r:id="rId4"/>
    <p:sldId id="299" r:id="rId5"/>
    <p:sldId id="274" r:id="rId6"/>
    <p:sldId id="275" r:id="rId7"/>
    <p:sldId id="300" r:id="rId8"/>
    <p:sldId id="301" r:id="rId9"/>
    <p:sldId id="302" r:id="rId10"/>
    <p:sldId id="303" r:id="rId11"/>
    <p:sldId id="304" r:id="rId12"/>
    <p:sldId id="266" r:id="rId13"/>
    <p:sldId id="315" r:id="rId14"/>
    <p:sldId id="267" r:id="rId15"/>
    <p:sldId id="268" r:id="rId16"/>
    <p:sldId id="270" r:id="rId17"/>
    <p:sldId id="271" r:id="rId18"/>
    <p:sldId id="292" r:id="rId19"/>
    <p:sldId id="283" r:id="rId20"/>
    <p:sldId id="316" r:id="rId21"/>
    <p:sldId id="317" r:id="rId22"/>
    <p:sldId id="318" r:id="rId23"/>
    <p:sldId id="319" r:id="rId24"/>
    <p:sldId id="284" r:id="rId25"/>
    <p:sldId id="279" r:id="rId26"/>
    <p:sldId id="307" r:id="rId27"/>
    <p:sldId id="298" r:id="rId28"/>
    <p:sldId id="308" r:id="rId29"/>
    <p:sldId id="258" r:id="rId30"/>
    <p:sldId id="259" r:id="rId31"/>
    <p:sldId id="260" r:id="rId32"/>
    <p:sldId id="262" r:id="rId33"/>
    <p:sldId id="305" r:id="rId34"/>
    <p:sldId id="294" r:id="rId35"/>
    <p:sldId id="306" r:id="rId36"/>
    <p:sldId id="320" r:id="rId37"/>
    <p:sldId id="293" r:id="rId38"/>
    <p:sldId id="296" r:id="rId39"/>
    <p:sldId id="297" r:id="rId40"/>
    <p:sldId id="310" r:id="rId41"/>
    <p:sldId id="312" r:id="rId42"/>
    <p:sldId id="314" r:id="rId43"/>
    <p:sldId id="309" r:id="rId44"/>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84" y="5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6850D51D-6D4B-4918-A493-732EA7AB78BC}" type="datetimeFigureOut">
              <a:rPr kumimoji="1" lang="ja-JP" altLang="en-US" smtClean="0"/>
              <a:t>2022/5/6</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E4DCBE30-2CA2-41F9-9824-CFDF1DD0AF9C}" type="slidenum">
              <a:rPr kumimoji="1" lang="ja-JP" altLang="en-US" smtClean="0"/>
              <a:t>‹#›</a:t>
            </a:fld>
            <a:endParaRPr kumimoji="1" lang="ja-JP" altLang="en-US"/>
          </a:p>
        </p:txBody>
      </p:sp>
    </p:spTree>
    <p:extLst>
      <p:ext uri="{BB962C8B-B14F-4D97-AF65-F5344CB8AC3E}">
        <p14:creationId xmlns:p14="http://schemas.microsoft.com/office/powerpoint/2010/main" val="21401393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CCC3EF-3749-4B37-B826-CFDCEABF97DC}"/>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dirty="0"/>
              <a:t>マスター タイトルの書式設定</a:t>
            </a:r>
          </a:p>
        </p:txBody>
      </p:sp>
      <p:sp>
        <p:nvSpPr>
          <p:cNvPr id="3" name="字幕 2">
            <a:extLst>
              <a:ext uri="{FF2B5EF4-FFF2-40B4-BE49-F238E27FC236}">
                <a16:creationId xmlns:a16="http://schemas.microsoft.com/office/drawing/2014/main" id="{950BE559-219E-45AD-B40F-37AA433E2C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0457DD6-0989-450B-862F-CFA2F0D1D949}"/>
              </a:ext>
            </a:extLst>
          </p:cNvPr>
          <p:cNvSpPr>
            <a:spLocks noGrp="1"/>
          </p:cNvSpPr>
          <p:nvPr>
            <p:ph type="dt" sz="half" idx="10"/>
          </p:nvPr>
        </p:nvSpPr>
        <p:spPr/>
        <p:txBody>
          <a:bodyPr/>
          <a:lstStyle/>
          <a:p>
            <a:fld id="{794F1FEC-0C84-482F-BAF6-1CB4D3CEFC7A}" type="datetime1">
              <a:rPr kumimoji="1" lang="ja-JP" altLang="en-US" smtClean="0"/>
              <a:t>2022/5/6</a:t>
            </a:fld>
            <a:endParaRPr kumimoji="1" lang="ja-JP" altLang="en-US"/>
          </a:p>
        </p:txBody>
      </p:sp>
      <p:sp>
        <p:nvSpPr>
          <p:cNvPr id="5" name="フッター プレースホルダー 4">
            <a:extLst>
              <a:ext uri="{FF2B5EF4-FFF2-40B4-BE49-F238E27FC236}">
                <a16:creationId xmlns:a16="http://schemas.microsoft.com/office/drawing/2014/main" id="{A87DD58F-9E55-4862-BE6E-77117709D45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ACAD541-8436-4EAB-8557-0A93B08A4C00}"/>
              </a:ext>
            </a:extLst>
          </p:cNvPr>
          <p:cNvSpPr>
            <a:spLocks noGrp="1"/>
          </p:cNvSpPr>
          <p:nvPr>
            <p:ph type="sldNum" sz="quarter" idx="12"/>
          </p:nvPr>
        </p:nvSpPr>
        <p:spPr>
          <a:xfrm>
            <a:off x="8610600" y="6356349"/>
            <a:ext cx="2743200" cy="365125"/>
          </a:xfrm>
        </p:spPr>
        <p:txBody>
          <a:bodyPr/>
          <a:lstStyle>
            <a:lvl1pPr>
              <a:defRPr sz="2800"/>
            </a:lvl1pPr>
          </a:lstStyle>
          <a:p>
            <a:fld id="{FC7BBEE7-BD68-41DD-9D85-B3B516E6AB25}" type="slidenum">
              <a:rPr lang="ja-JP" altLang="en-US" smtClean="0"/>
              <a:pPr/>
              <a:t>‹#›</a:t>
            </a:fld>
            <a:endParaRPr lang="ja-JP" altLang="en-US" dirty="0"/>
          </a:p>
        </p:txBody>
      </p:sp>
    </p:spTree>
    <p:extLst>
      <p:ext uri="{BB962C8B-B14F-4D97-AF65-F5344CB8AC3E}">
        <p14:creationId xmlns:p14="http://schemas.microsoft.com/office/powerpoint/2010/main" val="2872104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441907-D304-4EA9-A3C4-EAE942FE107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2709CF9-EDA9-405D-A5CB-CF947F81597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3EB19F5-6498-4728-8A78-35703A6D91A0}"/>
              </a:ext>
            </a:extLst>
          </p:cNvPr>
          <p:cNvSpPr>
            <a:spLocks noGrp="1"/>
          </p:cNvSpPr>
          <p:nvPr>
            <p:ph type="dt" sz="half" idx="10"/>
          </p:nvPr>
        </p:nvSpPr>
        <p:spPr/>
        <p:txBody>
          <a:bodyPr/>
          <a:lstStyle/>
          <a:p>
            <a:fld id="{EF776502-FDBF-4F52-A43B-3811CB1BAD65}" type="datetime1">
              <a:rPr kumimoji="1" lang="ja-JP" altLang="en-US" smtClean="0"/>
              <a:t>2022/5/6</a:t>
            </a:fld>
            <a:endParaRPr kumimoji="1" lang="ja-JP" altLang="en-US"/>
          </a:p>
        </p:txBody>
      </p:sp>
      <p:sp>
        <p:nvSpPr>
          <p:cNvPr id="5" name="フッター プレースホルダー 4">
            <a:extLst>
              <a:ext uri="{FF2B5EF4-FFF2-40B4-BE49-F238E27FC236}">
                <a16:creationId xmlns:a16="http://schemas.microsoft.com/office/drawing/2014/main" id="{7309B505-E193-43D9-ABDA-9D66EF6C956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A6E18C6-CEAF-4C60-9ED0-4DF3AEC5D5B9}"/>
              </a:ext>
            </a:extLst>
          </p:cNvPr>
          <p:cNvSpPr>
            <a:spLocks noGrp="1"/>
          </p:cNvSpPr>
          <p:nvPr>
            <p:ph type="sldNum" sz="quarter" idx="12"/>
          </p:nvPr>
        </p:nvSpPr>
        <p:spPr/>
        <p:txBody>
          <a:bodyPr/>
          <a:lstStyle/>
          <a:p>
            <a:fld id="{FC7BBEE7-BD68-41DD-9D85-B3B516E6AB25}" type="slidenum">
              <a:rPr kumimoji="1" lang="ja-JP" altLang="en-US" smtClean="0"/>
              <a:t>‹#›</a:t>
            </a:fld>
            <a:endParaRPr kumimoji="1" lang="ja-JP" altLang="en-US"/>
          </a:p>
        </p:txBody>
      </p:sp>
    </p:spTree>
    <p:extLst>
      <p:ext uri="{BB962C8B-B14F-4D97-AF65-F5344CB8AC3E}">
        <p14:creationId xmlns:p14="http://schemas.microsoft.com/office/powerpoint/2010/main" val="262123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BADD979-31FC-40B3-9839-FADD24614F2B}"/>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37572B6-743E-4B15-9F6F-2B6C378BC33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6F51457-B02B-42E6-A9CF-F888B7C4EDCA}"/>
              </a:ext>
            </a:extLst>
          </p:cNvPr>
          <p:cNvSpPr>
            <a:spLocks noGrp="1"/>
          </p:cNvSpPr>
          <p:nvPr>
            <p:ph type="dt" sz="half" idx="10"/>
          </p:nvPr>
        </p:nvSpPr>
        <p:spPr/>
        <p:txBody>
          <a:bodyPr/>
          <a:lstStyle/>
          <a:p>
            <a:fld id="{1B1F69F0-2DCE-47AD-B5D5-DB7F4D2048E3}" type="datetime1">
              <a:rPr kumimoji="1" lang="ja-JP" altLang="en-US" smtClean="0"/>
              <a:t>2022/5/6</a:t>
            </a:fld>
            <a:endParaRPr kumimoji="1" lang="ja-JP" altLang="en-US"/>
          </a:p>
        </p:txBody>
      </p:sp>
      <p:sp>
        <p:nvSpPr>
          <p:cNvPr id="5" name="フッター プレースホルダー 4">
            <a:extLst>
              <a:ext uri="{FF2B5EF4-FFF2-40B4-BE49-F238E27FC236}">
                <a16:creationId xmlns:a16="http://schemas.microsoft.com/office/drawing/2014/main" id="{8321D603-4A7F-4972-A683-0F1E967B8AC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0671B84-B205-471B-91BC-6ED72C1C7260}"/>
              </a:ext>
            </a:extLst>
          </p:cNvPr>
          <p:cNvSpPr>
            <a:spLocks noGrp="1"/>
          </p:cNvSpPr>
          <p:nvPr>
            <p:ph type="sldNum" sz="quarter" idx="12"/>
          </p:nvPr>
        </p:nvSpPr>
        <p:spPr/>
        <p:txBody>
          <a:bodyPr/>
          <a:lstStyle/>
          <a:p>
            <a:fld id="{FC7BBEE7-BD68-41DD-9D85-B3B516E6AB25}" type="slidenum">
              <a:rPr kumimoji="1" lang="ja-JP" altLang="en-US" smtClean="0"/>
              <a:t>‹#›</a:t>
            </a:fld>
            <a:endParaRPr kumimoji="1" lang="ja-JP" altLang="en-US"/>
          </a:p>
        </p:txBody>
      </p:sp>
    </p:spTree>
    <p:extLst>
      <p:ext uri="{BB962C8B-B14F-4D97-AF65-F5344CB8AC3E}">
        <p14:creationId xmlns:p14="http://schemas.microsoft.com/office/powerpoint/2010/main" val="1635574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AAA81E-714F-4AAE-942B-9A3A6089A02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3F21828-4F0D-4344-8117-7162C0EF1A00}"/>
              </a:ext>
            </a:extLst>
          </p:cNvPr>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082F40A2-C69C-40CA-AE21-BA6DB6638502}"/>
              </a:ext>
            </a:extLst>
          </p:cNvPr>
          <p:cNvSpPr>
            <a:spLocks noGrp="1"/>
          </p:cNvSpPr>
          <p:nvPr>
            <p:ph type="dt" sz="half" idx="10"/>
          </p:nvPr>
        </p:nvSpPr>
        <p:spPr/>
        <p:txBody>
          <a:bodyPr/>
          <a:lstStyle/>
          <a:p>
            <a:fld id="{C5660B81-6FA6-4669-9437-1CCF6CD4C56A}" type="datetime1">
              <a:rPr kumimoji="1" lang="ja-JP" altLang="en-US" smtClean="0"/>
              <a:t>2022/5/6</a:t>
            </a:fld>
            <a:endParaRPr kumimoji="1" lang="ja-JP" altLang="en-US"/>
          </a:p>
        </p:txBody>
      </p:sp>
      <p:sp>
        <p:nvSpPr>
          <p:cNvPr id="5" name="フッター プレースホルダー 4">
            <a:extLst>
              <a:ext uri="{FF2B5EF4-FFF2-40B4-BE49-F238E27FC236}">
                <a16:creationId xmlns:a16="http://schemas.microsoft.com/office/drawing/2014/main" id="{D8A21D5A-2C6E-4EC3-BE06-7E8108D94F1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08CD964-3CA1-4A0D-98AD-951652C09374}"/>
              </a:ext>
            </a:extLst>
          </p:cNvPr>
          <p:cNvSpPr>
            <a:spLocks noGrp="1"/>
          </p:cNvSpPr>
          <p:nvPr>
            <p:ph type="sldNum" sz="quarter" idx="12"/>
          </p:nvPr>
        </p:nvSpPr>
        <p:spPr/>
        <p:txBody>
          <a:bodyPr/>
          <a:lstStyle>
            <a:lvl1pPr>
              <a:defRPr sz="2000"/>
            </a:lvl1pPr>
          </a:lstStyle>
          <a:p>
            <a:fld id="{FC7BBEE7-BD68-41DD-9D85-B3B516E6AB25}" type="slidenum">
              <a:rPr lang="ja-JP" altLang="en-US" smtClean="0"/>
              <a:pPr/>
              <a:t>‹#›</a:t>
            </a:fld>
            <a:endParaRPr lang="ja-JP" altLang="en-US" dirty="0"/>
          </a:p>
        </p:txBody>
      </p:sp>
    </p:spTree>
    <p:extLst>
      <p:ext uri="{BB962C8B-B14F-4D97-AF65-F5344CB8AC3E}">
        <p14:creationId xmlns:p14="http://schemas.microsoft.com/office/powerpoint/2010/main" val="1735844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DF63E8-E717-497B-963F-E3BEF36B16FC}"/>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BBF1247-2D6A-4C1F-8C2B-063664E263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AF755AC-A3B3-4BD6-9547-25F4040A3374}"/>
              </a:ext>
            </a:extLst>
          </p:cNvPr>
          <p:cNvSpPr>
            <a:spLocks noGrp="1"/>
          </p:cNvSpPr>
          <p:nvPr>
            <p:ph type="dt" sz="half" idx="10"/>
          </p:nvPr>
        </p:nvSpPr>
        <p:spPr/>
        <p:txBody>
          <a:bodyPr/>
          <a:lstStyle/>
          <a:p>
            <a:fld id="{54108B4A-D508-402C-987C-5A23898B0BBF}" type="datetime1">
              <a:rPr kumimoji="1" lang="ja-JP" altLang="en-US" smtClean="0"/>
              <a:t>2022/5/6</a:t>
            </a:fld>
            <a:endParaRPr kumimoji="1" lang="ja-JP" altLang="en-US"/>
          </a:p>
        </p:txBody>
      </p:sp>
      <p:sp>
        <p:nvSpPr>
          <p:cNvPr id="5" name="フッター プレースホルダー 4">
            <a:extLst>
              <a:ext uri="{FF2B5EF4-FFF2-40B4-BE49-F238E27FC236}">
                <a16:creationId xmlns:a16="http://schemas.microsoft.com/office/drawing/2014/main" id="{375F3D1F-120B-4EB0-983C-96A46F9E9C1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9A27986-1720-4FBB-920C-0E344AE333E3}"/>
              </a:ext>
            </a:extLst>
          </p:cNvPr>
          <p:cNvSpPr>
            <a:spLocks noGrp="1"/>
          </p:cNvSpPr>
          <p:nvPr>
            <p:ph type="sldNum" sz="quarter" idx="12"/>
          </p:nvPr>
        </p:nvSpPr>
        <p:spPr/>
        <p:txBody>
          <a:bodyPr/>
          <a:lstStyle/>
          <a:p>
            <a:fld id="{FC7BBEE7-BD68-41DD-9D85-B3B516E6AB25}" type="slidenum">
              <a:rPr kumimoji="1" lang="ja-JP" altLang="en-US" smtClean="0"/>
              <a:t>‹#›</a:t>
            </a:fld>
            <a:endParaRPr kumimoji="1" lang="ja-JP" altLang="en-US"/>
          </a:p>
        </p:txBody>
      </p:sp>
    </p:spTree>
    <p:extLst>
      <p:ext uri="{BB962C8B-B14F-4D97-AF65-F5344CB8AC3E}">
        <p14:creationId xmlns:p14="http://schemas.microsoft.com/office/powerpoint/2010/main" val="1929494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85E21A-5D82-444F-A732-F9983BF6C54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AF159FE-EE44-400A-9444-82ACD8ED002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7F4FA7E-0ED0-432C-9F8A-0BD6E691FA6E}"/>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EE196A2-6B3B-4335-9BF8-57BA829DDBE3}"/>
              </a:ext>
            </a:extLst>
          </p:cNvPr>
          <p:cNvSpPr>
            <a:spLocks noGrp="1"/>
          </p:cNvSpPr>
          <p:nvPr>
            <p:ph type="dt" sz="half" idx="10"/>
          </p:nvPr>
        </p:nvSpPr>
        <p:spPr/>
        <p:txBody>
          <a:bodyPr/>
          <a:lstStyle/>
          <a:p>
            <a:fld id="{17A2DC0F-3720-481D-B20C-DB9681CA6603}" type="datetime1">
              <a:rPr kumimoji="1" lang="ja-JP" altLang="en-US" smtClean="0"/>
              <a:t>2022/5/6</a:t>
            </a:fld>
            <a:endParaRPr kumimoji="1" lang="ja-JP" altLang="en-US"/>
          </a:p>
        </p:txBody>
      </p:sp>
      <p:sp>
        <p:nvSpPr>
          <p:cNvPr id="6" name="フッター プレースホルダー 5">
            <a:extLst>
              <a:ext uri="{FF2B5EF4-FFF2-40B4-BE49-F238E27FC236}">
                <a16:creationId xmlns:a16="http://schemas.microsoft.com/office/drawing/2014/main" id="{CD1A66D3-3219-43B0-9E49-D0BB8A90202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A0A863B-2297-472C-BE03-ABE3F5AE8BF1}"/>
              </a:ext>
            </a:extLst>
          </p:cNvPr>
          <p:cNvSpPr>
            <a:spLocks noGrp="1"/>
          </p:cNvSpPr>
          <p:nvPr>
            <p:ph type="sldNum" sz="quarter" idx="12"/>
          </p:nvPr>
        </p:nvSpPr>
        <p:spPr/>
        <p:txBody>
          <a:bodyPr/>
          <a:lstStyle/>
          <a:p>
            <a:fld id="{FC7BBEE7-BD68-41DD-9D85-B3B516E6AB25}" type="slidenum">
              <a:rPr kumimoji="1" lang="ja-JP" altLang="en-US" smtClean="0"/>
              <a:t>‹#›</a:t>
            </a:fld>
            <a:endParaRPr kumimoji="1" lang="ja-JP" altLang="en-US"/>
          </a:p>
        </p:txBody>
      </p:sp>
    </p:spTree>
    <p:extLst>
      <p:ext uri="{BB962C8B-B14F-4D97-AF65-F5344CB8AC3E}">
        <p14:creationId xmlns:p14="http://schemas.microsoft.com/office/powerpoint/2010/main" val="3556088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970E57-921E-4F86-AB11-DB72A0630D6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FD63876-9638-4B17-85F6-8679C0F69D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02D528B-342A-43B5-A598-DEFA8C7CE47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2B55D5E-90CE-4284-8AB6-182E68C326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1B33EF2-3A07-47DC-AADF-E2347289660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9AC4134-0C1C-4C51-88B2-9DCC3BAE602E}"/>
              </a:ext>
            </a:extLst>
          </p:cNvPr>
          <p:cNvSpPr>
            <a:spLocks noGrp="1"/>
          </p:cNvSpPr>
          <p:nvPr>
            <p:ph type="dt" sz="half" idx="10"/>
          </p:nvPr>
        </p:nvSpPr>
        <p:spPr/>
        <p:txBody>
          <a:bodyPr/>
          <a:lstStyle/>
          <a:p>
            <a:fld id="{5B7F2FE5-4F46-4CE1-A0C2-BA2828208E6F}" type="datetime1">
              <a:rPr kumimoji="1" lang="ja-JP" altLang="en-US" smtClean="0"/>
              <a:t>2022/5/6</a:t>
            </a:fld>
            <a:endParaRPr kumimoji="1" lang="ja-JP" altLang="en-US"/>
          </a:p>
        </p:txBody>
      </p:sp>
      <p:sp>
        <p:nvSpPr>
          <p:cNvPr id="8" name="フッター プレースホルダー 7">
            <a:extLst>
              <a:ext uri="{FF2B5EF4-FFF2-40B4-BE49-F238E27FC236}">
                <a16:creationId xmlns:a16="http://schemas.microsoft.com/office/drawing/2014/main" id="{4C0A295F-3D04-4EDB-8B9C-FA1E6B2F3D9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90493F7-65F9-4259-99D2-0655AEA3FC53}"/>
              </a:ext>
            </a:extLst>
          </p:cNvPr>
          <p:cNvSpPr>
            <a:spLocks noGrp="1"/>
          </p:cNvSpPr>
          <p:nvPr>
            <p:ph type="sldNum" sz="quarter" idx="12"/>
          </p:nvPr>
        </p:nvSpPr>
        <p:spPr/>
        <p:txBody>
          <a:bodyPr/>
          <a:lstStyle/>
          <a:p>
            <a:fld id="{FC7BBEE7-BD68-41DD-9D85-B3B516E6AB25}" type="slidenum">
              <a:rPr kumimoji="1" lang="ja-JP" altLang="en-US" smtClean="0"/>
              <a:t>‹#›</a:t>
            </a:fld>
            <a:endParaRPr kumimoji="1" lang="ja-JP" altLang="en-US"/>
          </a:p>
        </p:txBody>
      </p:sp>
    </p:spTree>
    <p:extLst>
      <p:ext uri="{BB962C8B-B14F-4D97-AF65-F5344CB8AC3E}">
        <p14:creationId xmlns:p14="http://schemas.microsoft.com/office/powerpoint/2010/main" val="3269482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F2E80A-0352-457C-AD34-39D959958E1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2E3CBF6-A541-4E9D-A256-2FB5F5C55AEA}"/>
              </a:ext>
            </a:extLst>
          </p:cNvPr>
          <p:cNvSpPr>
            <a:spLocks noGrp="1"/>
          </p:cNvSpPr>
          <p:nvPr>
            <p:ph type="dt" sz="half" idx="10"/>
          </p:nvPr>
        </p:nvSpPr>
        <p:spPr/>
        <p:txBody>
          <a:bodyPr/>
          <a:lstStyle/>
          <a:p>
            <a:fld id="{8105105A-3F1C-4977-A095-89ABF42B8278}" type="datetime1">
              <a:rPr kumimoji="1" lang="ja-JP" altLang="en-US" smtClean="0"/>
              <a:t>2022/5/6</a:t>
            </a:fld>
            <a:endParaRPr kumimoji="1" lang="ja-JP" altLang="en-US"/>
          </a:p>
        </p:txBody>
      </p:sp>
      <p:sp>
        <p:nvSpPr>
          <p:cNvPr id="4" name="フッター プレースホルダー 3">
            <a:extLst>
              <a:ext uri="{FF2B5EF4-FFF2-40B4-BE49-F238E27FC236}">
                <a16:creationId xmlns:a16="http://schemas.microsoft.com/office/drawing/2014/main" id="{FA323FAC-1527-437B-9853-0E297D93B7F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B54F816-1D0A-4D3E-9CAF-BF266CD42654}"/>
              </a:ext>
            </a:extLst>
          </p:cNvPr>
          <p:cNvSpPr>
            <a:spLocks noGrp="1"/>
          </p:cNvSpPr>
          <p:nvPr>
            <p:ph type="sldNum" sz="quarter" idx="12"/>
          </p:nvPr>
        </p:nvSpPr>
        <p:spPr/>
        <p:txBody>
          <a:bodyPr/>
          <a:lstStyle/>
          <a:p>
            <a:fld id="{FC7BBEE7-BD68-41DD-9D85-B3B516E6AB25}" type="slidenum">
              <a:rPr kumimoji="1" lang="ja-JP" altLang="en-US" smtClean="0"/>
              <a:t>‹#›</a:t>
            </a:fld>
            <a:endParaRPr kumimoji="1" lang="ja-JP" altLang="en-US"/>
          </a:p>
        </p:txBody>
      </p:sp>
    </p:spTree>
    <p:extLst>
      <p:ext uri="{BB962C8B-B14F-4D97-AF65-F5344CB8AC3E}">
        <p14:creationId xmlns:p14="http://schemas.microsoft.com/office/powerpoint/2010/main" val="1553161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35EC6D2-F7E5-4500-9140-DFB0A67265DD}"/>
              </a:ext>
            </a:extLst>
          </p:cNvPr>
          <p:cNvSpPr>
            <a:spLocks noGrp="1"/>
          </p:cNvSpPr>
          <p:nvPr>
            <p:ph type="dt" sz="half" idx="10"/>
          </p:nvPr>
        </p:nvSpPr>
        <p:spPr/>
        <p:txBody>
          <a:bodyPr/>
          <a:lstStyle/>
          <a:p>
            <a:fld id="{A71F014A-33AB-47B8-AF8D-C58F8ADB6DD5}" type="datetime1">
              <a:rPr kumimoji="1" lang="ja-JP" altLang="en-US" smtClean="0"/>
              <a:t>2022/5/6</a:t>
            </a:fld>
            <a:endParaRPr kumimoji="1" lang="ja-JP" altLang="en-US"/>
          </a:p>
        </p:txBody>
      </p:sp>
      <p:sp>
        <p:nvSpPr>
          <p:cNvPr id="3" name="フッター プレースホルダー 2">
            <a:extLst>
              <a:ext uri="{FF2B5EF4-FFF2-40B4-BE49-F238E27FC236}">
                <a16:creationId xmlns:a16="http://schemas.microsoft.com/office/drawing/2014/main" id="{8DB5E93A-100F-4ABE-8DBF-0005D3DF162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34031F83-C4FA-46A7-BF1A-9E65AF1693F7}"/>
              </a:ext>
            </a:extLst>
          </p:cNvPr>
          <p:cNvSpPr>
            <a:spLocks noGrp="1"/>
          </p:cNvSpPr>
          <p:nvPr>
            <p:ph type="sldNum" sz="quarter" idx="12"/>
          </p:nvPr>
        </p:nvSpPr>
        <p:spPr/>
        <p:txBody>
          <a:bodyPr/>
          <a:lstStyle/>
          <a:p>
            <a:fld id="{FC7BBEE7-BD68-41DD-9D85-B3B516E6AB25}" type="slidenum">
              <a:rPr kumimoji="1" lang="ja-JP" altLang="en-US" smtClean="0"/>
              <a:t>‹#›</a:t>
            </a:fld>
            <a:endParaRPr kumimoji="1" lang="ja-JP" altLang="en-US"/>
          </a:p>
        </p:txBody>
      </p:sp>
    </p:spTree>
    <p:extLst>
      <p:ext uri="{BB962C8B-B14F-4D97-AF65-F5344CB8AC3E}">
        <p14:creationId xmlns:p14="http://schemas.microsoft.com/office/powerpoint/2010/main" val="1089366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0B08CC-23C3-4A74-B951-8E0D7A5C86D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2303CBE-46D1-4778-93A5-385B3D7AA1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ACD958A-17AC-40E9-B955-3509A77CF8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D19DEC4-FF14-4FA3-A35B-F53B504F0C27}"/>
              </a:ext>
            </a:extLst>
          </p:cNvPr>
          <p:cNvSpPr>
            <a:spLocks noGrp="1"/>
          </p:cNvSpPr>
          <p:nvPr>
            <p:ph type="dt" sz="half" idx="10"/>
          </p:nvPr>
        </p:nvSpPr>
        <p:spPr/>
        <p:txBody>
          <a:bodyPr/>
          <a:lstStyle/>
          <a:p>
            <a:fld id="{2529EEEA-4400-4F84-9DD7-6AA9DB3F3139}" type="datetime1">
              <a:rPr kumimoji="1" lang="ja-JP" altLang="en-US" smtClean="0"/>
              <a:t>2022/5/6</a:t>
            </a:fld>
            <a:endParaRPr kumimoji="1" lang="ja-JP" altLang="en-US"/>
          </a:p>
        </p:txBody>
      </p:sp>
      <p:sp>
        <p:nvSpPr>
          <p:cNvPr id="6" name="フッター プレースホルダー 5">
            <a:extLst>
              <a:ext uri="{FF2B5EF4-FFF2-40B4-BE49-F238E27FC236}">
                <a16:creationId xmlns:a16="http://schemas.microsoft.com/office/drawing/2014/main" id="{5F6FBB85-177E-4FB8-92B3-24C84548D59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0EB1707-9BEF-420D-8181-EE997BC3ADAF}"/>
              </a:ext>
            </a:extLst>
          </p:cNvPr>
          <p:cNvSpPr>
            <a:spLocks noGrp="1"/>
          </p:cNvSpPr>
          <p:nvPr>
            <p:ph type="sldNum" sz="quarter" idx="12"/>
          </p:nvPr>
        </p:nvSpPr>
        <p:spPr/>
        <p:txBody>
          <a:bodyPr/>
          <a:lstStyle/>
          <a:p>
            <a:fld id="{FC7BBEE7-BD68-41DD-9D85-B3B516E6AB25}" type="slidenum">
              <a:rPr kumimoji="1" lang="ja-JP" altLang="en-US" smtClean="0"/>
              <a:t>‹#›</a:t>
            </a:fld>
            <a:endParaRPr kumimoji="1" lang="ja-JP" altLang="en-US"/>
          </a:p>
        </p:txBody>
      </p:sp>
    </p:spTree>
    <p:extLst>
      <p:ext uri="{BB962C8B-B14F-4D97-AF65-F5344CB8AC3E}">
        <p14:creationId xmlns:p14="http://schemas.microsoft.com/office/powerpoint/2010/main" val="527218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D94D11-4799-4F3F-BB2F-14DE7B47AE8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A37D36D8-93F9-405A-BB5D-CB7F910F99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742B3F57-7FDB-4103-AC9A-381FEA2E2B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7AD4756-D81D-42A2-901D-D7E6AF9F176A}"/>
              </a:ext>
            </a:extLst>
          </p:cNvPr>
          <p:cNvSpPr>
            <a:spLocks noGrp="1"/>
          </p:cNvSpPr>
          <p:nvPr>
            <p:ph type="dt" sz="half" idx="10"/>
          </p:nvPr>
        </p:nvSpPr>
        <p:spPr/>
        <p:txBody>
          <a:bodyPr/>
          <a:lstStyle/>
          <a:p>
            <a:fld id="{32397107-5EE6-4F39-B211-C90F55E10646}" type="datetime1">
              <a:rPr kumimoji="1" lang="ja-JP" altLang="en-US" smtClean="0"/>
              <a:t>2022/5/6</a:t>
            </a:fld>
            <a:endParaRPr kumimoji="1" lang="ja-JP" altLang="en-US"/>
          </a:p>
        </p:txBody>
      </p:sp>
      <p:sp>
        <p:nvSpPr>
          <p:cNvPr id="6" name="フッター プレースホルダー 5">
            <a:extLst>
              <a:ext uri="{FF2B5EF4-FFF2-40B4-BE49-F238E27FC236}">
                <a16:creationId xmlns:a16="http://schemas.microsoft.com/office/drawing/2014/main" id="{DA479CEA-317D-4791-87E3-1B824448414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447695D-0A72-43E3-8826-0FA2F819DDFF}"/>
              </a:ext>
            </a:extLst>
          </p:cNvPr>
          <p:cNvSpPr>
            <a:spLocks noGrp="1"/>
          </p:cNvSpPr>
          <p:nvPr>
            <p:ph type="sldNum" sz="quarter" idx="12"/>
          </p:nvPr>
        </p:nvSpPr>
        <p:spPr/>
        <p:txBody>
          <a:bodyPr/>
          <a:lstStyle/>
          <a:p>
            <a:fld id="{FC7BBEE7-BD68-41DD-9D85-B3B516E6AB25}" type="slidenum">
              <a:rPr kumimoji="1" lang="ja-JP" altLang="en-US" smtClean="0"/>
              <a:t>‹#›</a:t>
            </a:fld>
            <a:endParaRPr kumimoji="1" lang="ja-JP" altLang="en-US"/>
          </a:p>
        </p:txBody>
      </p:sp>
    </p:spTree>
    <p:extLst>
      <p:ext uri="{BB962C8B-B14F-4D97-AF65-F5344CB8AC3E}">
        <p14:creationId xmlns:p14="http://schemas.microsoft.com/office/powerpoint/2010/main" val="896224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CC2F79E-E4C0-45EB-9A42-9AC10B1895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46A906F-19D2-4E4C-9A77-213EF99ED1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67C19D9-5E39-48F7-BC94-567C8F9191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0CF257-B168-4F35-A28D-7FF820829A3D}" type="datetime1">
              <a:rPr kumimoji="1" lang="ja-JP" altLang="en-US" smtClean="0"/>
              <a:t>2022/5/6</a:t>
            </a:fld>
            <a:endParaRPr kumimoji="1" lang="ja-JP" altLang="en-US"/>
          </a:p>
        </p:txBody>
      </p:sp>
      <p:sp>
        <p:nvSpPr>
          <p:cNvPr id="5" name="フッター プレースホルダー 4">
            <a:extLst>
              <a:ext uri="{FF2B5EF4-FFF2-40B4-BE49-F238E27FC236}">
                <a16:creationId xmlns:a16="http://schemas.microsoft.com/office/drawing/2014/main" id="{6257445A-685C-476C-B3A4-9096AA9BB9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7198ACA7-A5E3-4A2A-ABF3-42CE7770C1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7BBEE7-BD68-41DD-9D85-B3B516E6AB25}" type="slidenum">
              <a:rPr kumimoji="1" lang="ja-JP" altLang="en-US" smtClean="0"/>
              <a:t>‹#›</a:t>
            </a:fld>
            <a:endParaRPr kumimoji="1" lang="ja-JP" altLang="en-US"/>
          </a:p>
        </p:txBody>
      </p:sp>
    </p:spTree>
    <p:extLst>
      <p:ext uri="{BB962C8B-B14F-4D97-AF65-F5344CB8AC3E}">
        <p14:creationId xmlns:p14="http://schemas.microsoft.com/office/powerpoint/2010/main" val="3045613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package" Target="../embeddings/Microsoft_Word_Document.docx"/><Relationship Id="rId7" Type="http://schemas.openxmlformats.org/officeDocument/2006/relationships/package" Target="../embeddings/Microsoft_Word_Document2.doc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package" Target="../embeddings/Microsoft_Word_Document1.docx"/><Relationship Id="rId4" Type="http://schemas.openxmlformats.org/officeDocument/2006/relationships/image" Target="../media/image2.e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76805BE0-B13E-412E-9F7D-1DDAD794D543}"/>
              </a:ext>
            </a:extLst>
          </p:cNvPr>
          <p:cNvSpPr>
            <a:spLocks noGrp="1"/>
          </p:cNvSpPr>
          <p:nvPr>
            <p:ph type="ctrTitle"/>
          </p:nvPr>
        </p:nvSpPr>
        <p:spPr>
          <a:xfrm>
            <a:off x="818882" y="650384"/>
            <a:ext cx="10534918" cy="2189408"/>
          </a:xfrm>
        </p:spPr>
        <p:txBody>
          <a:bodyPr>
            <a:normAutofit/>
          </a:bodyPr>
          <a:lstStyle/>
          <a:p>
            <a:r>
              <a:rPr kumimoji="1" lang="ja-JP" altLang="en-US" b="1" dirty="0">
                <a:latin typeface="ＭＳ ゴシック" panose="020B0609070205080204" pitchFamily="49" charset="-128"/>
                <a:ea typeface="ＭＳ ゴシック" panose="020B0609070205080204" pitchFamily="49" charset="-128"/>
              </a:rPr>
              <a:t>ＲＹＬＡの根底にある思想</a:t>
            </a:r>
            <a:br>
              <a:rPr kumimoji="1" lang="en-US" altLang="ja-JP" b="1" dirty="0">
                <a:latin typeface="ＭＳ ゴシック" panose="020B0609070205080204" pitchFamily="49" charset="-128"/>
                <a:ea typeface="ＭＳ ゴシック" panose="020B0609070205080204" pitchFamily="49" charset="-128"/>
              </a:rPr>
            </a:br>
            <a:r>
              <a:rPr kumimoji="1" lang="ja-JP" altLang="en-US" b="1" dirty="0">
                <a:latin typeface="ＭＳ ゴシック" panose="020B0609070205080204" pitchFamily="49" charset="-128"/>
                <a:ea typeface="ＭＳ ゴシック" panose="020B0609070205080204" pitchFamily="49" charset="-128"/>
              </a:rPr>
              <a:t>第１４回全国ＲＹＬＡ研究会</a:t>
            </a:r>
          </a:p>
        </p:txBody>
      </p:sp>
      <p:sp>
        <p:nvSpPr>
          <p:cNvPr id="5" name="字幕 4">
            <a:extLst>
              <a:ext uri="{FF2B5EF4-FFF2-40B4-BE49-F238E27FC236}">
                <a16:creationId xmlns:a16="http://schemas.microsoft.com/office/drawing/2014/main" id="{9DD0F359-BE6E-4A8B-8632-C8A7001299AD}"/>
              </a:ext>
            </a:extLst>
          </p:cNvPr>
          <p:cNvSpPr>
            <a:spLocks noGrp="1"/>
          </p:cNvSpPr>
          <p:nvPr>
            <p:ph type="subTitle" idx="1"/>
          </p:nvPr>
        </p:nvSpPr>
        <p:spPr>
          <a:xfrm>
            <a:off x="1524000" y="3429001"/>
            <a:ext cx="9144000" cy="2778616"/>
          </a:xfrm>
        </p:spPr>
        <p:txBody>
          <a:bodyPr>
            <a:normAutofit fontScale="92500" lnSpcReduction="10000"/>
          </a:bodyPr>
          <a:lstStyle/>
          <a:p>
            <a:pPr algn="r"/>
            <a:r>
              <a:rPr kumimoji="1" lang="ja-JP" altLang="en-US" dirty="0">
                <a:latin typeface="ＭＳ ゴシック" panose="020B0609070205080204" pitchFamily="49" charset="-128"/>
                <a:ea typeface="ＭＳ ゴシック" panose="020B0609070205080204" pitchFamily="49" charset="-128"/>
              </a:rPr>
              <a:t>２０２２年５月２１日（土）</a:t>
            </a:r>
            <a:endParaRPr kumimoji="1" lang="en-US" altLang="ja-JP" dirty="0">
              <a:latin typeface="ＭＳ ゴシック" panose="020B0609070205080204" pitchFamily="49" charset="-128"/>
              <a:ea typeface="ＭＳ ゴシック" panose="020B0609070205080204" pitchFamily="49" charset="-128"/>
            </a:endParaRPr>
          </a:p>
          <a:p>
            <a:pPr algn="r"/>
            <a:r>
              <a:rPr kumimoji="1" lang="ja-JP" altLang="en-US" dirty="0">
                <a:latin typeface="ＭＳ ゴシック" panose="020B0609070205080204" pitchFamily="49" charset="-128"/>
                <a:ea typeface="ＭＳ ゴシック" panose="020B0609070205080204" pitchFamily="49" charset="-128"/>
              </a:rPr>
              <a:t>於　ホテルニューオータニ鳥取</a:t>
            </a:r>
            <a:endParaRPr kumimoji="1" lang="en-US" altLang="ja-JP" dirty="0">
              <a:latin typeface="ＭＳ ゴシック" panose="020B0609070205080204" pitchFamily="49" charset="-128"/>
              <a:ea typeface="ＭＳ ゴシック" panose="020B0609070205080204" pitchFamily="49" charset="-128"/>
            </a:endParaRPr>
          </a:p>
          <a:p>
            <a:pPr algn="r"/>
            <a:r>
              <a:rPr kumimoji="1" lang="ja-JP" altLang="en-US" dirty="0">
                <a:latin typeface="ＭＳ ゴシック" panose="020B0609070205080204" pitchFamily="49" charset="-128"/>
                <a:ea typeface="ＭＳ ゴシック" panose="020B0609070205080204" pitchFamily="49" charset="-128"/>
              </a:rPr>
              <a:t>ＲＩＤ２６８０　危機管理委員長</a:t>
            </a:r>
            <a:endParaRPr kumimoji="1" lang="en-US" altLang="ja-JP" dirty="0">
              <a:latin typeface="ＭＳ ゴシック" panose="020B0609070205080204" pitchFamily="49" charset="-128"/>
              <a:ea typeface="ＭＳ ゴシック" panose="020B0609070205080204" pitchFamily="49" charset="-128"/>
            </a:endParaRPr>
          </a:p>
          <a:p>
            <a:pPr algn="r"/>
            <a:r>
              <a:rPr kumimoji="1" lang="ja-JP" altLang="en-US" dirty="0">
                <a:latin typeface="ＭＳ ゴシック" panose="020B0609070205080204" pitchFamily="49" charset="-128"/>
                <a:ea typeface="ＭＳ ゴシック" panose="020B0609070205080204" pitchFamily="49" charset="-128"/>
              </a:rPr>
              <a:t>ＲＩＤ２６８０　青少年奉仕副委員長</a:t>
            </a:r>
            <a:endParaRPr kumimoji="1" lang="en-US" altLang="ja-JP" dirty="0">
              <a:latin typeface="ＭＳ ゴシック" panose="020B0609070205080204" pitchFamily="49" charset="-128"/>
              <a:ea typeface="ＭＳ ゴシック" panose="020B0609070205080204" pitchFamily="49" charset="-128"/>
            </a:endParaRPr>
          </a:p>
          <a:p>
            <a:pPr algn="r"/>
            <a:r>
              <a:rPr kumimoji="1" lang="ja-JP" altLang="en-US" dirty="0">
                <a:latin typeface="ＭＳ ゴシック" panose="020B0609070205080204" pitchFamily="49" charset="-128"/>
                <a:ea typeface="ＭＳ ゴシック" panose="020B0609070205080204" pitchFamily="49" charset="-128"/>
              </a:rPr>
              <a:t>第１４回全国ＲＹＬＡ研究会地区実行委員長</a:t>
            </a:r>
            <a:endParaRPr kumimoji="1" lang="en-US" altLang="ja-JP" dirty="0">
              <a:latin typeface="ＭＳ ゴシック" panose="020B0609070205080204" pitchFamily="49" charset="-128"/>
              <a:ea typeface="ＭＳ ゴシック" panose="020B0609070205080204" pitchFamily="49" charset="-128"/>
            </a:endParaRPr>
          </a:p>
          <a:p>
            <a:pPr algn="r"/>
            <a:r>
              <a:rPr kumimoji="1" lang="ja-JP" altLang="en-US" dirty="0">
                <a:latin typeface="ＭＳ ゴシック" panose="020B0609070205080204" pitchFamily="49" charset="-128"/>
                <a:ea typeface="ＭＳ ゴシック" panose="020B0609070205080204" pitchFamily="49" charset="-128"/>
              </a:rPr>
              <a:t>ＲＩＪＹＥＭ研修部門委員</a:t>
            </a:r>
            <a:endParaRPr kumimoji="1" lang="en-US" altLang="ja-JP" dirty="0">
              <a:latin typeface="ＭＳ ゴシック" panose="020B0609070205080204" pitchFamily="49" charset="-128"/>
              <a:ea typeface="ＭＳ ゴシック" panose="020B0609070205080204" pitchFamily="49" charset="-128"/>
            </a:endParaRPr>
          </a:p>
          <a:p>
            <a:pPr algn="r"/>
            <a:r>
              <a:rPr kumimoji="1" lang="ja-JP" altLang="en-US" dirty="0">
                <a:latin typeface="ＭＳ ゴシック" panose="020B0609070205080204" pitchFamily="49" charset="-128"/>
                <a:ea typeface="ＭＳ ゴシック" panose="020B0609070205080204" pitchFamily="49" charset="-128"/>
              </a:rPr>
              <a:t>西宮イブニングＲＣ　黒田建一</a:t>
            </a:r>
          </a:p>
        </p:txBody>
      </p:sp>
      <p:sp>
        <p:nvSpPr>
          <p:cNvPr id="2" name="スライド番号プレースホルダー 1">
            <a:extLst>
              <a:ext uri="{FF2B5EF4-FFF2-40B4-BE49-F238E27FC236}">
                <a16:creationId xmlns:a16="http://schemas.microsoft.com/office/drawing/2014/main" id="{D19CFAC5-3F32-413D-B0D0-BAFFE3884C0E}"/>
              </a:ext>
            </a:extLst>
          </p:cNvPr>
          <p:cNvSpPr>
            <a:spLocks noGrp="1"/>
          </p:cNvSpPr>
          <p:nvPr>
            <p:ph type="sldNum" sz="quarter" idx="12"/>
          </p:nvPr>
        </p:nvSpPr>
        <p:spPr/>
        <p:txBody>
          <a:bodyPr/>
          <a:lstStyle/>
          <a:p>
            <a:fld id="{FC7BBEE7-BD68-41DD-9D85-B3B516E6AB25}" type="slidenum">
              <a:rPr kumimoji="1" lang="ja-JP" altLang="en-US" sz="2000" smtClean="0"/>
              <a:t>1</a:t>
            </a:fld>
            <a:endParaRPr kumimoji="1" lang="ja-JP" altLang="en-US" sz="2000" dirty="0"/>
          </a:p>
        </p:txBody>
      </p:sp>
    </p:spTree>
    <p:extLst>
      <p:ext uri="{BB962C8B-B14F-4D97-AF65-F5344CB8AC3E}">
        <p14:creationId xmlns:p14="http://schemas.microsoft.com/office/powerpoint/2010/main" val="2492294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5AC7647-2833-4BB9-B3F0-8091DD09F806}"/>
              </a:ext>
            </a:extLst>
          </p:cNvPr>
          <p:cNvSpPr>
            <a:spLocks noGrp="1"/>
          </p:cNvSpPr>
          <p:nvPr>
            <p:ph idx="1"/>
          </p:nvPr>
        </p:nvSpPr>
        <p:spPr>
          <a:xfrm>
            <a:off x="323045" y="1100372"/>
            <a:ext cx="12027794" cy="4657256"/>
          </a:xfrm>
        </p:spPr>
        <p:txBody>
          <a:bodyPr>
            <a:normAutofit/>
          </a:bodyPr>
          <a:lstStyle/>
          <a:p>
            <a:pPr marL="1081088" indent="-1081088">
              <a:buNone/>
            </a:pPr>
            <a:r>
              <a:rPr lang="ja-JP" altLang="en-US" sz="3200" dirty="0">
                <a:latin typeface="ＭＳ ゴシック" panose="020B0609070205080204" pitchFamily="49" charset="-128"/>
                <a:ea typeface="ＭＳ ゴシック" panose="020B0609070205080204" pitchFamily="49" charset="-128"/>
              </a:rPr>
              <a:t>　（３）</a:t>
            </a:r>
            <a:r>
              <a:rPr lang="en-US" altLang="ja-JP" sz="3200" dirty="0">
                <a:latin typeface="ＭＳ ゴシック" panose="020B0609070205080204" pitchFamily="49" charset="-128"/>
                <a:ea typeface="ＭＳ ゴシック" panose="020B0609070205080204" pitchFamily="49" charset="-128"/>
              </a:rPr>
              <a:t>work</a:t>
            </a:r>
            <a:r>
              <a:rPr lang="ja-JP" altLang="en-US" sz="3200" dirty="0">
                <a:latin typeface="ＭＳ ゴシック" panose="020B0609070205080204" pitchFamily="49" charset="-128"/>
                <a:ea typeface="ＭＳ ゴシック" panose="020B0609070205080204" pitchFamily="49" charset="-128"/>
              </a:rPr>
              <a:t>と</a:t>
            </a:r>
            <a:r>
              <a:rPr lang="en-US" altLang="ja-JP" sz="3200" dirty="0">
                <a:latin typeface="ＭＳ ゴシック" panose="020B0609070205080204" pitchFamily="49" charset="-128"/>
                <a:ea typeface="ＭＳ ゴシック" panose="020B0609070205080204" pitchFamily="49" charset="-128"/>
              </a:rPr>
              <a:t>shop</a:t>
            </a:r>
            <a:r>
              <a:rPr lang="ja-JP" altLang="en-US" sz="3200" dirty="0">
                <a:latin typeface="ＭＳ ゴシック" panose="020B0609070205080204" pitchFamily="49" charset="-128"/>
                <a:ea typeface="ＭＳ ゴシック" panose="020B0609070205080204" pitchFamily="49" charset="-128"/>
              </a:rPr>
              <a:t>　の語源</a:t>
            </a:r>
            <a:endParaRPr lang="en-US" altLang="ja-JP" sz="3200" dirty="0">
              <a:latin typeface="ＭＳ ゴシック" panose="020B0609070205080204" pitchFamily="49" charset="-128"/>
              <a:ea typeface="ＭＳ ゴシック" panose="020B0609070205080204" pitchFamily="49" charset="-128"/>
            </a:endParaRPr>
          </a:p>
          <a:p>
            <a:pPr marL="1081088" indent="-1081088">
              <a:buNone/>
            </a:pPr>
            <a:r>
              <a:rPr lang="ja-JP" altLang="en-US" sz="3200" dirty="0">
                <a:latin typeface="ＭＳ ゴシック" panose="020B0609070205080204" pitchFamily="49" charset="-128"/>
                <a:ea typeface="ＭＳ ゴシック" panose="020B0609070205080204" pitchFamily="49" charset="-128"/>
              </a:rPr>
              <a:t>　　・</a:t>
            </a:r>
            <a:r>
              <a:rPr lang="en-US" altLang="ja-JP" sz="3200" dirty="0">
                <a:latin typeface="ＭＳ ゴシック" panose="020B0609070205080204" pitchFamily="49" charset="-128"/>
                <a:ea typeface="ＭＳ ゴシック" panose="020B0609070205080204" pitchFamily="49" charset="-128"/>
              </a:rPr>
              <a:t>work shop </a:t>
            </a:r>
            <a:r>
              <a:rPr lang="ja-JP" altLang="en-US" sz="3200" dirty="0">
                <a:latin typeface="ＭＳ ゴシック" panose="020B0609070205080204" pitchFamily="49" charset="-128"/>
                <a:ea typeface="ＭＳ ゴシック" panose="020B0609070205080204" pitchFamily="49" charset="-128"/>
              </a:rPr>
              <a:t>直訳であれば作業場となる　　　　</a:t>
            </a:r>
            <a:endParaRPr lang="en-US" altLang="ja-JP" sz="3200" dirty="0">
              <a:latin typeface="ＭＳ ゴシック" panose="020B0609070205080204" pitchFamily="49" charset="-128"/>
              <a:ea typeface="ＭＳ ゴシック" panose="020B0609070205080204" pitchFamily="49" charset="-128"/>
            </a:endParaRPr>
          </a:p>
          <a:p>
            <a:pPr marL="1081088" indent="-1081088">
              <a:buNone/>
            </a:pPr>
            <a:r>
              <a:rPr lang="ja-JP" altLang="en-US" sz="3200" dirty="0">
                <a:latin typeface="ＭＳ ゴシック" panose="020B0609070205080204" pitchFamily="49" charset="-128"/>
                <a:ea typeface="ＭＳ ゴシック" panose="020B0609070205080204" pitchFamily="49" charset="-128"/>
              </a:rPr>
              <a:t>　　・</a:t>
            </a:r>
            <a:r>
              <a:rPr lang="en-US" altLang="ja-JP" sz="3200" dirty="0">
                <a:latin typeface="ＭＳ ゴシック" panose="020B0609070205080204" pitchFamily="49" charset="-128"/>
                <a:ea typeface="ＭＳ ゴシック" panose="020B0609070205080204" pitchFamily="49" charset="-128"/>
              </a:rPr>
              <a:t>work </a:t>
            </a:r>
            <a:r>
              <a:rPr lang="ja-JP" altLang="en-US" sz="3200" dirty="0">
                <a:latin typeface="ＭＳ ゴシック" panose="020B0609070205080204" pitchFamily="49" charset="-128"/>
                <a:ea typeface="ＭＳ ゴシック" panose="020B0609070205080204" pitchFamily="49" charset="-128"/>
              </a:rPr>
              <a:t>（ゲルマン語由来）　⇔　</a:t>
            </a:r>
            <a:r>
              <a:rPr lang="en-US" altLang="ja-JP" sz="3200" dirty="0" err="1">
                <a:latin typeface="ＭＳ ゴシック" panose="020B0609070205080204" pitchFamily="49" charset="-128"/>
                <a:ea typeface="ＭＳ ゴシック" panose="020B0609070205080204" pitchFamily="49" charset="-128"/>
              </a:rPr>
              <a:t>lobor</a:t>
            </a:r>
            <a:r>
              <a:rPr lang="ja-JP" altLang="en-US" sz="3200" dirty="0">
                <a:latin typeface="ＭＳ ゴシック" panose="020B0609070205080204" pitchFamily="49" charset="-128"/>
                <a:ea typeface="ＭＳ ゴシック" panose="020B0609070205080204" pitchFamily="49" charset="-128"/>
              </a:rPr>
              <a:t>（ラテン語由来）</a:t>
            </a:r>
            <a:endParaRPr lang="en-US" altLang="ja-JP" sz="3200" dirty="0">
              <a:latin typeface="ＭＳ ゴシック" panose="020B0609070205080204" pitchFamily="49" charset="-128"/>
              <a:ea typeface="ＭＳ ゴシック" panose="020B0609070205080204" pitchFamily="49" charset="-128"/>
            </a:endParaRPr>
          </a:p>
          <a:p>
            <a:pPr marL="1081088" indent="-1081088">
              <a:buNone/>
            </a:pPr>
            <a:r>
              <a:rPr lang="ja-JP" altLang="en-US" sz="3200" dirty="0">
                <a:latin typeface="ＭＳ ゴシック" panose="020B0609070205080204" pitchFamily="49" charset="-128"/>
                <a:ea typeface="ＭＳ ゴシック" panose="020B0609070205080204" pitchFamily="49" charset="-128"/>
              </a:rPr>
              <a:t>　　　　　　自主的労働、制作　　　　苦役、労働</a:t>
            </a:r>
            <a:endParaRPr lang="en-US" altLang="ja-JP" sz="3200" dirty="0">
              <a:latin typeface="ＭＳ ゴシック" panose="020B0609070205080204" pitchFamily="49" charset="-128"/>
              <a:ea typeface="ＭＳ ゴシック" panose="020B0609070205080204" pitchFamily="49" charset="-128"/>
            </a:endParaRPr>
          </a:p>
          <a:p>
            <a:pPr marL="1081088" indent="-1081088">
              <a:buNone/>
            </a:pPr>
            <a:r>
              <a:rPr lang="ja-JP" altLang="en-US" sz="3200" dirty="0">
                <a:latin typeface="ＭＳ ゴシック" panose="020B0609070205080204" pitchFamily="49" charset="-128"/>
                <a:ea typeface="ＭＳ ゴシック" panose="020B0609070205080204" pitchFamily="49" charset="-128"/>
              </a:rPr>
              <a:t>　　・</a:t>
            </a:r>
            <a:r>
              <a:rPr lang="en-US" altLang="ja-JP" sz="3200" dirty="0">
                <a:latin typeface="ＭＳ ゴシック" panose="020B0609070205080204" pitchFamily="49" charset="-128"/>
                <a:ea typeface="ＭＳ ゴシック" panose="020B0609070205080204" pitchFamily="49" charset="-128"/>
              </a:rPr>
              <a:t>shop</a:t>
            </a:r>
            <a:r>
              <a:rPr lang="ja-JP" altLang="en-US" sz="3200" dirty="0">
                <a:latin typeface="ＭＳ ゴシック" panose="020B0609070205080204" pitchFamily="49" charset="-128"/>
                <a:ea typeface="ＭＳ ゴシック" panose="020B0609070205080204" pitchFamily="49" charset="-128"/>
              </a:rPr>
              <a:t>　作業場　⇔　</a:t>
            </a:r>
            <a:r>
              <a:rPr lang="en-US" altLang="ja-JP" sz="3200" dirty="0">
                <a:latin typeface="ＭＳ ゴシック" panose="020B0609070205080204" pitchFamily="49" charset="-128"/>
                <a:ea typeface="ＭＳ ゴシック" panose="020B0609070205080204" pitchFamily="49" charset="-128"/>
              </a:rPr>
              <a:t>store </a:t>
            </a:r>
            <a:r>
              <a:rPr lang="ja-JP" altLang="en-US" sz="3200" dirty="0">
                <a:latin typeface="ＭＳ ゴシック" panose="020B0609070205080204" pitchFamily="49" charset="-128"/>
                <a:ea typeface="ＭＳ ゴシック" panose="020B0609070205080204" pitchFamily="49" charset="-128"/>
              </a:rPr>
              <a:t>大型店</a:t>
            </a:r>
            <a:endParaRPr lang="en-US" altLang="ja-JP" sz="3200" dirty="0">
              <a:latin typeface="ＭＳ ゴシック" panose="020B0609070205080204" pitchFamily="49" charset="-128"/>
              <a:ea typeface="ＭＳ ゴシック" panose="020B0609070205080204" pitchFamily="49" charset="-128"/>
            </a:endParaRPr>
          </a:p>
          <a:p>
            <a:pPr marL="1081088" indent="-1081088">
              <a:buNone/>
            </a:pPr>
            <a:r>
              <a:rPr lang="ja-JP" altLang="en-US" sz="3200" dirty="0">
                <a:latin typeface="ＭＳ ゴシック" panose="020B0609070205080204" pitchFamily="49" charset="-128"/>
                <a:ea typeface="ＭＳ ゴシック" panose="020B0609070205080204" pitchFamily="49" charset="-128"/>
              </a:rPr>
              <a:t>　　　　　　工房　　　　　　　貯蔵所</a:t>
            </a:r>
            <a:endParaRPr lang="ja-JP" altLang="en-US" sz="33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F92B1B65-757B-4301-9EC2-84E5380EEF87}"/>
              </a:ext>
            </a:extLst>
          </p:cNvPr>
          <p:cNvSpPr>
            <a:spLocks noGrp="1"/>
          </p:cNvSpPr>
          <p:nvPr>
            <p:ph type="sldNum" sz="quarter" idx="12"/>
          </p:nvPr>
        </p:nvSpPr>
        <p:spPr/>
        <p:txBody>
          <a:bodyPr/>
          <a:lstStyle/>
          <a:p>
            <a:fld id="{FC7BBEE7-BD68-41DD-9D85-B3B516E6AB25}" type="slidenum">
              <a:rPr lang="ja-JP" altLang="en-US" smtClean="0"/>
              <a:pPr/>
              <a:t>10</a:t>
            </a:fld>
            <a:endParaRPr lang="ja-JP" altLang="en-US" dirty="0"/>
          </a:p>
        </p:txBody>
      </p:sp>
    </p:spTree>
    <p:extLst>
      <p:ext uri="{BB962C8B-B14F-4D97-AF65-F5344CB8AC3E}">
        <p14:creationId xmlns:p14="http://schemas.microsoft.com/office/powerpoint/2010/main" val="781347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5AC7647-2833-4BB9-B3F0-8091DD09F806}"/>
              </a:ext>
            </a:extLst>
          </p:cNvPr>
          <p:cNvSpPr>
            <a:spLocks noGrp="1"/>
          </p:cNvSpPr>
          <p:nvPr>
            <p:ph idx="1"/>
          </p:nvPr>
        </p:nvSpPr>
        <p:spPr>
          <a:xfrm>
            <a:off x="954110" y="1100372"/>
            <a:ext cx="10778544" cy="4657256"/>
          </a:xfrm>
        </p:spPr>
        <p:txBody>
          <a:bodyPr>
            <a:normAutofit/>
          </a:bodyPr>
          <a:lstStyle/>
          <a:p>
            <a:pPr marL="1081088" indent="-1081088">
              <a:buNone/>
            </a:pPr>
            <a:r>
              <a:rPr lang="ja-JP" altLang="en-US" sz="3200" dirty="0">
                <a:latin typeface="ＭＳ ゴシック" panose="020B0609070205080204" pitchFamily="49" charset="-128"/>
                <a:ea typeface="ＭＳ ゴシック" panose="020B0609070205080204" pitchFamily="49" charset="-128"/>
              </a:rPr>
              <a:t>　（４）</a:t>
            </a:r>
            <a:r>
              <a:rPr lang="en-US" altLang="ja-JP" sz="3200" dirty="0">
                <a:latin typeface="ＭＳ ゴシック" panose="020B0609070205080204" pitchFamily="49" charset="-128"/>
                <a:ea typeface="ＭＳ ゴシック" panose="020B0609070205080204" pitchFamily="49" charset="-128"/>
              </a:rPr>
              <a:t>WS</a:t>
            </a:r>
            <a:r>
              <a:rPr lang="ja-JP" altLang="en-US" sz="3200" dirty="0">
                <a:latin typeface="ＭＳ ゴシック" panose="020B0609070205080204" pitchFamily="49" charset="-128"/>
                <a:ea typeface="ＭＳ ゴシック" panose="020B0609070205080204" pitchFamily="49" charset="-128"/>
              </a:rPr>
              <a:t>と</a:t>
            </a:r>
            <a:r>
              <a:rPr lang="en-US" altLang="ja-JP" sz="3200" dirty="0">
                <a:latin typeface="ＭＳ ゴシック" panose="020B0609070205080204" pitchFamily="49" charset="-128"/>
                <a:ea typeface="ＭＳ ゴシック" panose="020B0609070205080204" pitchFamily="49" charset="-128"/>
              </a:rPr>
              <a:t>EG</a:t>
            </a:r>
            <a:r>
              <a:rPr lang="ja-JP" altLang="en-US" sz="3200" dirty="0">
                <a:latin typeface="ＭＳ ゴシック" panose="020B0609070205080204" pitchFamily="49" charset="-128"/>
                <a:ea typeface="ＭＳ ゴシック" panose="020B0609070205080204" pitchFamily="49" charset="-128"/>
              </a:rPr>
              <a:t>の関係</a:t>
            </a:r>
            <a:endParaRPr lang="en-US" altLang="ja-JP" sz="3200" dirty="0">
              <a:latin typeface="ＭＳ ゴシック" panose="020B0609070205080204" pitchFamily="49" charset="-128"/>
              <a:ea typeface="ＭＳ ゴシック" panose="020B0609070205080204" pitchFamily="49" charset="-128"/>
            </a:endParaRPr>
          </a:p>
          <a:p>
            <a:pPr marL="1081088" indent="-1081088">
              <a:buNone/>
            </a:pPr>
            <a:r>
              <a:rPr lang="ja-JP" altLang="en-US" sz="3200" dirty="0">
                <a:latin typeface="ＭＳ ゴシック" panose="020B0609070205080204" pitchFamily="49" charset="-128"/>
                <a:ea typeface="ＭＳ ゴシック" panose="020B0609070205080204" pitchFamily="49" charset="-128"/>
              </a:rPr>
              <a:t>　</a:t>
            </a:r>
            <a:r>
              <a:rPr lang="en-US" altLang="ja-JP" sz="3600" dirty="0">
                <a:latin typeface="ＭＳ ゴシック" panose="020B0609070205080204" pitchFamily="49" charset="-128"/>
                <a:ea typeface="ＭＳ ゴシック" panose="020B0609070205080204" pitchFamily="49" charset="-128"/>
              </a:rPr>
              <a:t> </a:t>
            </a:r>
            <a:r>
              <a:rPr lang="ja-JP" altLang="en-US" sz="3600" dirty="0">
                <a:latin typeface="ＭＳ ゴシック" panose="020B0609070205080204" pitchFamily="49" charset="-128"/>
                <a:ea typeface="ＭＳ ゴシック" panose="020B0609070205080204" pitchFamily="49" charset="-128"/>
              </a:rPr>
              <a:t>・</a:t>
            </a:r>
            <a:r>
              <a:rPr lang="en-US" altLang="ja-JP" sz="3600" dirty="0">
                <a:latin typeface="ＭＳ ゴシック" panose="020B0609070205080204" pitchFamily="49" charset="-128"/>
                <a:ea typeface="ＭＳ ゴシック" panose="020B0609070205080204" pitchFamily="49" charset="-128"/>
              </a:rPr>
              <a:t>EG</a:t>
            </a:r>
            <a:r>
              <a:rPr lang="ja-JP" altLang="en-US" sz="3600" dirty="0">
                <a:latin typeface="ＭＳ ゴシック" panose="020B0609070205080204" pitchFamily="49" charset="-128"/>
                <a:ea typeface="ＭＳ ゴシック" panose="020B0609070205080204" pitchFamily="49" charset="-128"/>
              </a:rPr>
              <a:t>も</a:t>
            </a:r>
            <a:r>
              <a:rPr lang="en-US" altLang="ja-JP" sz="3600" dirty="0">
                <a:latin typeface="ＭＳ ゴシック" panose="020B0609070205080204" pitchFamily="49" charset="-128"/>
                <a:ea typeface="ＭＳ ゴシック" panose="020B0609070205080204" pitchFamily="49" charset="-128"/>
              </a:rPr>
              <a:t>WS</a:t>
            </a:r>
            <a:r>
              <a:rPr lang="ja-JP" altLang="en-US" sz="3600" dirty="0">
                <a:latin typeface="ＭＳ ゴシック" panose="020B0609070205080204" pitchFamily="49" charset="-128"/>
                <a:ea typeface="ＭＳ ゴシック" panose="020B0609070205080204" pitchFamily="49" charset="-128"/>
              </a:rPr>
              <a:t>の一種</a:t>
            </a:r>
            <a:endParaRPr lang="en-US" altLang="ja-JP" sz="3600" dirty="0">
              <a:latin typeface="ＭＳ ゴシック" panose="020B0609070205080204" pitchFamily="49" charset="-128"/>
              <a:ea typeface="ＭＳ ゴシック" panose="020B0609070205080204" pitchFamily="49" charset="-128"/>
            </a:endParaRPr>
          </a:p>
          <a:p>
            <a:pPr marL="1081088" indent="-1081088">
              <a:buNone/>
            </a:pPr>
            <a:r>
              <a:rPr lang="ja-JP" altLang="en-US" sz="3600" dirty="0">
                <a:latin typeface="ＭＳ ゴシック" panose="020B0609070205080204" pitchFamily="49" charset="-128"/>
                <a:ea typeface="ＭＳ ゴシック" panose="020B0609070205080204" pitchFamily="49" charset="-128"/>
              </a:rPr>
              <a:t>　</a:t>
            </a:r>
            <a:r>
              <a:rPr lang="en-US" altLang="ja-JP" sz="3600" dirty="0">
                <a:latin typeface="ＭＳ ゴシック" panose="020B0609070205080204" pitchFamily="49" charset="-128"/>
                <a:ea typeface="ＭＳ ゴシック" panose="020B0609070205080204" pitchFamily="49" charset="-128"/>
              </a:rPr>
              <a:t> </a:t>
            </a:r>
            <a:r>
              <a:rPr lang="ja-JP" altLang="en-US" sz="3600" dirty="0">
                <a:latin typeface="ＭＳ ゴシック" panose="020B0609070205080204" pitchFamily="49" charset="-128"/>
                <a:ea typeface="ＭＳ ゴシック" panose="020B0609070205080204" pitchFamily="49" charset="-128"/>
              </a:rPr>
              <a:t>・</a:t>
            </a:r>
            <a:r>
              <a:rPr lang="en-US" altLang="ja-JP" sz="3600" dirty="0">
                <a:latin typeface="ＭＳ ゴシック" panose="020B0609070205080204" pitchFamily="49" charset="-128"/>
                <a:ea typeface="ＭＳ ゴシック" panose="020B0609070205080204" pitchFamily="49" charset="-128"/>
              </a:rPr>
              <a:t>WS</a:t>
            </a:r>
            <a:r>
              <a:rPr lang="ja-JP" altLang="en-US" sz="3600" dirty="0">
                <a:latin typeface="ＭＳ ゴシック" panose="020B0609070205080204" pitchFamily="49" charset="-128"/>
                <a:ea typeface="ＭＳ ゴシック" panose="020B0609070205080204" pitchFamily="49" charset="-128"/>
              </a:rPr>
              <a:t>、</a:t>
            </a:r>
            <a:r>
              <a:rPr lang="en-US" altLang="ja-JP" sz="3200" dirty="0">
                <a:latin typeface="ＭＳ ゴシック" panose="020B0609070205080204" pitchFamily="49" charset="-128"/>
                <a:ea typeface="ＭＳ ゴシック" panose="020B0609070205080204" pitchFamily="49" charset="-128"/>
              </a:rPr>
              <a:t>EG</a:t>
            </a:r>
            <a:r>
              <a:rPr lang="ja-JP" altLang="en-US" sz="3200" dirty="0">
                <a:latin typeface="ＭＳ ゴシック" panose="020B0609070205080204" pitchFamily="49" charset="-128"/>
                <a:ea typeface="ＭＳ ゴシック" panose="020B0609070205080204" pitchFamily="49" charset="-128"/>
              </a:rPr>
              <a:t>共にファシリテーターが重要な役割を果たす</a:t>
            </a:r>
            <a:endParaRPr lang="en-US" altLang="ja-JP" sz="3200" dirty="0">
              <a:latin typeface="ＭＳ ゴシック" panose="020B0609070205080204" pitchFamily="49" charset="-128"/>
              <a:ea typeface="ＭＳ ゴシック" panose="020B0609070205080204" pitchFamily="49" charset="-128"/>
            </a:endParaRPr>
          </a:p>
          <a:p>
            <a:pPr marL="1081088" indent="-1081088">
              <a:buNone/>
            </a:pPr>
            <a:r>
              <a:rPr lang="ja-JP" altLang="en-US" sz="3200" dirty="0">
                <a:latin typeface="ＭＳ ゴシック" panose="020B0609070205080204" pitchFamily="49" charset="-128"/>
                <a:ea typeface="ＭＳ ゴシック" panose="020B0609070205080204" pitchFamily="49" charset="-128"/>
              </a:rPr>
              <a:t>　　・</a:t>
            </a:r>
            <a:r>
              <a:rPr lang="en-US" altLang="ja-JP" sz="3200" dirty="0">
                <a:latin typeface="ＭＳ ゴシック" panose="020B0609070205080204" pitchFamily="49" charset="-128"/>
                <a:ea typeface="ＭＳ ゴシック" panose="020B0609070205080204" pitchFamily="49" charset="-128"/>
              </a:rPr>
              <a:t>WS</a:t>
            </a:r>
            <a:r>
              <a:rPr lang="ja-JP" altLang="en-US" sz="3200" dirty="0">
                <a:latin typeface="ＭＳ ゴシック" panose="020B0609070205080204" pitchFamily="49" charset="-128"/>
                <a:ea typeface="ＭＳ ゴシック" panose="020B0609070205080204" pitchFamily="49" charset="-128"/>
              </a:rPr>
              <a:t>は具体的課題を持つ場合が多い</a:t>
            </a:r>
            <a:endParaRPr lang="en-US" altLang="ja-JP" sz="3200" dirty="0">
              <a:latin typeface="ＭＳ ゴシック" panose="020B0609070205080204" pitchFamily="49" charset="-128"/>
              <a:ea typeface="ＭＳ ゴシック" panose="020B0609070205080204" pitchFamily="49" charset="-128"/>
            </a:endParaRPr>
          </a:p>
          <a:p>
            <a:pPr marL="1081088" indent="-1081088">
              <a:buNone/>
            </a:pPr>
            <a:r>
              <a:rPr lang="ja-JP" altLang="en-US" sz="3200" dirty="0">
                <a:latin typeface="ＭＳ ゴシック" panose="020B0609070205080204" pitchFamily="49" charset="-128"/>
                <a:ea typeface="ＭＳ ゴシック" panose="020B0609070205080204" pitchFamily="49" charset="-128"/>
              </a:rPr>
              <a:t>　　　</a:t>
            </a:r>
            <a:r>
              <a:rPr lang="en-US" altLang="ja-JP" sz="3600" dirty="0">
                <a:latin typeface="ＭＳ ゴシック" panose="020B0609070205080204" pitchFamily="49" charset="-128"/>
                <a:ea typeface="ＭＳ ゴシック" panose="020B0609070205080204" pitchFamily="49" charset="-128"/>
              </a:rPr>
              <a:t>EG</a:t>
            </a:r>
            <a:r>
              <a:rPr lang="ja-JP" altLang="en-US" sz="3600" dirty="0">
                <a:latin typeface="ＭＳ ゴシック" panose="020B0609070205080204" pitchFamily="49" charset="-128"/>
                <a:ea typeface="ＭＳ ゴシック" panose="020B0609070205080204" pitchFamily="49" charset="-128"/>
              </a:rPr>
              <a:t>は具体的課題を持たないベーシック</a:t>
            </a:r>
            <a:r>
              <a:rPr lang="en-US" altLang="ja-JP" sz="3600" dirty="0">
                <a:latin typeface="ＭＳ ゴシック" panose="020B0609070205080204" pitchFamily="49" charset="-128"/>
                <a:ea typeface="ＭＳ ゴシック" panose="020B0609070205080204" pitchFamily="49" charset="-128"/>
              </a:rPr>
              <a:t>EG</a:t>
            </a:r>
            <a:r>
              <a:rPr lang="ja-JP" altLang="en-US" sz="3600" dirty="0">
                <a:latin typeface="ＭＳ ゴシック" panose="020B0609070205080204" pitchFamily="49" charset="-128"/>
                <a:ea typeface="ＭＳ ゴシック" panose="020B0609070205080204" pitchFamily="49" charset="-128"/>
              </a:rPr>
              <a:t>が当初の在り方</a:t>
            </a:r>
            <a:endParaRPr lang="en-US" altLang="ja-JP" sz="3600" dirty="0">
              <a:latin typeface="ＭＳ ゴシック" panose="020B0609070205080204" pitchFamily="49" charset="-128"/>
              <a:ea typeface="ＭＳ ゴシック" panose="020B0609070205080204" pitchFamily="49" charset="-128"/>
            </a:endParaRPr>
          </a:p>
          <a:p>
            <a:pPr marL="1081088" indent="-1081088">
              <a:buNone/>
            </a:pPr>
            <a:r>
              <a:rPr lang="ja-JP" altLang="en-US" sz="3600" dirty="0">
                <a:latin typeface="ＭＳ ゴシック" panose="020B0609070205080204" pitchFamily="49" charset="-128"/>
                <a:ea typeface="ＭＳ ゴシック" panose="020B0609070205080204" pitchFamily="49" charset="-128"/>
              </a:rPr>
              <a:t>　 ・</a:t>
            </a:r>
            <a:r>
              <a:rPr lang="en-US" altLang="ja-JP" sz="3600" dirty="0">
                <a:latin typeface="ＭＳ ゴシック" panose="020B0609070205080204" pitchFamily="49" charset="-128"/>
                <a:ea typeface="ＭＳ ゴシック" panose="020B0609070205080204" pitchFamily="49" charset="-128"/>
              </a:rPr>
              <a:t>EG</a:t>
            </a:r>
            <a:r>
              <a:rPr lang="ja-JP" altLang="en-US" sz="3600" dirty="0">
                <a:latin typeface="ＭＳ ゴシック" panose="020B0609070205080204" pitchFamily="49" charset="-128"/>
                <a:ea typeface="ＭＳ ゴシック" panose="020B0609070205080204" pitchFamily="49" charset="-128"/>
              </a:rPr>
              <a:t>は</a:t>
            </a:r>
            <a:r>
              <a:rPr lang="en-US" altLang="ja-JP" sz="3600" dirty="0">
                <a:latin typeface="ＭＳ ゴシック" panose="020B0609070205080204" pitchFamily="49" charset="-128"/>
                <a:ea typeface="ＭＳ ゴシック" panose="020B0609070205080204" pitchFamily="49" charset="-128"/>
              </a:rPr>
              <a:t>C</a:t>
            </a:r>
            <a:r>
              <a:rPr lang="ja-JP" altLang="en-US" sz="3600" dirty="0">
                <a:latin typeface="ＭＳ ゴシック" panose="020B0609070205080204" pitchFamily="49" charset="-128"/>
                <a:ea typeface="ＭＳ ゴシック" panose="020B0609070205080204" pitchFamily="49" charset="-128"/>
              </a:rPr>
              <a:t>・ロジャーズによって独自の進化を図ってきた</a:t>
            </a:r>
            <a:endParaRPr lang="ja-JP" altLang="en-US" sz="33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F92B1B65-757B-4301-9EC2-84E5380EEF87}"/>
              </a:ext>
            </a:extLst>
          </p:cNvPr>
          <p:cNvSpPr>
            <a:spLocks noGrp="1"/>
          </p:cNvSpPr>
          <p:nvPr>
            <p:ph type="sldNum" sz="quarter" idx="12"/>
          </p:nvPr>
        </p:nvSpPr>
        <p:spPr/>
        <p:txBody>
          <a:bodyPr/>
          <a:lstStyle/>
          <a:p>
            <a:fld id="{FC7BBEE7-BD68-41DD-9D85-B3B516E6AB25}" type="slidenum">
              <a:rPr lang="ja-JP" altLang="en-US" smtClean="0"/>
              <a:pPr/>
              <a:t>11</a:t>
            </a:fld>
            <a:endParaRPr lang="ja-JP" altLang="en-US" dirty="0"/>
          </a:p>
        </p:txBody>
      </p:sp>
    </p:spTree>
    <p:extLst>
      <p:ext uri="{BB962C8B-B14F-4D97-AF65-F5344CB8AC3E}">
        <p14:creationId xmlns:p14="http://schemas.microsoft.com/office/powerpoint/2010/main" val="3926990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067A77-3754-4738-903A-C3CBE35162AB}"/>
              </a:ext>
            </a:extLst>
          </p:cNvPr>
          <p:cNvSpPr>
            <a:spLocks noGrp="1"/>
          </p:cNvSpPr>
          <p:nvPr>
            <p:ph type="title"/>
          </p:nvPr>
        </p:nvSpPr>
        <p:spPr/>
        <p:txBody>
          <a:bodyPr/>
          <a:lstStyle/>
          <a:p>
            <a:r>
              <a:rPr kumimoji="1" lang="ja-JP" altLang="en-US" dirty="0">
                <a:latin typeface="ＭＳ ゴシック" panose="020B0609070205080204" pitchFamily="49" charset="-128"/>
                <a:ea typeface="ＭＳ ゴシック" panose="020B0609070205080204" pitchFamily="49" charset="-128"/>
              </a:rPr>
              <a:t>５．エンカウンターグループ（ＥＧ）</a:t>
            </a:r>
            <a:br>
              <a:rPr kumimoji="1" lang="en-US" altLang="ja-JP" dirty="0">
                <a:latin typeface="ＭＳ ゴシック" panose="020B0609070205080204" pitchFamily="49" charset="-128"/>
                <a:ea typeface="ＭＳ ゴシック" panose="020B0609070205080204" pitchFamily="49" charset="-128"/>
              </a:rPr>
            </a:br>
            <a:endParaRPr kumimoji="1" lang="ja-JP" altLang="en-US" dirty="0">
              <a:latin typeface="ＭＳ ゴシック" panose="020B0609070205080204" pitchFamily="49" charset="-128"/>
              <a:ea typeface="ＭＳ ゴシック" panose="020B0609070205080204" pitchFamily="49" charset="-128"/>
            </a:endParaRPr>
          </a:p>
        </p:txBody>
      </p:sp>
      <p:sp>
        <p:nvSpPr>
          <p:cNvPr id="3" name="コンテンツ プレースホルダー 2">
            <a:extLst>
              <a:ext uri="{FF2B5EF4-FFF2-40B4-BE49-F238E27FC236}">
                <a16:creationId xmlns:a16="http://schemas.microsoft.com/office/drawing/2014/main" id="{41E16E70-36BC-4808-A896-BA0420CDA179}"/>
              </a:ext>
            </a:extLst>
          </p:cNvPr>
          <p:cNvSpPr>
            <a:spLocks noGrp="1"/>
          </p:cNvSpPr>
          <p:nvPr>
            <p:ph idx="1"/>
          </p:nvPr>
        </p:nvSpPr>
        <p:spPr>
          <a:xfrm>
            <a:off x="838200" y="1210615"/>
            <a:ext cx="10515600" cy="5328298"/>
          </a:xfrm>
        </p:spPr>
        <p:txBody>
          <a:bodyPr>
            <a:normAutofit fontScale="92500" lnSpcReduction="10000"/>
          </a:bodyPr>
          <a:lstStyle/>
          <a:p>
            <a:pPr marL="541338" indent="-541338">
              <a:buNone/>
            </a:pPr>
            <a:r>
              <a:rPr kumimoji="1" lang="ja-JP" altLang="en-US" sz="3600" dirty="0">
                <a:latin typeface="ＭＳ ゴシック" panose="020B0609070205080204" pitchFamily="49" charset="-128"/>
                <a:ea typeface="ＭＳ ゴシック" panose="020B0609070205080204" pitchFamily="49" charset="-128"/>
              </a:rPr>
              <a:t>（１）定義</a:t>
            </a:r>
            <a:endParaRPr kumimoji="1" lang="en-US" altLang="ja-JP" sz="3600" dirty="0">
              <a:latin typeface="ＭＳ ゴシック" panose="020B0609070205080204" pitchFamily="49" charset="-128"/>
              <a:ea typeface="ＭＳ ゴシック" panose="020B0609070205080204" pitchFamily="49" charset="-128"/>
            </a:endParaRPr>
          </a:p>
          <a:p>
            <a:pPr marL="541338" indent="-541338">
              <a:buNone/>
            </a:pPr>
            <a:r>
              <a:rPr kumimoji="1" lang="ja-JP" altLang="en-US" sz="3600" dirty="0">
                <a:latin typeface="ＭＳ ゴシック" panose="020B0609070205080204" pitchFamily="49" charset="-128"/>
                <a:ea typeface="ＭＳ ゴシック" panose="020B0609070205080204" pitchFamily="49" charset="-128"/>
              </a:rPr>
              <a:t>①「自己理解や他者理解を深めるという個人の心理的成長を目的として、」</a:t>
            </a:r>
            <a:endParaRPr kumimoji="1" lang="en-US" altLang="ja-JP" sz="3600" dirty="0">
              <a:latin typeface="ＭＳ ゴシック" panose="020B0609070205080204" pitchFamily="49" charset="-128"/>
              <a:ea typeface="ＭＳ ゴシック" panose="020B0609070205080204" pitchFamily="49" charset="-128"/>
            </a:endParaRPr>
          </a:p>
          <a:p>
            <a:pPr marL="631825" indent="-631825">
              <a:buNone/>
            </a:pPr>
            <a:r>
              <a:rPr kumimoji="1" lang="ja-JP" altLang="en-US" sz="3600" dirty="0">
                <a:latin typeface="ＭＳ ゴシック" panose="020B0609070205080204" pitchFamily="49" charset="-128"/>
                <a:ea typeface="ＭＳ ゴシック" panose="020B0609070205080204" pitchFamily="49" charset="-128"/>
              </a:rPr>
              <a:t>②「パーソンセンタード・アプローチ（</a:t>
            </a:r>
            <a:r>
              <a:rPr kumimoji="1" lang="en-US" altLang="ja-JP" sz="3600" dirty="0">
                <a:latin typeface="ＭＳ ゴシック" panose="020B0609070205080204" pitchFamily="49" charset="-128"/>
                <a:ea typeface="ＭＳ ゴシック" panose="020B0609070205080204" pitchFamily="49" charset="-128"/>
              </a:rPr>
              <a:t>PCA</a:t>
            </a:r>
            <a:r>
              <a:rPr kumimoji="1" lang="ja-JP" altLang="en-US" sz="3600" dirty="0">
                <a:latin typeface="ＭＳ ゴシック" panose="020B0609070205080204" pitchFamily="49" charset="-128"/>
                <a:ea typeface="ＭＳ ゴシック" panose="020B0609070205080204" pitchFamily="49" charset="-128"/>
              </a:rPr>
              <a:t>＝心理療法の１つ）の基本的視座を持つ１～２人のファシリテーターと１０人前後のメンバーが、」</a:t>
            </a:r>
            <a:endParaRPr kumimoji="1" lang="en-US" altLang="ja-JP" sz="3600" dirty="0">
              <a:latin typeface="ＭＳ ゴシック" panose="020B0609070205080204" pitchFamily="49" charset="-128"/>
              <a:ea typeface="ＭＳ ゴシック" panose="020B0609070205080204" pitchFamily="49" charset="-128"/>
            </a:endParaRPr>
          </a:p>
          <a:p>
            <a:pPr marL="0" indent="0">
              <a:buNone/>
            </a:pPr>
            <a:r>
              <a:rPr kumimoji="1" lang="ja-JP" altLang="en-US" sz="3600" dirty="0">
                <a:latin typeface="ＭＳ ゴシック" panose="020B0609070205080204" pitchFamily="49" charset="-128"/>
                <a:ea typeface="ＭＳ ゴシック" panose="020B0609070205080204" pitchFamily="49" charset="-128"/>
              </a:rPr>
              <a:t>③「集中的な時間の中で」</a:t>
            </a:r>
            <a:endParaRPr kumimoji="1" lang="en-US" altLang="ja-JP" sz="3600" dirty="0">
              <a:latin typeface="ＭＳ ゴシック" panose="020B0609070205080204" pitchFamily="49" charset="-128"/>
              <a:ea typeface="ＭＳ ゴシック" panose="020B0609070205080204" pitchFamily="49" charset="-128"/>
            </a:endParaRPr>
          </a:p>
          <a:p>
            <a:pPr marL="541338" indent="-541338">
              <a:buNone/>
            </a:pPr>
            <a:r>
              <a:rPr kumimoji="1" lang="ja-JP" altLang="en-US" sz="3600" dirty="0">
                <a:latin typeface="ＭＳ ゴシック" panose="020B0609070205080204" pitchFamily="49" charset="-128"/>
                <a:ea typeface="ＭＳ ゴシック" panose="020B0609070205080204" pitchFamily="49" charset="-128"/>
              </a:rPr>
              <a:t>④「各人が自発的・創造的に相互作用を重ねつつ、安全・信頼の雰囲気を形成し、そこで起こる関係を体験しながら、率直に語りあい聴きあうこと」</a:t>
            </a:r>
            <a:endParaRPr kumimoji="1" lang="en-US" altLang="ja-JP" sz="3600" dirty="0">
              <a:latin typeface="ＭＳ ゴシック" panose="020B0609070205080204" pitchFamily="49" charset="-128"/>
              <a:ea typeface="ＭＳ ゴシック" panose="020B0609070205080204" pitchFamily="49" charset="-128"/>
            </a:endParaRPr>
          </a:p>
          <a:p>
            <a:pPr marL="0" indent="0">
              <a:buNone/>
            </a:pPr>
            <a:r>
              <a:rPr lang="ja-JP" altLang="en-US" sz="3600" dirty="0">
                <a:latin typeface="ＭＳ ゴシック" panose="020B0609070205080204" pitchFamily="49" charset="-128"/>
                <a:ea typeface="ＭＳ ゴシック" panose="020B0609070205080204" pitchFamily="49" charset="-128"/>
              </a:rPr>
              <a:t>⑤「</a:t>
            </a:r>
            <a:r>
              <a:rPr kumimoji="1" lang="ja-JP" altLang="en-US" sz="3600" dirty="0">
                <a:latin typeface="ＭＳ ゴシック" panose="020B0609070205080204" pitchFamily="49" charset="-128"/>
                <a:ea typeface="ＭＳ ゴシック" panose="020B0609070205080204" pitchFamily="49" charset="-128"/>
              </a:rPr>
              <a:t>を中心に展開するグループ経験である。」</a:t>
            </a:r>
          </a:p>
        </p:txBody>
      </p:sp>
      <p:sp>
        <p:nvSpPr>
          <p:cNvPr id="4" name="スライド番号プレースホルダー 3">
            <a:extLst>
              <a:ext uri="{FF2B5EF4-FFF2-40B4-BE49-F238E27FC236}">
                <a16:creationId xmlns:a16="http://schemas.microsoft.com/office/drawing/2014/main" id="{C372ECFD-0E90-4A44-91EF-767FA2CE48A0}"/>
              </a:ext>
            </a:extLst>
          </p:cNvPr>
          <p:cNvSpPr>
            <a:spLocks noGrp="1"/>
          </p:cNvSpPr>
          <p:nvPr>
            <p:ph type="sldNum" sz="quarter" idx="12"/>
          </p:nvPr>
        </p:nvSpPr>
        <p:spPr/>
        <p:txBody>
          <a:bodyPr/>
          <a:lstStyle/>
          <a:p>
            <a:fld id="{FC7BBEE7-BD68-41DD-9D85-B3B516E6AB25}" type="slidenum">
              <a:rPr kumimoji="1" lang="ja-JP" altLang="en-US" smtClean="0"/>
              <a:t>12</a:t>
            </a:fld>
            <a:endParaRPr kumimoji="1" lang="ja-JP" altLang="en-US"/>
          </a:p>
        </p:txBody>
      </p:sp>
    </p:spTree>
    <p:extLst>
      <p:ext uri="{BB962C8B-B14F-4D97-AF65-F5344CB8AC3E}">
        <p14:creationId xmlns:p14="http://schemas.microsoft.com/office/powerpoint/2010/main" val="4210812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1E16E70-36BC-4808-A896-BA0420CDA179}"/>
              </a:ext>
            </a:extLst>
          </p:cNvPr>
          <p:cNvSpPr>
            <a:spLocks noGrp="1"/>
          </p:cNvSpPr>
          <p:nvPr>
            <p:ph idx="1"/>
          </p:nvPr>
        </p:nvSpPr>
        <p:spPr>
          <a:xfrm>
            <a:off x="838199" y="1210615"/>
            <a:ext cx="11113395" cy="5328298"/>
          </a:xfrm>
        </p:spPr>
        <p:txBody>
          <a:bodyPr>
            <a:normAutofit fontScale="92500"/>
          </a:bodyPr>
          <a:lstStyle/>
          <a:p>
            <a:pPr marL="541338" indent="-541338">
              <a:buNone/>
            </a:pPr>
            <a:r>
              <a:rPr kumimoji="1" lang="ja-JP" altLang="en-US" sz="3600" dirty="0">
                <a:latin typeface="ＭＳ ゴシック" panose="020B0609070205080204" pitchFamily="49" charset="-128"/>
                <a:ea typeface="ＭＳ ゴシック" panose="020B0609070205080204" pitchFamily="49" charset="-128"/>
              </a:rPr>
              <a:t>（２）テーマ、課題の有無</a:t>
            </a:r>
            <a:endParaRPr kumimoji="1" lang="en-US" altLang="ja-JP" sz="3600" dirty="0">
              <a:latin typeface="ＭＳ ゴシック" panose="020B0609070205080204" pitchFamily="49" charset="-128"/>
              <a:ea typeface="ＭＳ ゴシック" panose="020B0609070205080204" pitchFamily="49" charset="-128"/>
            </a:endParaRPr>
          </a:p>
          <a:p>
            <a:pPr marL="541338" indent="-541338">
              <a:buNone/>
            </a:pPr>
            <a:r>
              <a:rPr kumimoji="1" lang="ja-JP" altLang="en-US" sz="3600" dirty="0">
                <a:latin typeface="ＭＳ ゴシック" panose="020B0609070205080204" pitchFamily="49" charset="-128"/>
                <a:ea typeface="ＭＳ ゴシック" panose="020B0609070205080204" pitchFamily="49" charset="-128"/>
              </a:rPr>
              <a:t>① </a:t>
            </a:r>
            <a:r>
              <a:rPr lang="ja-JP" altLang="en-US" sz="3600" dirty="0">
                <a:latin typeface="ＭＳ ゴシック" panose="020B0609070205080204" pitchFamily="49" charset="-128"/>
                <a:ea typeface="ＭＳ ゴシック" panose="020B0609070205080204" pitchFamily="49" charset="-128"/>
              </a:rPr>
              <a:t>ベーシック（非構成的）ＥＧ</a:t>
            </a:r>
            <a:endParaRPr lang="en-US" altLang="ja-JP" sz="3600" dirty="0">
              <a:latin typeface="ＭＳ ゴシック" panose="020B0609070205080204" pitchFamily="49" charset="-128"/>
              <a:ea typeface="ＭＳ ゴシック" panose="020B0609070205080204" pitchFamily="49" charset="-128"/>
            </a:endParaRPr>
          </a:p>
          <a:p>
            <a:pPr marL="541338" indent="-541338">
              <a:buNone/>
            </a:pPr>
            <a:r>
              <a:rPr kumimoji="1" lang="ja-JP" altLang="en-US" sz="3600" dirty="0">
                <a:latin typeface="ＭＳ ゴシック" panose="020B0609070205080204" pitchFamily="49" charset="-128"/>
                <a:ea typeface="ＭＳ ゴシック" panose="020B0609070205080204" pitchFamily="49" charset="-128"/>
              </a:rPr>
              <a:t>　 テーマ、課題が特に無い</a:t>
            </a:r>
            <a:endParaRPr kumimoji="1" lang="en-US" altLang="ja-JP" sz="3600" dirty="0">
              <a:latin typeface="ＭＳ ゴシック" panose="020B0609070205080204" pitchFamily="49" charset="-128"/>
              <a:ea typeface="ＭＳ ゴシック" panose="020B0609070205080204" pitchFamily="49" charset="-128"/>
            </a:endParaRPr>
          </a:p>
          <a:p>
            <a:pPr marL="541338" indent="-541338">
              <a:buNone/>
            </a:pPr>
            <a:r>
              <a:rPr kumimoji="1" lang="ja-JP" altLang="en-US" sz="3600" dirty="0">
                <a:latin typeface="ＭＳ ゴシック" panose="020B0609070205080204" pitchFamily="49" charset="-128"/>
                <a:ea typeface="ＭＳ ゴシック" panose="020B0609070205080204" pitchFamily="49" charset="-128"/>
              </a:rPr>
              <a:t>　 例　・Ｔグループ　・</a:t>
            </a:r>
            <a:r>
              <a:rPr kumimoji="1" lang="en-US" altLang="ja-JP" sz="3600" dirty="0">
                <a:latin typeface="ＭＳ ゴシック" panose="020B0609070205080204" pitchFamily="49" charset="-128"/>
                <a:ea typeface="ＭＳ ゴシック" panose="020B0609070205080204" pitchFamily="49" charset="-128"/>
              </a:rPr>
              <a:t>2680</a:t>
            </a:r>
            <a:r>
              <a:rPr kumimoji="1" lang="ja-JP" altLang="en-US" sz="3600" dirty="0">
                <a:latin typeface="ＭＳ ゴシック" panose="020B0609070205080204" pitchFamily="49" charset="-128"/>
                <a:ea typeface="ＭＳ ゴシック" panose="020B0609070205080204" pitchFamily="49" charset="-128"/>
              </a:rPr>
              <a:t>地区</a:t>
            </a:r>
            <a:r>
              <a:rPr kumimoji="1" lang="en-US" altLang="ja-JP" sz="3600" dirty="0">
                <a:latin typeface="ＭＳ ゴシック" panose="020B0609070205080204" pitchFamily="49" charset="-128"/>
                <a:ea typeface="ＭＳ ゴシック" panose="020B0609070205080204" pitchFamily="49" charset="-128"/>
              </a:rPr>
              <a:t>RYLA</a:t>
            </a:r>
            <a:r>
              <a:rPr kumimoji="1" lang="ja-JP" altLang="en-US" sz="3600" dirty="0">
                <a:latin typeface="ＭＳ ゴシック" panose="020B0609070205080204" pitchFamily="49" charset="-128"/>
                <a:ea typeface="ＭＳ ゴシック" panose="020B0609070205080204" pitchFamily="49" charset="-128"/>
              </a:rPr>
              <a:t>セミナー</a:t>
            </a:r>
            <a:endParaRPr kumimoji="1" lang="en-US" altLang="ja-JP" sz="3600" dirty="0">
              <a:latin typeface="ＭＳ ゴシック" panose="020B0609070205080204" pitchFamily="49" charset="-128"/>
              <a:ea typeface="ＭＳ ゴシック" panose="020B0609070205080204" pitchFamily="49" charset="-128"/>
            </a:endParaRPr>
          </a:p>
          <a:p>
            <a:pPr marL="541338" indent="-541338">
              <a:buNone/>
            </a:pPr>
            <a:r>
              <a:rPr kumimoji="1" lang="ja-JP" altLang="en-US" sz="3600" dirty="0">
                <a:latin typeface="ＭＳ ゴシック" panose="020B0609070205080204" pitchFamily="49" charset="-128"/>
                <a:ea typeface="ＭＳ ゴシック" panose="020B0609070205080204" pitchFamily="49" charset="-128"/>
              </a:rPr>
              <a:t>② 構成的ＥＧ</a:t>
            </a:r>
            <a:endParaRPr kumimoji="1" lang="en-US" altLang="ja-JP" sz="3600" dirty="0">
              <a:latin typeface="ＭＳ ゴシック" panose="020B0609070205080204" pitchFamily="49" charset="-128"/>
              <a:ea typeface="ＭＳ ゴシック" panose="020B0609070205080204" pitchFamily="49" charset="-128"/>
            </a:endParaRPr>
          </a:p>
          <a:p>
            <a:pPr marL="541338" indent="-541338">
              <a:buNone/>
            </a:pPr>
            <a:r>
              <a:rPr lang="ja-JP" altLang="en-US" sz="3600" dirty="0">
                <a:latin typeface="ＭＳ ゴシック" panose="020B0609070205080204" pitchFamily="49" charset="-128"/>
                <a:ea typeface="ＭＳ ゴシック" panose="020B0609070205080204" pitchFamily="49" charset="-128"/>
              </a:rPr>
              <a:t>　 テーマ、課題が有る</a:t>
            </a:r>
            <a:endParaRPr lang="en-US" altLang="ja-JP" sz="3600" dirty="0">
              <a:latin typeface="ＭＳ ゴシック" panose="020B0609070205080204" pitchFamily="49" charset="-128"/>
              <a:ea typeface="ＭＳ ゴシック" panose="020B0609070205080204" pitchFamily="49" charset="-128"/>
            </a:endParaRPr>
          </a:p>
          <a:p>
            <a:pPr marL="1700213" indent="-1700213">
              <a:buNone/>
            </a:pPr>
            <a:r>
              <a:rPr kumimoji="1" lang="ja-JP" altLang="en-US" sz="3600" dirty="0">
                <a:latin typeface="ＭＳ ゴシック" panose="020B0609070205080204" pitchFamily="49" charset="-128"/>
                <a:ea typeface="ＭＳ ゴシック" panose="020B0609070205080204" pitchFamily="49" charset="-128"/>
              </a:rPr>
              <a:t>　</a:t>
            </a:r>
            <a:r>
              <a:rPr lang="ja-JP" altLang="en-US" sz="3600" dirty="0">
                <a:latin typeface="ＭＳ ゴシック" panose="020B0609070205080204" pitchFamily="49" charset="-128"/>
                <a:ea typeface="ＭＳ ゴシック" panose="020B0609070205080204" pitchFamily="49" charset="-128"/>
              </a:rPr>
              <a:t> 例　・多くのワークショップ（経営企画、町おこしなど）</a:t>
            </a:r>
            <a:endParaRPr lang="en-US" altLang="ja-JP" sz="3600" dirty="0">
              <a:latin typeface="ＭＳ ゴシック" panose="020B0609070205080204" pitchFamily="49" charset="-128"/>
              <a:ea typeface="ＭＳ ゴシック" panose="020B0609070205080204" pitchFamily="49" charset="-128"/>
            </a:endParaRPr>
          </a:p>
          <a:p>
            <a:pPr marL="1700213" indent="-1700213">
              <a:buNone/>
            </a:pPr>
            <a:r>
              <a:rPr kumimoji="1" lang="ja-JP" altLang="en-US" sz="3600" dirty="0">
                <a:latin typeface="ＭＳ ゴシック" panose="020B0609070205080204" pitchFamily="49" charset="-128"/>
                <a:ea typeface="ＭＳ ゴシック" panose="020B0609070205080204" pitchFamily="49" charset="-128"/>
              </a:rPr>
              <a:t>　　　 ・北アイルランド紛争に関するＥＧ（１９７３）</a:t>
            </a:r>
          </a:p>
        </p:txBody>
      </p:sp>
      <p:sp>
        <p:nvSpPr>
          <p:cNvPr id="4" name="スライド番号プレースホルダー 3">
            <a:extLst>
              <a:ext uri="{FF2B5EF4-FFF2-40B4-BE49-F238E27FC236}">
                <a16:creationId xmlns:a16="http://schemas.microsoft.com/office/drawing/2014/main" id="{C372ECFD-0E90-4A44-91EF-767FA2CE48A0}"/>
              </a:ext>
            </a:extLst>
          </p:cNvPr>
          <p:cNvSpPr>
            <a:spLocks noGrp="1"/>
          </p:cNvSpPr>
          <p:nvPr>
            <p:ph type="sldNum" sz="quarter" idx="12"/>
          </p:nvPr>
        </p:nvSpPr>
        <p:spPr/>
        <p:txBody>
          <a:bodyPr/>
          <a:lstStyle/>
          <a:p>
            <a:fld id="{FC7BBEE7-BD68-41DD-9D85-B3B516E6AB25}" type="slidenum">
              <a:rPr kumimoji="1" lang="ja-JP" altLang="en-US" smtClean="0"/>
              <a:t>13</a:t>
            </a:fld>
            <a:endParaRPr kumimoji="1" lang="ja-JP" altLang="en-US"/>
          </a:p>
        </p:txBody>
      </p:sp>
    </p:spTree>
    <p:extLst>
      <p:ext uri="{BB962C8B-B14F-4D97-AF65-F5344CB8AC3E}">
        <p14:creationId xmlns:p14="http://schemas.microsoft.com/office/powerpoint/2010/main" val="3361611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0D3B46-7D0C-4D01-8C33-FB40B100C942}"/>
              </a:ext>
            </a:extLst>
          </p:cNvPr>
          <p:cNvSpPr>
            <a:spLocks noGrp="1"/>
          </p:cNvSpPr>
          <p:nvPr>
            <p:ph type="title"/>
          </p:nvPr>
        </p:nvSpPr>
        <p:spPr/>
        <p:txBody>
          <a:bodyPr/>
          <a:lstStyle/>
          <a:p>
            <a:r>
              <a:rPr kumimoji="1" lang="ja-JP" altLang="en-US" dirty="0">
                <a:latin typeface="ＭＳ ゴシック" panose="020B0609070205080204" pitchFamily="49" charset="-128"/>
                <a:ea typeface="ＭＳ ゴシック" panose="020B0609070205080204" pitchFamily="49" charset="-128"/>
              </a:rPr>
              <a:t>（３）内容</a:t>
            </a:r>
            <a:br>
              <a:rPr kumimoji="1" lang="en-US" altLang="ja-JP" dirty="0">
                <a:latin typeface="ＭＳ ゴシック" panose="020B0609070205080204" pitchFamily="49" charset="-128"/>
                <a:ea typeface="ＭＳ ゴシック" panose="020B0609070205080204" pitchFamily="49" charset="-128"/>
              </a:rPr>
            </a:br>
            <a:r>
              <a:rPr kumimoji="1" lang="ja-JP" altLang="en-US" dirty="0">
                <a:latin typeface="ＭＳ ゴシック" panose="020B0609070205080204" pitchFamily="49" charset="-128"/>
                <a:ea typeface="ＭＳ ゴシック" panose="020B0609070205080204" pitchFamily="49" charset="-128"/>
              </a:rPr>
              <a:t>①目的　出会い</a:t>
            </a:r>
          </a:p>
        </p:txBody>
      </p:sp>
      <p:sp>
        <p:nvSpPr>
          <p:cNvPr id="3" name="コンテンツ プレースホルダー 2">
            <a:extLst>
              <a:ext uri="{FF2B5EF4-FFF2-40B4-BE49-F238E27FC236}">
                <a16:creationId xmlns:a16="http://schemas.microsoft.com/office/drawing/2014/main" id="{32B35FEC-B92C-4774-84EB-D6300A1A8FB9}"/>
              </a:ext>
            </a:extLst>
          </p:cNvPr>
          <p:cNvSpPr>
            <a:spLocks noGrp="1"/>
          </p:cNvSpPr>
          <p:nvPr>
            <p:ph idx="1"/>
          </p:nvPr>
        </p:nvSpPr>
        <p:spPr/>
        <p:txBody>
          <a:bodyPr>
            <a:normAutofit/>
          </a:bodyPr>
          <a:lstStyle/>
          <a:p>
            <a:r>
              <a:rPr kumimoji="1" lang="ja-JP" altLang="en-US" sz="3600" dirty="0">
                <a:latin typeface="ＭＳ ゴシック" panose="020B0609070205080204" pitchFamily="49" charset="-128"/>
                <a:ea typeface="ＭＳ ゴシック" panose="020B0609070205080204" pitchFamily="49" charset="-128"/>
              </a:rPr>
              <a:t>自己との出会い＝自己理解</a:t>
            </a:r>
            <a:endParaRPr kumimoji="1" lang="en-US" altLang="ja-JP" sz="3600" dirty="0">
              <a:latin typeface="ＭＳ ゴシック" panose="020B0609070205080204" pitchFamily="49" charset="-128"/>
              <a:ea typeface="ＭＳ ゴシック" panose="020B0609070205080204" pitchFamily="49" charset="-128"/>
            </a:endParaRPr>
          </a:p>
          <a:p>
            <a:r>
              <a:rPr kumimoji="1" lang="ja-JP" altLang="en-US" sz="3600" dirty="0">
                <a:latin typeface="ＭＳ ゴシック" panose="020B0609070205080204" pitchFamily="49" charset="-128"/>
                <a:ea typeface="ＭＳ ゴシック" panose="020B0609070205080204" pitchFamily="49" charset="-128"/>
              </a:rPr>
              <a:t>他者との出会い＝他者理解</a:t>
            </a:r>
            <a:endParaRPr kumimoji="1" lang="en-US" altLang="ja-JP" sz="3600" dirty="0">
              <a:latin typeface="ＭＳ ゴシック" panose="020B0609070205080204" pitchFamily="49" charset="-128"/>
              <a:ea typeface="ＭＳ ゴシック" panose="020B0609070205080204" pitchFamily="49" charset="-128"/>
            </a:endParaRPr>
          </a:p>
          <a:p>
            <a:r>
              <a:rPr kumimoji="1" lang="ja-JP" altLang="en-US" sz="3600" dirty="0">
                <a:latin typeface="ＭＳ ゴシック" panose="020B0609070205080204" pitchFamily="49" charset="-128"/>
                <a:ea typeface="ＭＳ ゴシック" panose="020B0609070205080204" pitchFamily="49" charset="-128"/>
              </a:rPr>
              <a:t>自他との出会い＝自己理解、他者理解を積み重ねることにより、深く親密な関係を体験する。いわゆる「本当の意味でわかりあえた」「出会えた」という体験</a:t>
            </a:r>
          </a:p>
        </p:txBody>
      </p:sp>
      <p:sp>
        <p:nvSpPr>
          <p:cNvPr id="4" name="スライド番号プレースホルダー 3">
            <a:extLst>
              <a:ext uri="{FF2B5EF4-FFF2-40B4-BE49-F238E27FC236}">
                <a16:creationId xmlns:a16="http://schemas.microsoft.com/office/drawing/2014/main" id="{28935DA3-EDF7-40BC-9E50-88A6EE7B8E6B}"/>
              </a:ext>
            </a:extLst>
          </p:cNvPr>
          <p:cNvSpPr>
            <a:spLocks noGrp="1"/>
          </p:cNvSpPr>
          <p:nvPr>
            <p:ph type="sldNum" sz="quarter" idx="12"/>
          </p:nvPr>
        </p:nvSpPr>
        <p:spPr/>
        <p:txBody>
          <a:bodyPr/>
          <a:lstStyle/>
          <a:p>
            <a:fld id="{FC7BBEE7-BD68-41DD-9D85-B3B516E6AB25}" type="slidenum">
              <a:rPr kumimoji="1" lang="ja-JP" altLang="en-US" smtClean="0"/>
              <a:t>14</a:t>
            </a:fld>
            <a:endParaRPr kumimoji="1" lang="ja-JP" altLang="en-US"/>
          </a:p>
        </p:txBody>
      </p:sp>
    </p:spTree>
    <p:extLst>
      <p:ext uri="{BB962C8B-B14F-4D97-AF65-F5344CB8AC3E}">
        <p14:creationId xmlns:p14="http://schemas.microsoft.com/office/powerpoint/2010/main" val="2647700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80E9B5-2573-4557-A178-D75A083F6BD4}"/>
              </a:ext>
            </a:extLst>
          </p:cNvPr>
          <p:cNvSpPr>
            <a:spLocks noGrp="1"/>
          </p:cNvSpPr>
          <p:nvPr>
            <p:ph type="title"/>
          </p:nvPr>
        </p:nvSpPr>
        <p:spPr>
          <a:xfrm>
            <a:off x="838200" y="295442"/>
            <a:ext cx="10515600" cy="1325563"/>
          </a:xfrm>
        </p:spPr>
        <p:txBody>
          <a:bodyPr>
            <a:normAutofit/>
          </a:bodyPr>
          <a:lstStyle/>
          <a:p>
            <a:r>
              <a:rPr kumimoji="1" lang="ja-JP" altLang="en-US" sz="4000" dirty="0">
                <a:latin typeface="ＭＳ ゴシック" panose="020B0609070205080204" pitchFamily="49" charset="-128"/>
                <a:ea typeface="ＭＳ ゴシック" panose="020B0609070205080204" pitchFamily="49" charset="-128"/>
              </a:rPr>
              <a:t>②ファシリテーター（「促進者」）</a:t>
            </a:r>
          </a:p>
        </p:txBody>
      </p:sp>
      <p:sp>
        <p:nvSpPr>
          <p:cNvPr id="3" name="コンテンツ プレースホルダー 2">
            <a:extLst>
              <a:ext uri="{FF2B5EF4-FFF2-40B4-BE49-F238E27FC236}">
                <a16:creationId xmlns:a16="http://schemas.microsoft.com/office/drawing/2014/main" id="{7F457587-EEE2-48CC-B673-EAF53F395452}"/>
              </a:ext>
            </a:extLst>
          </p:cNvPr>
          <p:cNvSpPr>
            <a:spLocks noGrp="1"/>
          </p:cNvSpPr>
          <p:nvPr>
            <p:ph idx="1"/>
          </p:nvPr>
        </p:nvSpPr>
        <p:spPr>
          <a:xfrm>
            <a:off x="838200" y="1266401"/>
            <a:ext cx="10515600" cy="2582125"/>
          </a:xfrm>
        </p:spPr>
        <p:txBody>
          <a:bodyPr>
            <a:normAutofit fontScale="92500"/>
          </a:bodyPr>
          <a:lstStyle/>
          <a:p>
            <a:pPr marL="0" indent="0">
              <a:buNone/>
            </a:pPr>
            <a:r>
              <a:rPr kumimoji="1" lang="ja-JP" altLang="en-US" sz="3200" dirty="0">
                <a:latin typeface="ＭＳ ゴシック" panose="020B0609070205080204" pitchFamily="49" charset="-128"/>
                <a:ea typeface="ＭＳ ゴシック" panose="020B0609070205080204" pitchFamily="49" charset="-128"/>
              </a:rPr>
              <a:t>・クライエント・メンバー自身に力があり、そこに寄り添う 　　　　　</a:t>
            </a:r>
            <a:endParaRPr kumimoji="1" lang="en-US" altLang="ja-JP" sz="3200" dirty="0">
              <a:latin typeface="ＭＳ ゴシック" panose="020B0609070205080204" pitchFamily="49" charset="-128"/>
              <a:ea typeface="ＭＳ ゴシック" panose="020B0609070205080204" pitchFamily="49" charset="-128"/>
            </a:endParaRPr>
          </a:p>
          <a:p>
            <a:pPr marL="450850" indent="-450850">
              <a:buNone/>
            </a:pPr>
            <a:r>
              <a:rPr lang="ja-JP" altLang="en-US" sz="3200" dirty="0">
                <a:latin typeface="ＭＳ ゴシック" panose="020B0609070205080204" pitchFamily="49" charset="-128"/>
                <a:ea typeface="ＭＳ ゴシック" panose="020B0609070205080204" pitchFamily="49" charset="-128"/>
              </a:rPr>
              <a:t>⇒リーダー、トレーナー、指導者ではなく</a:t>
            </a:r>
            <a:r>
              <a:rPr lang="en-US" altLang="ja-JP" sz="3200" dirty="0">
                <a:latin typeface="ＭＳ ゴシック" panose="020B0609070205080204" pitchFamily="49" charset="-128"/>
                <a:ea typeface="ＭＳ ゴシック" panose="020B0609070205080204" pitchFamily="49" charset="-128"/>
              </a:rPr>
              <a:t>〈</a:t>
            </a:r>
            <a:r>
              <a:rPr lang="ja-JP" altLang="en-US" sz="3200" dirty="0">
                <a:latin typeface="ＭＳ ゴシック" panose="020B0609070205080204" pitchFamily="49" charset="-128"/>
                <a:ea typeface="ＭＳ ゴシック" panose="020B0609070205080204" pitchFamily="49" charset="-128"/>
              </a:rPr>
              <a:t>ファシリテー　ター</a:t>
            </a:r>
            <a:r>
              <a:rPr lang="en-US" altLang="ja-JP" sz="3200" dirty="0">
                <a:latin typeface="ＭＳ ゴシック" panose="020B0609070205080204" pitchFamily="49" charset="-128"/>
                <a:ea typeface="ＭＳ ゴシック" panose="020B0609070205080204" pitchFamily="49" charset="-128"/>
              </a:rPr>
              <a:t>〉</a:t>
            </a:r>
            <a:endParaRPr kumimoji="1" lang="en-US" altLang="ja-JP" sz="3200" dirty="0">
              <a:latin typeface="ＭＳ ゴシック" panose="020B0609070205080204" pitchFamily="49" charset="-128"/>
              <a:ea typeface="ＭＳ ゴシック" panose="020B0609070205080204" pitchFamily="49" charset="-128"/>
            </a:endParaRPr>
          </a:p>
          <a:p>
            <a:pPr marL="0" indent="0">
              <a:buNone/>
            </a:pPr>
            <a:r>
              <a:rPr lang="ja-JP" altLang="en-US" sz="3200" dirty="0">
                <a:latin typeface="ＭＳ ゴシック" panose="020B0609070205080204" pitchFamily="49" charset="-128"/>
                <a:ea typeface="ＭＳ ゴシック" panose="020B0609070205080204" pitchFamily="49" charset="-128"/>
              </a:rPr>
              <a:t>・ファシリテーターはメンバーの一員、メンバーとしても参加している</a:t>
            </a:r>
            <a:endParaRPr kumimoji="1" lang="ja-JP" altLang="en-US" sz="32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7080AEAF-3CBC-4935-89A4-F8D45082089A}"/>
              </a:ext>
            </a:extLst>
          </p:cNvPr>
          <p:cNvSpPr>
            <a:spLocks noGrp="1"/>
          </p:cNvSpPr>
          <p:nvPr>
            <p:ph type="sldNum" sz="quarter" idx="12"/>
          </p:nvPr>
        </p:nvSpPr>
        <p:spPr/>
        <p:txBody>
          <a:bodyPr/>
          <a:lstStyle/>
          <a:p>
            <a:fld id="{FC7BBEE7-BD68-41DD-9D85-B3B516E6AB25}" type="slidenum">
              <a:rPr kumimoji="1" lang="ja-JP" altLang="en-US" smtClean="0"/>
              <a:t>15</a:t>
            </a:fld>
            <a:endParaRPr kumimoji="1" lang="ja-JP" altLang="en-US"/>
          </a:p>
        </p:txBody>
      </p:sp>
      <p:sp>
        <p:nvSpPr>
          <p:cNvPr id="5" name="タイトル 1">
            <a:extLst>
              <a:ext uri="{FF2B5EF4-FFF2-40B4-BE49-F238E27FC236}">
                <a16:creationId xmlns:a16="http://schemas.microsoft.com/office/drawing/2014/main" id="{88AB0265-3FD5-4E6C-A390-C54DA0490C02}"/>
              </a:ext>
            </a:extLst>
          </p:cNvPr>
          <p:cNvSpPr txBox="1">
            <a:spLocks/>
          </p:cNvSpPr>
          <p:nvPr/>
        </p:nvSpPr>
        <p:spPr>
          <a:xfrm>
            <a:off x="696532" y="352044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dirty="0">
                <a:latin typeface="ＭＳ ゴシック" panose="020B0609070205080204" pitchFamily="49" charset="-128"/>
                <a:ea typeface="ＭＳ ゴシック" panose="020B0609070205080204" pitchFamily="49" charset="-128"/>
              </a:rPr>
              <a:t>③グループの構成</a:t>
            </a:r>
          </a:p>
        </p:txBody>
      </p:sp>
      <p:sp>
        <p:nvSpPr>
          <p:cNvPr id="7" name="コンテンツ プレースホルダー 2">
            <a:extLst>
              <a:ext uri="{FF2B5EF4-FFF2-40B4-BE49-F238E27FC236}">
                <a16:creationId xmlns:a16="http://schemas.microsoft.com/office/drawing/2014/main" id="{5C703839-A57E-4AF7-9F25-8DD5D357332B}"/>
              </a:ext>
            </a:extLst>
          </p:cNvPr>
          <p:cNvSpPr txBox="1">
            <a:spLocks/>
          </p:cNvSpPr>
          <p:nvPr/>
        </p:nvSpPr>
        <p:spPr>
          <a:xfrm>
            <a:off x="838200" y="4456907"/>
            <a:ext cx="10515600" cy="2105651"/>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400" dirty="0">
                <a:latin typeface="ＭＳ ゴシック" panose="020B0609070205080204" pitchFamily="49" charset="-128"/>
                <a:ea typeface="ＭＳ ゴシック" panose="020B0609070205080204" pitchFamily="49" charset="-128"/>
              </a:rPr>
              <a:t>・１～２人のファシリテーター　</a:t>
            </a:r>
            <a:endParaRPr lang="en-US" altLang="ja-JP" sz="2400" dirty="0">
              <a:latin typeface="ＭＳ ゴシック" panose="020B0609070205080204" pitchFamily="49" charset="-128"/>
              <a:ea typeface="ＭＳ ゴシック" panose="020B0609070205080204" pitchFamily="49" charset="-128"/>
            </a:endParaRPr>
          </a:p>
          <a:p>
            <a:pPr marL="0" indent="0">
              <a:buFont typeface="Arial" panose="020B0604020202020204" pitchFamily="34" charset="0"/>
              <a:buNone/>
            </a:pPr>
            <a:r>
              <a:rPr lang="ja-JP" altLang="en-US" sz="2400" dirty="0">
                <a:latin typeface="ＭＳ ゴシック" panose="020B0609070205080204" pitchFamily="49" charset="-128"/>
                <a:ea typeface="ＭＳ ゴシック" panose="020B0609070205080204" pitchFamily="49" charset="-128"/>
              </a:rPr>
              <a:t>　複数いればグループを複眼的に理解でき、また、相互にサポートしあえる　　　　　　</a:t>
            </a:r>
            <a:endParaRPr lang="en-US" altLang="ja-JP" sz="2400" dirty="0">
              <a:latin typeface="ＭＳ ゴシック" panose="020B0609070205080204" pitchFamily="49" charset="-128"/>
              <a:ea typeface="ＭＳ ゴシック" panose="020B0609070205080204" pitchFamily="49" charset="-128"/>
            </a:endParaRPr>
          </a:p>
          <a:p>
            <a:pPr marL="0" indent="0">
              <a:buFont typeface="Arial" panose="020B0604020202020204" pitchFamily="34" charset="0"/>
              <a:buNone/>
            </a:pPr>
            <a:r>
              <a:rPr lang="ja-JP" altLang="en-US" sz="2400" dirty="0">
                <a:latin typeface="ＭＳ ゴシック" panose="020B0609070205080204" pitchFamily="49" charset="-128"/>
                <a:ea typeface="ＭＳ ゴシック" panose="020B0609070205080204" pitchFamily="49" charset="-128"/>
              </a:rPr>
              <a:t>・１０人前後のメンバー</a:t>
            </a:r>
            <a:endParaRPr lang="en-US" altLang="ja-JP" sz="2400" dirty="0">
              <a:latin typeface="ＭＳ ゴシック" panose="020B0609070205080204" pitchFamily="49" charset="-128"/>
              <a:ea typeface="ＭＳ ゴシック" panose="020B0609070205080204" pitchFamily="49" charset="-128"/>
            </a:endParaRPr>
          </a:p>
          <a:p>
            <a:pPr marL="269875" indent="-269875">
              <a:buFont typeface="Arial" panose="020B0604020202020204" pitchFamily="34" charset="0"/>
              <a:buNone/>
            </a:pPr>
            <a:r>
              <a:rPr lang="ja-JP" altLang="en-US" sz="2400" dirty="0">
                <a:latin typeface="ＭＳ ゴシック" panose="020B0609070205080204" pitchFamily="49" charset="-128"/>
                <a:ea typeface="ＭＳ ゴシック" panose="020B0609070205080204" pitchFamily="49" charset="-128"/>
              </a:rPr>
              <a:t>　複数のグループが並行の場合、全体で集まるコミュニティ・セッ　ションが持たれる</a:t>
            </a:r>
          </a:p>
        </p:txBody>
      </p:sp>
    </p:spTree>
    <p:extLst>
      <p:ext uri="{BB962C8B-B14F-4D97-AF65-F5344CB8AC3E}">
        <p14:creationId xmlns:p14="http://schemas.microsoft.com/office/powerpoint/2010/main" val="2135482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7F3967-1593-4417-A1BF-A04D39938B0A}"/>
              </a:ext>
            </a:extLst>
          </p:cNvPr>
          <p:cNvSpPr>
            <a:spLocks noGrp="1"/>
          </p:cNvSpPr>
          <p:nvPr>
            <p:ph type="title"/>
          </p:nvPr>
        </p:nvSpPr>
        <p:spPr/>
        <p:txBody>
          <a:bodyPr/>
          <a:lstStyle/>
          <a:p>
            <a:r>
              <a:rPr kumimoji="1" lang="ja-JP" altLang="en-US" dirty="0">
                <a:latin typeface="ＭＳ ゴシック" panose="020B0609070205080204" pitchFamily="49" charset="-128"/>
                <a:ea typeface="ＭＳ ゴシック" panose="020B0609070205080204" pitchFamily="49" charset="-128"/>
              </a:rPr>
              <a:t>④スケジュール</a:t>
            </a:r>
          </a:p>
        </p:txBody>
      </p:sp>
      <p:sp>
        <p:nvSpPr>
          <p:cNvPr id="3" name="コンテンツ プレースホルダー 2">
            <a:extLst>
              <a:ext uri="{FF2B5EF4-FFF2-40B4-BE49-F238E27FC236}">
                <a16:creationId xmlns:a16="http://schemas.microsoft.com/office/drawing/2014/main" id="{64EA50EC-F05D-4236-86EE-2AC453F4C447}"/>
              </a:ext>
            </a:extLst>
          </p:cNvPr>
          <p:cNvSpPr>
            <a:spLocks noGrp="1"/>
          </p:cNvSpPr>
          <p:nvPr>
            <p:ph idx="1"/>
          </p:nvPr>
        </p:nvSpPr>
        <p:spPr>
          <a:xfrm>
            <a:off x="838200" y="1825625"/>
            <a:ext cx="10515600" cy="1325563"/>
          </a:xfrm>
        </p:spPr>
        <p:txBody>
          <a:bodyPr/>
          <a:lstStyle/>
          <a:p>
            <a:pPr marL="0" indent="0">
              <a:buNone/>
            </a:pPr>
            <a:r>
              <a:rPr lang="ja-JP" altLang="en-US" dirty="0">
                <a:latin typeface="ＭＳ ゴシック" panose="020B0609070205080204" pitchFamily="49" charset="-128"/>
                <a:ea typeface="ＭＳ ゴシック" panose="020B0609070205080204" pitchFamily="49" charset="-128"/>
              </a:rPr>
              <a:t>・３日～４日間（宿泊を伴う）</a:t>
            </a:r>
            <a:endParaRPr lang="en-US" altLang="ja-JP" dirty="0">
              <a:latin typeface="ＭＳ ゴシック" panose="020B0609070205080204" pitchFamily="49" charset="-128"/>
              <a:ea typeface="ＭＳ ゴシック" panose="020B0609070205080204" pitchFamily="49" charset="-128"/>
            </a:endParaRPr>
          </a:p>
          <a:p>
            <a:pPr marL="0" indent="0">
              <a:buNone/>
            </a:pPr>
            <a:r>
              <a:rPr kumimoji="1" lang="ja-JP" altLang="en-US" dirty="0">
                <a:latin typeface="ＭＳ ゴシック" panose="020B0609070205080204" pitchFamily="49" charset="-128"/>
                <a:ea typeface="ＭＳ ゴシック" panose="020B0609070205080204" pitchFamily="49" charset="-128"/>
              </a:rPr>
              <a:t>・１</a:t>
            </a:r>
            <a:r>
              <a:rPr kumimoji="1" lang="en-US" altLang="ja-JP" dirty="0">
                <a:latin typeface="ＭＳ ゴシック" panose="020B0609070205080204" pitchFamily="49" charset="-128"/>
                <a:ea typeface="ＭＳ ゴシック" panose="020B0609070205080204" pitchFamily="49" charset="-128"/>
              </a:rPr>
              <a:t>.</a:t>
            </a:r>
            <a:r>
              <a:rPr kumimoji="1" lang="ja-JP" altLang="en-US" dirty="0">
                <a:latin typeface="ＭＳ ゴシック" panose="020B0609070205080204" pitchFamily="49" charset="-128"/>
                <a:ea typeface="ＭＳ ゴシック" panose="020B0609070205080204" pitchFamily="49" charset="-128"/>
              </a:rPr>
              <a:t>５時間～３時間のセッションを一日３回程度重ねる</a:t>
            </a:r>
          </a:p>
        </p:txBody>
      </p:sp>
      <p:sp>
        <p:nvSpPr>
          <p:cNvPr id="4" name="タイトル 1">
            <a:extLst>
              <a:ext uri="{FF2B5EF4-FFF2-40B4-BE49-F238E27FC236}">
                <a16:creationId xmlns:a16="http://schemas.microsoft.com/office/drawing/2014/main" id="{4AF50ECC-1E23-4E19-8F5E-EF2A0EE9C243}"/>
              </a:ext>
            </a:extLst>
          </p:cNvPr>
          <p:cNvSpPr txBox="1">
            <a:spLocks/>
          </p:cNvSpPr>
          <p:nvPr/>
        </p:nvSpPr>
        <p:spPr>
          <a:xfrm>
            <a:off x="838200" y="276621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latin typeface="ＭＳ ゴシック" panose="020B0609070205080204" pitchFamily="49" charset="-128"/>
                <a:ea typeface="ＭＳ ゴシック" panose="020B0609070205080204" pitchFamily="49" charset="-128"/>
              </a:rPr>
              <a:t>⑤グループのすすめ方</a:t>
            </a:r>
          </a:p>
        </p:txBody>
      </p:sp>
      <p:sp>
        <p:nvSpPr>
          <p:cNvPr id="5" name="コンテンツ プレースホルダー 2">
            <a:extLst>
              <a:ext uri="{FF2B5EF4-FFF2-40B4-BE49-F238E27FC236}">
                <a16:creationId xmlns:a16="http://schemas.microsoft.com/office/drawing/2014/main" id="{C951B782-6A24-4E44-B0E9-D81F3DA6554B}"/>
              </a:ext>
            </a:extLst>
          </p:cNvPr>
          <p:cNvSpPr txBox="1">
            <a:spLocks/>
          </p:cNvSpPr>
          <p:nvPr/>
        </p:nvSpPr>
        <p:spPr>
          <a:xfrm>
            <a:off x="838200" y="3798997"/>
            <a:ext cx="10515600" cy="269387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dirty="0">
                <a:latin typeface="ＭＳ ゴシック" panose="020B0609070205080204" pitchFamily="49" charset="-128"/>
                <a:ea typeface="ＭＳ ゴシック" panose="020B0609070205080204" pitchFamily="49" charset="-128"/>
              </a:rPr>
              <a:t>・メンバーがみんなで決めてゆく</a:t>
            </a:r>
            <a:endParaRPr lang="en-US" altLang="ja-JP" dirty="0">
              <a:latin typeface="ＭＳ ゴシック" panose="020B0609070205080204" pitchFamily="49" charset="-128"/>
              <a:ea typeface="ＭＳ ゴシック" panose="020B0609070205080204" pitchFamily="49" charset="-128"/>
            </a:endParaRPr>
          </a:p>
          <a:p>
            <a:pPr marL="0" indent="0">
              <a:buFont typeface="Arial" panose="020B0604020202020204" pitchFamily="34" charset="0"/>
              <a:buNone/>
            </a:pPr>
            <a:r>
              <a:rPr lang="ja-JP" altLang="en-US" dirty="0">
                <a:latin typeface="ＭＳ ゴシック" panose="020B0609070205080204" pitchFamily="49" charset="-128"/>
                <a:ea typeface="ＭＳ ゴシック" panose="020B0609070205080204" pitchFamily="49" charset="-128"/>
              </a:rPr>
              <a:t>・セッションにおける各メンバーの動きは自発性に任されている</a:t>
            </a:r>
            <a:endParaRPr lang="en-US" altLang="ja-JP" dirty="0">
              <a:latin typeface="ＭＳ ゴシック" panose="020B0609070205080204" pitchFamily="49" charset="-128"/>
              <a:ea typeface="ＭＳ ゴシック" panose="020B0609070205080204" pitchFamily="49" charset="-128"/>
            </a:endParaRPr>
          </a:p>
          <a:p>
            <a:pPr marL="269875" indent="-269875">
              <a:buFont typeface="Arial" panose="020B0604020202020204" pitchFamily="34" charset="0"/>
              <a:buNone/>
            </a:pPr>
            <a:r>
              <a:rPr lang="ja-JP" altLang="en-US" dirty="0">
                <a:latin typeface="ＭＳ ゴシック" panose="020B0609070205080204" pitchFamily="49" charset="-128"/>
                <a:ea typeface="ＭＳ ゴシック" panose="020B0609070205080204" pitchFamily="49" charset="-128"/>
              </a:rPr>
              <a:t>・セッションを重ねるなかで、グループに「安全・信頼」の雰囲　気が形成され、自己理解や他者理解を深めるという個人の心理的成長や、自他との出会いといった体験が促進される</a:t>
            </a:r>
            <a:endParaRPr lang="en-US" altLang="ja-JP" dirty="0">
              <a:latin typeface="ＭＳ ゴシック" panose="020B0609070205080204" pitchFamily="49" charset="-128"/>
              <a:ea typeface="ＭＳ ゴシック" panose="020B0609070205080204" pitchFamily="49" charset="-128"/>
            </a:endParaRPr>
          </a:p>
          <a:p>
            <a:pPr marL="0" indent="0">
              <a:buFont typeface="Arial" panose="020B0604020202020204" pitchFamily="34" charset="0"/>
              <a:buNone/>
            </a:pPr>
            <a:endParaRPr lang="ja-JP" altLang="en-US" dirty="0"/>
          </a:p>
        </p:txBody>
      </p:sp>
      <p:sp>
        <p:nvSpPr>
          <p:cNvPr id="6" name="スライド番号プレースホルダー 5">
            <a:extLst>
              <a:ext uri="{FF2B5EF4-FFF2-40B4-BE49-F238E27FC236}">
                <a16:creationId xmlns:a16="http://schemas.microsoft.com/office/drawing/2014/main" id="{77B252AA-0281-48FC-963C-FADEFB47268D}"/>
              </a:ext>
            </a:extLst>
          </p:cNvPr>
          <p:cNvSpPr>
            <a:spLocks noGrp="1"/>
          </p:cNvSpPr>
          <p:nvPr>
            <p:ph type="sldNum" sz="quarter" idx="12"/>
          </p:nvPr>
        </p:nvSpPr>
        <p:spPr/>
        <p:txBody>
          <a:bodyPr/>
          <a:lstStyle/>
          <a:p>
            <a:fld id="{FC7BBEE7-BD68-41DD-9D85-B3B516E6AB25}" type="slidenum">
              <a:rPr kumimoji="1" lang="ja-JP" altLang="en-US" smtClean="0"/>
              <a:t>16</a:t>
            </a:fld>
            <a:endParaRPr kumimoji="1" lang="ja-JP" altLang="en-US"/>
          </a:p>
        </p:txBody>
      </p:sp>
    </p:spTree>
    <p:extLst>
      <p:ext uri="{BB962C8B-B14F-4D97-AF65-F5344CB8AC3E}">
        <p14:creationId xmlns:p14="http://schemas.microsoft.com/office/powerpoint/2010/main" val="2240173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F897AF-64FA-4B92-A62D-971BA4678D06}"/>
              </a:ext>
            </a:extLst>
          </p:cNvPr>
          <p:cNvSpPr>
            <a:spLocks noGrp="1"/>
          </p:cNvSpPr>
          <p:nvPr>
            <p:ph type="title"/>
          </p:nvPr>
        </p:nvSpPr>
        <p:spPr/>
        <p:txBody>
          <a:bodyPr/>
          <a:lstStyle/>
          <a:p>
            <a:r>
              <a:rPr kumimoji="1" lang="ja-JP" altLang="en-US" dirty="0">
                <a:latin typeface="ＭＳ ゴシック" panose="020B0609070205080204" pitchFamily="49" charset="-128"/>
                <a:ea typeface="ＭＳ ゴシック" panose="020B0609070205080204" pitchFamily="49" charset="-128"/>
              </a:rPr>
              <a:t>（４）ファシリテーターの役割</a:t>
            </a:r>
          </a:p>
        </p:txBody>
      </p:sp>
      <p:sp>
        <p:nvSpPr>
          <p:cNvPr id="3" name="コンテンツ プレースホルダー 2">
            <a:extLst>
              <a:ext uri="{FF2B5EF4-FFF2-40B4-BE49-F238E27FC236}">
                <a16:creationId xmlns:a16="http://schemas.microsoft.com/office/drawing/2014/main" id="{135203AE-4708-48CC-8F36-7F06AD0BE950}"/>
              </a:ext>
            </a:extLst>
          </p:cNvPr>
          <p:cNvSpPr>
            <a:spLocks noGrp="1"/>
          </p:cNvSpPr>
          <p:nvPr>
            <p:ph idx="1"/>
          </p:nvPr>
        </p:nvSpPr>
        <p:spPr/>
        <p:txBody>
          <a:bodyPr>
            <a:normAutofit/>
          </a:bodyPr>
          <a:lstStyle/>
          <a:p>
            <a:pPr marL="0" indent="0">
              <a:buNone/>
            </a:pPr>
            <a:r>
              <a:rPr kumimoji="1" lang="ja-JP" altLang="en-US" sz="3600" dirty="0">
                <a:latin typeface="ＭＳ ゴシック" panose="020B0609070205080204" pitchFamily="49" charset="-128"/>
                <a:ea typeface="ＭＳ ゴシック" panose="020B0609070205080204" pitchFamily="49" charset="-128"/>
              </a:rPr>
              <a:t>①グループ全体を見る</a:t>
            </a:r>
            <a:endParaRPr kumimoji="1" lang="en-US" altLang="ja-JP" sz="3600" dirty="0">
              <a:latin typeface="ＭＳ ゴシック" panose="020B0609070205080204" pitchFamily="49" charset="-128"/>
              <a:ea typeface="ＭＳ ゴシック" panose="020B0609070205080204" pitchFamily="49" charset="-128"/>
            </a:endParaRPr>
          </a:p>
          <a:p>
            <a:pPr marL="0" indent="0">
              <a:buNone/>
            </a:pPr>
            <a:r>
              <a:rPr lang="ja-JP" altLang="en-US" sz="3600" dirty="0">
                <a:latin typeface="ＭＳ ゴシック" panose="020B0609070205080204" pitchFamily="49" charset="-128"/>
                <a:ea typeface="ＭＳ ゴシック" panose="020B0609070205080204" pitchFamily="49" charset="-128"/>
              </a:rPr>
              <a:t>②グループへの所属感を保証する</a:t>
            </a:r>
            <a:endParaRPr lang="en-US" altLang="ja-JP" sz="3600" dirty="0">
              <a:latin typeface="ＭＳ ゴシック" panose="020B0609070205080204" pitchFamily="49" charset="-128"/>
              <a:ea typeface="ＭＳ ゴシック" panose="020B0609070205080204" pitchFamily="49" charset="-128"/>
            </a:endParaRPr>
          </a:p>
          <a:p>
            <a:pPr marL="0" indent="0">
              <a:buNone/>
            </a:pPr>
            <a:r>
              <a:rPr kumimoji="1" lang="ja-JP" altLang="en-US" sz="3600" dirty="0">
                <a:latin typeface="ＭＳ ゴシック" panose="020B0609070205080204" pitchFamily="49" charset="-128"/>
                <a:ea typeface="ＭＳ ゴシック" panose="020B0609070205080204" pitchFamily="49" charset="-128"/>
              </a:rPr>
              <a:t>③攻撃された人を守る</a:t>
            </a:r>
            <a:endParaRPr kumimoji="1" lang="en-US" altLang="ja-JP" sz="3600" dirty="0">
              <a:latin typeface="ＭＳ ゴシック" panose="020B0609070205080204" pitchFamily="49" charset="-128"/>
              <a:ea typeface="ＭＳ ゴシック" panose="020B0609070205080204" pitchFamily="49" charset="-128"/>
            </a:endParaRPr>
          </a:p>
          <a:p>
            <a:pPr marL="0" indent="0">
              <a:buNone/>
            </a:pPr>
            <a:r>
              <a:rPr lang="ja-JP" altLang="en-US" sz="3600" dirty="0">
                <a:latin typeface="ＭＳ ゴシック" panose="020B0609070205080204" pitchFamily="49" charset="-128"/>
                <a:ea typeface="ＭＳ ゴシック" panose="020B0609070205080204" pitchFamily="49" charset="-128"/>
              </a:rPr>
              <a:t>④メンバー１人１人のペースを守る</a:t>
            </a:r>
            <a:endParaRPr lang="en-US" altLang="ja-JP" sz="3600" dirty="0">
              <a:latin typeface="ＭＳ ゴシック" panose="020B0609070205080204" pitchFamily="49" charset="-128"/>
              <a:ea typeface="ＭＳ ゴシック" panose="020B0609070205080204" pitchFamily="49" charset="-128"/>
            </a:endParaRPr>
          </a:p>
          <a:p>
            <a:pPr marL="0" indent="0">
              <a:buNone/>
            </a:pPr>
            <a:r>
              <a:rPr kumimoji="1" lang="ja-JP" altLang="en-US" sz="3600" dirty="0">
                <a:latin typeface="ＭＳ ゴシック" panose="020B0609070205080204" pitchFamily="49" charset="-128"/>
                <a:ea typeface="ＭＳ ゴシック" panose="020B0609070205080204" pitchFamily="49" charset="-128"/>
              </a:rPr>
              <a:t>⑤プロセスの展開に応じた柔軟な対応</a:t>
            </a:r>
            <a:endParaRPr kumimoji="1" lang="en-US" altLang="ja-JP" sz="3600" dirty="0">
              <a:latin typeface="ＭＳ ゴシック" panose="020B0609070205080204" pitchFamily="49" charset="-128"/>
              <a:ea typeface="ＭＳ ゴシック" panose="020B0609070205080204" pitchFamily="49" charset="-128"/>
            </a:endParaRPr>
          </a:p>
          <a:p>
            <a:pPr marL="0" indent="0">
              <a:buNone/>
            </a:pPr>
            <a:r>
              <a:rPr lang="ja-JP" altLang="en-US" sz="3600" dirty="0">
                <a:latin typeface="ＭＳ ゴシック" panose="020B0609070205080204" pitchFamily="49" charset="-128"/>
                <a:ea typeface="ＭＳ ゴシック" panose="020B0609070205080204" pitchFamily="49" charset="-128"/>
              </a:rPr>
              <a:t>⑥グループを無理に進めない</a:t>
            </a:r>
            <a:endParaRPr kumimoji="1" lang="ja-JP" altLang="en-US" sz="36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EA5C2E14-29D2-4EF1-9234-D234F983EF2D}"/>
              </a:ext>
            </a:extLst>
          </p:cNvPr>
          <p:cNvSpPr>
            <a:spLocks noGrp="1"/>
          </p:cNvSpPr>
          <p:nvPr>
            <p:ph type="sldNum" sz="quarter" idx="12"/>
          </p:nvPr>
        </p:nvSpPr>
        <p:spPr/>
        <p:txBody>
          <a:bodyPr/>
          <a:lstStyle/>
          <a:p>
            <a:fld id="{FC7BBEE7-BD68-41DD-9D85-B3B516E6AB25}" type="slidenum">
              <a:rPr kumimoji="1" lang="ja-JP" altLang="en-US" smtClean="0"/>
              <a:t>17</a:t>
            </a:fld>
            <a:endParaRPr kumimoji="1" lang="ja-JP" altLang="en-US"/>
          </a:p>
        </p:txBody>
      </p:sp>
    </p:spTree>
    <p:extLst>
      <p:ext uri="{BB962C8B-B14F-4D97-AF65-F5344CB8AC3E}">
        <p14:creationId xmlns:p14="http://schemas.microsoft.com/office/powerpoint/2010/main" val="240744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051E18-A9F0-4DEB-BA9D-78507A799984}"/>
              </a:ext>
            </a:extLst>
          </p:cNvPr>
          <p:cNvSpPr>
            <a:spLocks noGrp="1"/>
          </p:cNvSpPr>
          <p:nvPr>
            <p:ph type="title"/>
          </p:nvPr>
        </p:nvSpPr>
        <p:spPr/>
        <p:txBody>
          <a:bodyPr/>
          <a:lstStyle/>
          <a:p>
            <a:r>
              <a:rPr kumimoji="1" lang="ja-JP" altLang="en-US" dirty="0">
                <a:latin typeface="ＭＳ ゴシック" panose="020B0609070205080204" pitchFamily="49" charset="-128"/>
                <a:ea typeface="ＭＳ ゴシック" panose="020B0609070205080204" pitchFamily="49" charset="-128"/>
              </a:rPr>
              <a:t>（５）ファシリテーターの育成</a:t>
            </a:r>
          </a:p>
        </p:txBody>
      </p:sp>
      <p:sp>
        <p:nvSpPr>
          <p:cNvPr id="3" name="コンテンツ プレースホルダー 2">
            <a:extLst>
              <a:ext uri="{FF2B5EF4-FFF2-40B4-BE49-F238E27FC236}">
                <a16:creationId xmlns:a16="http://schemas.microsoft.com/office/drawing/2014/main" id="{3D524D80-43C6-4ECC-8211-2D62BCB82C5C}"/>
              </a:ext>
            </a:extLst>
          </p:cNvPr>
          <p:cNvSpPr>
            <a:spLocks noGrp="1"/>
          </p:cNvSpPr>
          <p:nvPr>
            <p:ph idx="1"/>
          </p:nvPr>
        </p:nvSpPr>
        <p:spPr/>
        <p:txBody>
          <a:bodyPr>
            <a:normAutofit/>
          </a:bodyPr>
          <a:lstStyle/>
          <a:p>
            <a:r>
              <a:rPr kumimoji="1" lang="ja-JP" altLang="en-US" sz="3200" dirty="0">
                <a:latin typeface="ＭＳ ゴシック" panose="020B0609070205080204" pitchFamily="49" charset="-128"/>
                <a:ea typeface="ＭＳ ゴシック" panose="020B0609070205080204" pitchFamily="49" charset="-128"/>
              </a:rPr>
              <a:t>ファシリテーターはＰＣＡの理解を必要とする</a:t>
            </a:r>
            <a:endParaRPr kumimoji="1" lang="en-US" altLang="ja-JP" sz="3200" dirty="0">
              <a:latin typeface="ＭＳ ゴシック" panose="020B0609070205080204" pitchFamily="49" charset="-128"/>
              <a:ea typeface="ＭＳ ゴシック" panose="020B0609070205080204" pitchFamily="49" charset="-128"/>
            </a:endParaRPr>
          </a:p>
          <a:p>
            <a:r>
              <a:rPr kumimoji="1" lang="ja-JP" altLang="en-US" sz="3200" dirty="0">
                <a:latin typeface="ＭＳ ゴシック" panose="020B0609070205080204" pitchFamily="49" charset="-128"/>
                <a:ea typeface="ＭＳ ゴシック" panose="020B0609070205080204" pitchFamily="49" charset="-128"/>
              </a:rPr>
              <a:t>ファシリテーターの育成はＰＣＡ⇒ＥＧによる</a:t>
            </a:r>
            <a:endParaRPr kumimoji="1" lang="en-US" altLang="ja-JP" sz="3200" dirty="0">
              <a:latin typeface="ＭＳ ゴシック" panose="020B0609070205080204" pitchFamily="49" charset="-128"/>
              <a:ea typeface="ＭＳ ゴシック" panose="020B0609070205080204" pitchFamily="49" charset="-128"/>
            </a:endParaRPr>
          </a:p>
          <a:p>
            <a:r>
              <a:rPr kumimoji="1" lang="ja-JP" altLang="en-US" sz="3200" dirty="0">
                <a:latin typeface="ＭＳ ゴシック" panose="020B0609070205080204" pitchFamily="49" charset="-128"/>
                <a:ea typeface="ＭＳ ゴシック" panose="020B0609070205080204" pitchFamily="49" charset="-128"/>
              </a:rPr>
              <a:t>ファシリテーターは「技法」によるのではなく「態度」による</a:t>
            </a:r>
            <a:endParaRPr kumimoji="1"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「技法」は単なるハウツーの暗記</a:t>
            </a:r>
            <a:r>
              <a:rPr lang="en-US" altLang="ja-JP" sz="3200" dirty="0">
                <a:latin typeface="ＭＳ ゴシック" panose="020B0609070205080204" pitchFamily="49" charset="-128"/>
                <a:ea typeface="ＭＳ ゴシック" panose="020B0609070205080204" pitchFamily="49" charset="-128"/>
              </a:rPr>
              <a:t>―</a:t>
            </a:r>
            <a:r>
              <a:rPr lang="ja-JP" altLang="en-US" sz="3200" dirty="0">
                <a:latin typeface="ＭＳ ゴシック" panose="020B0609070205080204" pitchFamily="49" charset="-128"/>
                <a:ea typeface="ＭＳ ゴシック" panose="020B0609070205080204" pitchFamily="49" charset="-128"/>
              </a:rPr>
              <a:t>おうむ返しの弊害</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「態度」は「技法」の目的と意味を理解し、本来の目的であるＥＧの効果的な展開に結びつくもの</a:t>
            </a:r>
            <a:endParaRPr lang="en-US" altLang="ja-JP" sz="32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5B7273D6-DC52-421C-85E2-8088A6A00EE3}"/>
              </a:ext>
            </a:extLst>
          </p:cNvPr>
          <p:cNvSpPr>
            <a:spLocks noGrp="1"/>
          </p:cNvSpPr>
          <p:nvPr>
            <p:ph type="sldNum" sz="quarter" idx="12"/>
          </p:nvPr>
        </p:nvSpPr>
        <p:spPr/>
        <p:txBody>
          <a:bodyPr/>
          <a:lstStyle/>
          <a:p>
            <a:fld id="{FC7BBEE7-BD68-41DD-9D85-B3B516E6AB25}" type="slidenum">
              <a:rPr lang="ja-JP" altLang="en-US" smtClean="0"/>
              <a:pPr/>
              <a:t>18</a:t>
            </a:fld>
            <a:endParaRPr lang="ja-JP" altLang="en-US" dirty="0"/>
          </a:p>
        </p:txBody>
      </p:sp>
    </p:spTree>
    <p:extLst>
      <p:ext uri="{BB962C8B-B14F-4D97-AF65-F5344CB8AC3E}">
        <p14:creationId xmlns:p14="http://schemas.microsoft.com/office/powerpoint/2010/main" val="710042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C70BDC-3BC5-4006-97CD-28AD6855A6CE}"/>
              </a:ext>
            </a:extLst>
          </p:cNvPr>
          <p:cNvSpPr>
            <a:spLocks noGrp="1"/>
          </p:cNvSpPr>
          <p:nvPr>
            <p:ph type="title"/>
          </p:nvPr>
        </p:nvSpPr>
        <p:spPr/>
        <p:txBody>
          <a:bodyPr/>
          <a:lstStyle/>
          <a:p>
            <a:r>
              <a:rPr kumimoji="1" lang="ja-JP" altLang="en-US" dirty="0">
                <a:latin typeface="ＭＳ ゴシック" panose="020B0609070205080204" pitchFamily="49" charset="-128"/>
                <a:ea typeface="ＭＳ ゴシック" panose="020B0609070205080204" pitchFamily="49" charset="-128"/>
              </a:rPr>
              <a:t>（６）ファシリテーションとは</a:t>
            </a:r>
          </a:p>
        </p:txBody>
      </p:sp>
      <p:sp>
        <p:nvSpPr>
          <p:cNvPr id="3" name="コンテンツ プレースホルダー 2">
            <a:extLst>
              <a:ext uri="{FF2B5EF4-FFF2-40B4-BE49-F238E27FC236}">
                <a16:creationId xmlns:a16="http://schemas.microsoft.com/office/drawing/2014/main" id="{5880E3B9-F3B5-4F73-B807-4FCC2B06FDA3}"/>
              </a:ext>
            </a:extLst>
          </p:cNvPr>
          <p:cNvSpPr>
            <a:spLocks noGrp="1"/>
          </p:cNvSpPr>
          <p:nvPr>
            <p:ph idx="1"/>
          </p:nvPr>
        </p:nvSpPr>
        <p:spPr>
          <a:xfrm>
            <a:off x="838200" y="1532586"/>
            <a:ext cx="10515600" cy="4644377"/>
          </a:xfrm>
        </p:spPr>
        <p:txBody>
          <a:bodyPr>
            <a:normAutofit fontScale="85000" lnSpcReduction="10000"/>
          </a:bodyPr>
          <a:lstStyle/>
          <a:p>
            <a:pPr marL="514350" indent="-514350">
              <a:buFont typeface="+mj-ea"/>
              <a:buAutoNum type="circleNumDbPlain"/>
            </a:pPr>
            <a:r>
              <a:rPr kumimoji="1" lang="ja-JP" altLang="en-US" dirty="0">
                <a:latin typeface="ＭＳ ゴシック" panose="020B0609070205080204" pitchFamily="49" charset="-128"/>
                <a:ea typeface="ＭＳ ゴシック" panose="020B0609070205080204" pitchFamily="49" charset="-128"/>
              </a:rPr>
              <a:t>風土づくりの機能としての注意深く正確、敏感な傾聴</a:t>
            </a:r>
            <a:endParaRPr kumimoji="1" lang="en-US" altLang="ja-JP" dirty="0">
              <a:latin typeface="ＭＳ ゴシック" panose="020B0609070205080204" pitchFamily="49" charset="-128"/>
              <a:ea typeface="ＭＳ ゴシック" panose="020B0609070205080204" pitchFamily="49" charset="-128"/>
            </a:endParaRPr>
          </a:p>
          <a:p>
            <a:pPr marL="514350" indent="-514350">
              <a:buFont typeface="+mj-ea"/>
              <a:buAutoNum type="circleNumDbPlain"/>
            </a:pPr>
            <a:r>
              <a:rPr kumimoji="1" lang="ja-JP" altLang="en-US" dirty="0">
                <a:latin typeface="ＭＳ ゴシック" panose="020B0609070205080204" pitchFamily="49" charset="-128"/>
                <a:ea typeface="ＭＳ ゴシック" panose="020B0609070205080204" pitchFamily="49" charset="-128"/>
              </a:rPr>
              <a:t>ありのままのグループの受容</a:t>
            </a:r>
            <a:endParaRPr kumimoji="1" lang="en-US" altLang="ja-JP" dirty="0">
              <a:latin typeface="ＭＳ ゴシック" panose="020B0609070205080204" pitchFamily="49" charset="-128"/>
              <a:ea typeface="ＭＳ ゴシック" panose="020B0609070205080204" pitchFamily="49" charset="-128"/>
            </a:endParaRPr>
          </a:p>
          <a:p>
            <a:pPr marL="514350" indent="-514350">
              <a:buFont typeface="+mj-ea"/>
              <a:buAutoNum type="circleNumDbPlain"/>
            </a:pPr>
            <a:r>
              <a:rPr kumimoji="1" lang="ja-JP" altLang="en-US" dirty="0">
                <a:latin typeface="ＭＳ ゴシック" panose="020B0609070205080204" pitchFamily="49" charset="-128"/>
                <a:ea typeface="ＭＳ ゴシック" panose="020B0609070205080204" pitchFamily="49" charset="-128"/>
              </a:rPr>
              <a:t>ありのままのメンバーの受容</a:t>
            </a:r>
            <a:endParaRPr kumimoji="1" lang="en-US" altLang="ja-JP" dirty="0">
              <a:latin typeface="ＭＳ ゴシック" panose="020B0609070205080204" pitchFamily="49" charset="-128"/>
              <a:ea typeface="ＭＳ ゴシック" panose="020B0609070205080204" pitchFamily="49" charset="-128"/>
            </a:endParaRPr>
          </a:p>
          <a:p>
            <a:pPr marL="514350" indent="-514350">
              <a:buFont typeface="+mj-ea"/>
              <a:buAutoNum type="circleNumDbPlain"/>
            </a:pPr>
            <a:r>
              <a:rPr kumimoji="1" lang="ja-JP" altLang="en-US" dirty="0">
                <a:latin typeface="ＭＳ ゴシック" panose="020B0609070205080204" pitchFamily="49" charset="-128"/>
                <a:ea typeface="ＭＳ ゴシック" panose="020B0609070205080204" pitchFamily="49" charset="-128"/>
              </a:rPr>
              <a:t>メンバーに対する共感的理解</a:t>
            </a:r>
            <a:endParaRPr kumimoji="1" lang="en-US" altLang="ja-JP" dirty="0">
              <a:latin typeface="ＭＳ ゴシック" panose="020B0609070205080204" pitchFamily="49" charset="-128"/>
              <a:ea typeface="ＭＳ ゴシック" panose="020B0609070205080204" pitchFamily="49" charset="-128"/>
            </a:endParaRPr>
          </a:p>
          <a:p>
            <a:pPr marL="514350" indent="-514350">
              <a:buFont typeface="+mj-ea"/>
              <a:buAutoNum type="circleNumDbPlain"/>
            </a:pPr>
            <a:r>
              <a:rPr kumimoji="1" lang="ja-JP" altLang="en-US" dirty="0">
                <a:latin typeface="ＭＳ ゴシック" panose="020B0609070205080204" pitchFamily="49" charset="-128"/>
                <a:ea typeface="ＭＳ ゴシック" panose="020B0609070205080204" pitchFamily="49" charset="-128"/>
              </a:rPr>
              <a:t>自分の内部で起こっていることを信頼して動く</a:t>
            </a:r>
            <a:endParaRPr kumimoji="1" lang="en-US" altLang="ja-JP" dirty="0">
              <a:latin typeface="ＭＳ ゴシック" panose="020B0609070205080204" pitchFamily="49" charset="-128"/>
              <a:ea typeface="ＭＳ ゴシック" panose="020B0609070205080204" pitchFamily="49" charset="-128"/>
            </a:endParaRPr>
          </a:p>
          <a:p>
            <a:pPr marL="514350" indent="-514350">
              <a:buFont typeface="+mj-ea"/>
              <a:buAutoNum type="circleNumDbPlain"/>
            </a:pPr>
            <a:r>
              <a:rPr kumimoji="1" lang="ja-JP" altLang="en-US" dirty="0">
                <a:latin typeface="ＭＳ ゴシック" panose="020B0609070205080204" pitchFamily="49" charset="-128"/>
                <a:ea typeface="ＭＳ ゴシック" panose="020B0609070205080204" pitchFamily="49" charset="-128"/>
              </a:rPr>
              <a:t>自分の気持ちを伝えるというかたちでのフィードバックおよび対決</a:t>
            </a:r>
            <a:endParaRPr kumimoji="1" lang="en-US" altLang="ja-JP" dirty="0">
              <a:latin typeface="ＭＳ ゴシック" panose="020B0609070205080204" pitchFamily="49" charset="-128"/>
              <a:ea typeface="ＭＳ ゴシック" panose="020B0609070205080204" pitchFamily="49" charset="-128"/>
            </a:endParaRPr>
          </a:p>
          <a:p>
            <a:pPr marL="514350" indent="-514350">
              <a:buFont typeface="+mj-ea"/>
              <a:buAutoNum type="circleNumDbPlain"/>
            </a:pPr>
            <a:r>
              <a:rPr kumimoji="1" lang="ja-JP" altLang="en-US" dirty="0">
                <a:latin typeface="ＭＳ ゴシック" panose="020B0609070205080204" pitchFamily="49" charset="-128"/>
                <a:ea typeface="ＭＳ ゴシック" panose="020B0609070205080204" pitchFamily="49" charset="-128"/>
              </a:rPr>
              <a:t>自身も問題を抱えているときはそれを表明することも重要</a:t>
            </a:r>
            <a:endParaRPr kumimoji="1" lang="en-US" altLang="ja-JP" dirty="0">
              <a:latin typeface="ＭＳ ゴシック" panose="020B0609070205080204" pitchFamily="49" charset="-128"/>
              <a:ea typeface="ＭＳ ゴシック" panose="020B0609070205080204" pitchFamily="49" charset="-128"/>
            </a:endParaRPr>
          </a:p>
          <a:p>
            <a:pPr marL="514350" indent="-514350">
              <a:buFont typeface="+mj-ea"/>
              <a:buAutoNum type="circleNumDbPlain"/>
            </a:pPr>
            <a:r>
              <a:rPr kumimoji="1" lang="ja-JP" altLang="en-US" dirty="0">
                <a:latin typeface="ＭＳ ゴシック" panose="020B0609070205080204" pitchFamily="49" charset="-128"/>
                <a:ea typeface="ＭＳ ゴシック" panose="020B0609070205080204" pitchFamily="49" charset="-128"/>
              </a:rPr>
              <a:t>自発性が最も重要であり、あらかじめ計画されたワークは避ける</a:t>
            </a:r>
            <a:endParaRPr kumimoji="1" lang="en-US" altLang="ja-JP" dirty="0">
              <a:latin typeface="ＭＳ ゴシック" panose="020B0609070205080204" pitchFamily="49" charset="-128"/>
              <a:ea typeface="ＭＳ ゴシック" panose="020B0609070205080204" pitchFamily="49" charset="-128"/>
            </a:endParaRPr>
          </a:p>
          <a:p>
            <a:pPr marL="514350" indent="-514350">
              <a:buFont typeface="+mj-ea"/>
              <a:buAutoNum type="circleNumDbPlain"/>
            </a:pPr>
            <a:r>
              <a:rPr kumimoji="1" lang="ja-JP" altLang="en-US" dirty="0">
                <a:latin typeface="ＭＳ ゴシック" panose="020B0609070205080204" pitchFamily="49" charset="-128"/>
                <a:ea typeface="ＭＳ ゴシック" panose="020B0609070205080204" pitchFamily="49" charset="-128"/>
              </a:rPr>
              <a:t>ファシリテーターからのグループ・プロセスの解説や注釈は避ける</a:t>
            </a:r>
            <a:endParaRPr kumimoji="1" lang="en-US" altLang="ja-JP" dirty="0">
              <a:latin typeface="ＭＳ ゴシック" panose="020B0609070205080204" pitchFamily="49" charset="-128"/>
              <a:ea typeface="ＭＳ ゴシック" panose="020B0609070205080204" pitchFamily="49" charset="-128"/>
            </a:endParaRPr>
          </a:p>
          <a:p>
            <a:pPr marL="514350" indent="-514350">
              <a:buFont typeface="+mj-ea"/>
              <a:buAutoNum type="circleNumDbPlain"/>
            </a:pPr>
            <a:r>
              <a:rPr kumimoji="1" lang="ja-JP" altLang="en-US" dirty="0">
                <a:latin typeface="ＭＳ ゴシック" panose="020B0609070205080204" pitchFamily="49" charset="-128"/>
                <a:ea typeface="ＭＳ ゴシック" panose="020B0609070205080204" pitchFamily="49" charset="-128"/>
              </a:rPr>
              <a:t>メンバーの病的行動に対してもグループの持つ援助的潜在力を信頼する</a:t>
            </a:r>
            <a:endParaRPr kumimoji="1" lang="en-US" altLang="ja-JP" dirty="0">
              <a:latin typeface="ＭＳ ゴシック" panose="020B0609070205080204" pitchFamily="49" charset="-128"/>
              <a:ea typeface="ＭＳ ゴシック" panose="020B0609070205080204" pitchFamily="49" charset="-128"/>
            </a:endParaRPr>
          </a:p>
          <a:p>
            <a:pPr marL="514350" indent="-514350">
              <a:buFont typeface="+mj-ea"/>
              <a:buAutoNum type="circleNumDbPlain"/>
            </a:pPr>
            <a:r>
              <a:rPr kumimoji="1" lang="ja-JP" altLang="en-US" dirty="0">
                <a:latin typeface="ＭＳ ゴシック" panose="020B0609070205080204" pitchFamily="49" charset="-128"/>
                <a:ea typeface="ＭＳ ゴシック" panose="020B0609070205080204" pitchFamily="49" charset="-128"/>
              </a:rPr>
              <a:t>自発的な身体表現や身体接触を大事にする</a:t>
            </a:r>
            <a:endParaRPr kumimoji="1" lang="en-US" altLang="ja-JP" dirty="0">
              <a:latin typeface="ＭＳ ゴシック" panose="020B0609070205080204" pitchFamily="49" charset="-128"/>
              <a:ea typeface="ＭＳ ゴシック" panose="020B0609070205080204" pitchFamily="49" charset="-128"/>
            </a:endParaRPr>
          </a:p>
          <a:p>
            <a:pPr marL="514350" indent="-514350">
              <a:buFont typeface="+mj-ea"/>
              <a:buAutoNum type="circleNumDbPlain"/>
            </a:pPr>
            <a:endParaRPr kumimoji="1" lang="ja-JP" altLang="en-US" dirty="0">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25A4EC7E-8796-4732-8AA5-02FE794114D2}"/>
              </a:ext>
            </a:extLst>
          </p:cNvPr>
          <p:cNvSpPr>
            <a:spLocks noGrp="1"/>
          </p:cNvSpPr>
          <p:nvPr>
            <p:ph type="sldNum" sz="quarter" idx="12"/>
          </p:nvPr>
        </p:nvSpPr>
        <p:spPr/>
        <p:txBody>
          <a:bodyPr/>
          <a:lstStyle/>
          <a:p>
            <a:fld id="{FC7BBEE7-BD68-41DD-9D85-B3B516E6AB25}" type="slidenum">
              <a:rPr lang="ja-JP" altLang="en-US" smtClean="0"/>
              <a:pPr/>
              <a:t>19</a:t>
            </a:fld>
            <a:endParaRPr lang="ja-JP" altLang="en-US" dirty="0"/>
          </a:p>
        </p:txBody>
      </p:sp>
    </p:spTree>
    <p:extLst>
      <p:ext uri="{BB962C8B-B14F-4D97-AF65-F5344CB8AC3E}">
        <p14:creationId xmlns:p14="http://schemas.microsoft.com/office/powerpoint/2010/main" val="3175290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0C451AA3-A8C3-4C78-B884-8EB332E80152}"/>
              </a:ext>
            </a:extLst>
          </p:cNvPr>
          <p:cNvSpPr>
            <a:spLocks noGrp="1"/>
          </p:cNvSpPr>
          <p:nvPr>
            <p:ph idx="1"/>
          </p:nvPr>
        </p:nvSpPr>
        <p:spPr>
          <a:xfrm>
            <a:off x="838200" y="1275008"/>
            <a:ext cx="10984606" cy="4901955"/>
          </a:xfrm>
        </p:spPr>
        <p:txBody>
          <a:bodyPr>
            <a:noAutofit/>
          </a:bodyPr>
          <a:lstStyle/>
          <a:p>
            <a:pPr marL="0" indent="0">
              <a:buNone/>
            </a:pPr>
            <a:r>
              <a:rPr kumimoji="1" lang="ja-JP" altLang="en-US" sz="3200" dirty="0">
                <a:latin typeface="ＭＳ ゴシック" panose="020B0609070205080204" pitchFamily="49" charset="-128"/>
                <a:ea typeface="ＭＳ ゴシック" panose="020B0609070205080204" pitchFamily="49" charset="-128"/>
              </a:rPr>
              <a:t>１．</a:t>
            </a:r>
            <a:r>
              <a:rPr lang="ja-JP" altLang="en-US" sz="3200" dirty="0">
                <a:latin typeface="ＭＳ ゴシック" panose="020B0609070205080204" pitchFamily="49" charset="-128"/>
                <a:ea typeface="ＭＳ ゴシック" panose="020B0609070205080204" pitchFamily="49" charset="-128"/>
              </a:rPr>
              <a:t>ロータリー章典</a:t>
            </a:r>
            <a:endParaRPr lang="en-US" altLang="ja-JP" sz="3200" dirty="0">
              <a:latin typeface="ＭＳ ゴシック" panose="020B0609070205080204" pitchFamily="49" charset="-128"/>
              <a:ea typeface="ＭＳ ゴシック" panose="020B0609070205080204" pitchFamily="49" charset="-128"/>
            </a:endParaRPr>
          </a:p>
          <a:p>
            <a:pPr marL="0" indent="0">
              <a:buNone/>
            </a:pPr>
            <a:r>
              <a:rPr lang="ja-JP" altLang="en-US" sz="3200" dirty="0">
                <a:latin typeface="ＭＳ ゴシック" panose="020B0609070205080204" pitchFamily="49" charset="-128"/>
                <a:ea typeface="ＭＳ ゴシック" panose="020B0609070205080204" pitchFamily="49" charset="-128"/>
              </a:rPr>
              <a:t>（１）章典の条、節、項</a:t>
            </a:r>
            <a:endParaRPr lang="en-US" altLang="ja-JP" sz="3200" dirty="0">
              <a:latin typeface="ＭＳ ゴシック" panose="020B0609070205080204" pitchFamily="49" charset="-128"/>
              <a:ea typeface="ＭＳ ゴシック" panose="020B0609070205080204" pitchFamily="49" charset="-128"/>
            </a:endParaRPr>
          </a:p>
          <a:p>
            <a:pPr marL="0" indent="0">
              <a:buNone/>
            </a:pPr>
            <a:r>
              <a:rPr lang="ja-JP" altLang="en-US" sz="3200" dirty="0">
                <a:latin typeface="ＭＳ ゴシック" panose="020B0609070205080204" pitchFamily="49" charset="-128"/>
                <a:ea typeface="ＭＳ ゴシック" panose="020B0609070205080204" pitchFamily="49" charset="-128"/>
              </a:rPr>
              <a:t>　①</a:t>
            </a:r>
            <a:r>
              <a:rPr lang="en-US" altLang="ja-JP" sz="3200" dirty="0">
                <a:latin typeface="ＭＳ ゴシック" panose="020B0609070205080204" pitchFamily="49" charset="-128"/>
                <a:ea typeface="ＭＳ ゴシック" panose="020B0609070205080204" pitchFamily="49" charset="-128"/>
              </a:rPr>
              <a:t>41.070</a:t>
            </a:r>
            <a:r>
              <a:rPr lang="ja-JP" altLang="en-US" sz="3200" dirty="0">
                <a:latin typeface="ＭＳ ゴシック" panose="020B0609070205080204" pitchFamily="49" charset="-128"/>
                <a:ea typeface="ＭＳ ゴシック" panose="020B0609070205080204" pitchFamily="49" charset="-128"/>
              </a:rPr>
              <a:t>「ロータリー青少年指導者養成プログラム」</a:t>
            </a:r>
            <a:endParaRPr lang="en-US" altLang="ja-JP" sz="3200" dirty="0">
              <a:latin typeface="ＭＳ ゴシック" panose="020B0609070205080204" pitchFamily="49" charset="-128"/>
              <a:ea typeface="ＭＳ ゴシック" panose="020B0609070205080204" pitchFamily="49" charset="-128"/>
            </a:endParaRPr>
          </a:p>
          <a:p>
            <a:pPr marL="0" indent="0">
              <a:buNone/>
            </a:pPr>
            <a:r>
              <a:rPr kumimoji="1" lang="ja-JP" altLang="en-US" sz="3200" dirty="0">
                <a:latin typeface="ＭＳ ゴシック" panose="020B0609070205080204" pitchFamily="49" charset="-128"/>
                <a:ea typeface="ＭＳ ゴシック" panose="020B0609070205080204" pitchFamily="49" charset="-128"/>
              </a:rPr>
              <a:t>　（</a:t>
            </a:r>
            <a:r>
              <a:rPr lang="en-US" altLang="ja-JP" sz="3200" dirty="0">
                <a:latin typeface="ＭＳ ゴシック" panose="020B0609070205080204" pitchFamily="49" charset="-128"/>
                <a:ea typeface="ＭＳ ゴシック" panose="020B0609070205080204" pitchFamily="49" charset="-128"/>
              </a:rPr>
              <a:t> ‛17.1 </a:t>
            </a:r>
            <a:r>
              <a:rPr kumimoji="1" lang="ja-JP" altLang="en-US" sz="3200" dirty="0">
                <a:latin typeface="ＭＳ ゴシック" panose="020B0609070205080204" pitchFamily="49" charset="-128"/>
                <a:ea typeface="ＭＳ ゴシック" panose="020B0609070205080204" pitchFamily="49" charset="-128"/>
              </a:rPr>
              <a:t>）・</a:t>
            </a:r>
            <a:r>
              <a:rPr kumimoji="1" lang="en-US" altLang="ja-JP" sz="3200" dirty="0">
                <a:latin typeface="ＭＳ ゴシック" panose="020B0609070205080204" pitchFamily="49" charset="-128"/>
                <a:ea typeface="ＭＳ ゴシック" panose="020B0609070205080204" pitchFamily="49" charset="-128"/>
              </a:rPr>
              <a:t>RI</a:t>
            </a:r>
            <a:r>
              <a:rPr kumimoji="1" lang="ja-JP" altLang="en-US" sz="3200" dirty="0">
                <a:latin typeface="ＭＳ ゴシック" panose="020B0609070205080204" pitchFamily="49" charset="-128"/>
                <a:ea typeface="ＭＳ ゴシック" panose="020B0609070205080204" pitchFamily="49" charset="-128"/>
              </a:rPr>
              <a:t>プログラム・</a:t>
            </a:r>
            <a:r>
              <a:rPr kumimoji="1" lang="en-US" altLang="ja-JP" sz="3200" dirty="0">
                <a:latin typeface="ＭＳ ゴシック" panose="020B0609070205080204" pitchFamily="49" charset="-128"/>
                <a:ea typeface="ＭＳ ゴシック" panose="020B0609070205080204" pitchFamily="49" charset="-128"/>
              </a:rPr>
              <a:t>14</a:t>
            </a:r>
            <a:r>
              <a:rPr kumimoji="1" lang="ja-JP" altLang="en-US" sz="3200" dirty="0">
                <a:latin typeface="ＭＳ ゴシック" panose="020B0609070205080204" pitchFamily="49" charset="-128"/>
                <a:ea typeface="ＭＳ ゴシック" panose="020B0609070205080204" pitchFamily="49" charset="-128"/>
              </a:rPr>
              <a:t>歳以上の子供</a:t>
            </a:r>
            <a:r>
              <a:rPr kumimoji="1" lang="en-US" altLang="ja-JP" sz="3200" dirty="0">
                <a:latin typeface="ＭＳ ゴシック" panose="020B0609070205080204" pitchFamily="49" charset="-128"/>
                <a:ea typeface="ＭＳ ゴシック" panose="020B0609070205080204" pitchFamily="49" charset="-128"/>
              </a:rPr>
              <a:t>or</a:t>
            </a:r>
            <a:r>
              <a:rPr kumimoji="1" lang="ja-JP" altLang="en-US" sz="3200" dirty="0">
                <a:latin typeface="ＭＳ ゴシック" panose="020B0609070205080204" pitchFamily="49" charset="-128"/>
                <a:ea typeface="ＭＳ ゴシック" panose="020B0609070205080204" pitchFamily="49" charset="-128"/>
              </a:rPr>
              <a:t>成人</a:t>
            </a:r>
            <a:endParaRPr kumimoji="1" lang="en-US" altLang="ja-JP" sz="3200" dirty="0">
              <a:latin typeface="ＭＳ ゴシック" panose="020B0609070205080204" pitchFamily="49" charset="-128"/>
              <a:ea typeface="ＭＳ ゴシック" panose="020B0609070205080204" pitchFamily="49" charset="-128"/>
            </a:endParaRPr>
          </a:p>
          <a:p>
            <a:pPr marL="0" indent="0">
              <a:buNone/>
            </a:pPr>
            <a:r>
              <a:rPr lang="ja-JP" altLang="en-US" sz="3200" dirty="0">
                <a:latin typeface="ＭＳ ゴシック" panose="020B0609070205080204" pitchFamily="49" charset="-128"/>
                <a:ea typeface="ＭＳ ゴシック" panose="020B0609070205080204" pitchFamily="49" charset="-128"/>
              </a:rPr>
              <a:t>　②</a:t>
            </a:r>
            <a:r>
              <a:rPr lang="en-US" altLang="ja-JP" sz="3200" dirty="0">
                <a:latin typeface="ＭＳ ゴシック" panose="020B0609070205080204" pitchFamily="49" charset="-128"/>
                <a:ea typeface="ＭＳ ゴシック" panose="020B0609070205080204" pitchFamily="49" charset="-128"/>
              </a:rPr>
              <a:t>41.070.1</a:t>
            </a:r>
            <a:r>
              <a:rPr lang="ja-JP" altLang="en-US" sz="3200" dirty="0">
                <a:latin typeface="ＭＳ ゴシック" panose="020B0609070205080204" pitchFamily="49" charset="-128"/>
                <a:ea typeface="ＭＳ ゴシック" panose="020B0609070205080204" pitchFamily="49" charset="-128"/>
              </a:rPr>
              <a:t>「目的」（</a:t>
            </a:r>
            <a:r>
              <a:rPr lang="en-US" altLang="ja-JP" sz="3200" dirty="0">
                <a:latin typeface="ＭＳ ゴシック" panose="020B0609070205080204" pitchFamily="49" charset="-128"/>
                <a:ea typeface="ＭＳ ゴシック" panose="020B0609070205080204" pitchFamily="49" charset="-128"/>
              </a:rPr>
              <a:t>‛71.4</a:t>
            </a:r>
            <a:r>
              <a:rPr lang="ja-JP" altLang="en-US" sz="3200" dirty="0">
                <a:latin typeface="ＭＳ ゴシック" panose="020B0609070205080204" pitchFamily="49" charset="-128"/>
                <a:ea typeface="ＭＳ ゴシック" panose="020B0609070205080204" pitchFamily="49" charset="-128"/>
              </a:rPr>
              <a:t>、</a:t>
            </a:r>
            <a:r>
              <a:rPr lang="en-US" altLang="ja-JP" sz="3200" dirty="0">
                <a:latin typeface="ＭＳ ゴシック" panose="020B0609070205080204" pitchFamily="49" charset="-128"/>
                <a:ea typeface="ＭＳ ゴシック" panose="020B0609070205080204" pitchFamily="49" charset="-128"/>
              </a:rPr>
              <a:t> ‛82.5</a:t>
            </a:r>
            <a:r>
              <a:rPr lang="ja-JP" altLang="en-US" sz="3200" dirty="0">
                <a:latin typeface="ＭＳ ゴシック" panose="020B0609070205080204" pitchFamily="49" charset="-128"/>
                <a:ea typeface="ＭＳ ゴシック" panose="020B0609070205080204" pitchFamily="49" charset="-128"/>
              </a:rPr>
              <a:t>～</a:t>
            </a:r>
            <a:r>
              <a:rPr lang="en-US" altLang="ja-JP" sz="3200" dirty="0">
                <a:latin typeface="ＭＳ ゴシック" panose="020B0609070205080204" pitchFamily="49" charset="-128"/>
                <a:ea typeface="ＭＳ ゴシック" panose="020B0609070205080204" pitchFamily="49" charset="-128"/>
              </a:rPr>
              <a:t>6</a:t>
            </a:r>
            <a:r>
              <a:rPr lang="ja-JP" altLang="en-US" sz="3200" dirty="0">
                <a:latin typeface="ＭＳ ゴシック" panose="020B0609070205080204" pitchFamily="49" charset="-128"/>
                <a:ea typeface="ＭＳ ゴシック" panose="020B0609070205080204" pitchFamily="49" charset="-128"/>
              </a:rPr>
              <a:t>、</a:t>
            </a:r>
            <a:r>
              <a:rPr lang="en-US" altLang="ja-JP" sz="3200" dirty="0">
                <a:latin typeface="ＭＳ ゴシック" panose="020B0609070205080204" pitchFamily="49" charset="-128"/>
                <a:ea typeface="ＭＳ ゴシック" panose="020B0609070205080204" pitchFamily="49" charset="-128"/>
              </a:rPr>
              <a:t> ‛95.11</a:t>
            </a:r>
            <a:r>
              <a:rPr lang="ja-JP" altLang="en-US" sz="3200" dirty="0">
                <a:latin typeface="ＭＳ ゴシック" panose="020B0609070205080204" pitchFamily="49" charset="-128"/>
                <a:ea typeface="ＭＳ ゴシック" panose="020B0609070205080204" pitchFamily="49" charset="-128"/>
              </a:rPr>
              <a:t>、</a:t>
            </a:r>
            <a:r>
              <a:rPr lang="en-US" altLang="ja-JP" sz="3200" dirty="0">
                <a:latin typeface="ＭＳ ゴシック" panose="020B0609070205080204" pitchFamily="49" charset="-128"/>
                <a:ea typeface="ＭＳ ゴシック" panose="020B0609070205080204" pitchFamily="49" charset="-128"/>
              </a:rPr>
              <a:t> </a:t>
            </a:r>
            <a:r>
              <a:rPr lang="ja-JP" altLang="en-US" sz="3200" dirty="0">
                <a:latin typeface="ＭＳ ゴシック" panose="020B0609070205080204" pitchFamily="49" charset="-128"/>
                <a:ea typeface="ＭＳ ゴシック" panose="020B0609070205080204" pitchFamily="49" charset="-128"/>
              </a:rPr>
              <a:t>　</a:t>
            </a:r>
            <a:endParaRPr lang="en-US" altLang="ja-JP" sz="3200" dirty="0">
              <a:latin typeface="ＭＳ ゴシック" panose="020B0609070205080204" pitchFamily="49" charset="-128"/>
              <a:ea typeface="ＭＳ ゴシック" panose="020B0609070205080204" pitchFamily="49" charset="-128"/>
            </a:endParaRPr>
          </a:p>
          <a:p>
            <a:pPr marL="0" indent="0">
              <a:buNone/>
            </a:pPr>
            <a:r>
              <a:rPr lang="ja-JP" altLang="en-US" sz="3200" dirty="0">
                <a:latin typeface="ＭＳ ゴシック" panose="020B0609070205080204" pitchFamily="49" charset="-128"/>
                <a:ea typeface="ＭＳ ゴシック" panose="020B0609070205080204" pitchFamily="49" charset="-128"/>
              </a:rPr>
              <a:t>　　</a:t>
            </a:r>
            <a:r>
              <a:rPr lang="en-US" altLang="ja-JP" sz="3200" dirty="0">
                <a:latin typeface="ＭＳ ゴシック" panose="020B0609070205080204" pitchFamily="49" charset="-128"/>
                <a:ea typeface="ＭＳ ゴシック" panose="020B0609070205080204" pitchFamily="49" charset="-128"/>
              </a:rPr>
              <a:t>‛98.7</a:t>
            </a:r>
            <a:r>
              <a:rPr lang="ja-JP" altLang="en-US" sz="3200" dirty="0">
                <a:latin typeface="ＭＳ ゴシック" panose="020B0609070205080204" pitchFamily="49" charset="-128"/>
                <a:ea typeface="ＭＳ ゴシック" panose="020B0609070205080204" pitchFamily="49" charset="-128"/>
              </a:rPr>
              <a:t>、</a:t>
            </a:r>
            <a:r>
              <a:rPr lang="en-US" altLang="ja-JP" sz="3200" dirty="0">
                <a:latin typeface="ＭＳ ゴシック" panose="020B0609070205080204" pitchFamily="49" charset="-128"/>
                <a:ea typeface="ＭＳ ゴシック" panose="020B0609070205080204" pitchFamily="49" charset="-128"/>
              </a:rPr>
              <a:t> ‛17.1</a:t>
            </a:r>
            <a:r>
              <a:rPr lang="ja-JP" altLang="en-US" sz="3200" dirty="0">
                <a:latin typeface="ＭＳ ゴシック" panose="020B0609070205080204" pitchFamily="49" charset="-128"/>
                <a:ea typeface="ＭＳ ゴシック" panose="020B0609070205080204" pitchFamily="49" charset="-128"/>
              </a:rPr>
              <a:t>）</a:t>
            </a:r>
            <a:endParaRPr lang="en-US" altLang="ja-JP" sz="3200" dirty="0">
              <a:latin typeface="ＭＳ ゴシック" panose="020B0609070205080204" pitchFamily="49" charset="-128"/>
              <a:ea typeface="ＭＳ ゴシック" panose="020B0609070205080204" pitchFamily="49" charset="-128"/>
            </a:endParaRPr>
          </a:p>
          <a:p>
            <a:pPr marL="0" indent="0">
              <a:buNone/>
            </a:pPr>
            <a:r>
              <a:rPr kumimoji="1" lang="ja-JP" altLang="en-US" sz="3200" dirty="0">
                <a:latin typeface="ＭＳ ゴシック" panose="020B0609070205080204" pitchFamily="49" charset="-128"/>
                <a:ea typeface="ＭＳ ゴシック" panose="020B0609070205080204" pitchFamily="49" charset="-128"/>
              </a:rPr>
              <a:t>　③</a:t>
            </a:r>
            <a:r>
              <a:rPr kumimoji="1" lang="en-US" altLang="ja-JP" sz="3200" dirty="0">
                <a:latin typeface="ＭＳ ゴシック" panose="020B0609070205080204" pitchFamily="49" charset="-128"/>
                <a:ea typeface="ＭＳ ゴシック" panose="020B0609070205080204" pitchFamily="49" charset="-128"/>
              </a:rPr>
              <a:t>41.070.2</a:t>
            </a:r>
            <a:r>
              <a:rPr kumimoji="1" lang="ja-JP" altLang="en-US" sz="3200" dirty="0">
                <a:latin typeface="ＭＳ ゴシック" panose="020B0609070205080204" pitchFamily="49" charset="-128"/>
                <a:ea typeface="ＭＳ ゴシック" panose="020B0609070205080204" pitchFamily="49" charset="-128"/>
              </a:rPr>
              <a:t>「地区ガバナーの権限」（</a:t>
            </a:r>
            <a:r>
              <a:rPr lang="en-US" altLang="ja-JP" sz="3200" dirty="0">
                <a:latin typeface="ＭＳ ゴシック" panose="020B0609070205080204" pitchFamily="49" charset="-128"/>
                <a:ea typeface="ＭＳ ゴシック" panose="020B0609070205080204" pitchFamily="49" charset="-128"/>
              </a:rPr>
              <a:t> ‛16.9</a:t>
            </a:r>
            <a:r>
              <a:rPr lang="ja-JP" altLang="en-US" sz="3200" dirty="0">
                <a:latin typeface="ＭＳ ゴシック" panose="020B0609070205080204" pitchFamily="49" charset="-128"/>
                <a:ea typeface="ＭＳ ゴシック" panose="020B0609070205080204" pitchFamily="49" charset="-128"/>
              </a:rPr>
              <a:t>）</a:t>
            </a:r>
            <a:endParaRPr lang="en-US" altLang="ja-JP" sz="3200" dirty="0">
              <a:latin typeface="ＭＳ ゴシック" panose="020B0609070205080204" pitchFamily="49" charset="-128"/>
              <a:ea typeface="ＭＳ ゴシック" panose="020B0609070205080204" pitchFamily="49" charset="-128"/>
            </a:endParaRPr>
          </a:p>
          <a:p>
            <a:pPr marL="0" indent="0">
              <a:buNone/>
            </a:pPr>
            <a:r>
              <a:rPr kumimoji="1" lang="ja-JP" altLang="en-US" sz="3200" dirty="0">
                <a:latin typeface="ＭＳ ゴシック" panose="020B0609070205080204" pitchFamily="49" charset="-128"/>
                <a:ea typeface="ＭＳ ゴシック" panose="020B0609070205080204" pitchFamily="49" charset="-128"/>
              </a:rPr>
              <a:t>　④</a:t>
            </a:r>
            <a:r>
              <a:rPr kumimoji="1" lang="en-US" altLang="ja-JP" sz="3200" dirty="0">
                <a:latin typeface="ＭＳ ゴシック" panose="020B0609070205080204" pitchFamily="49" charset="-128"/>
                <a:ea typeface="ＭＳ ゴシック" panose="020B0609070205080204" pitchFamily="49" charset="-128"/>
              </a:rPr>
              <a:t>41.070.3</a:t>
            </a:r>
            <a:r>
              <a:rPr kumimoji="1" lang="ja-JP" altLang="en-US" sz="3200" dirty="0">
                <a:latin typeface="ＭＳ ゴシック" panose="020B0609070205080204" pitchFamily="49" charset="-128"/>
                <a:ea typeface="ＭＳ ゴシック" panose="020B0609070205080204" pitchFamily="49" charset="-128"/>
              </a:rPr>
              <a:t>「目標」（</a:t>
            </a:r>
            <a:r>
              <a:rPr lang="en-US" altLang="ja-JP" sz="3200" dirty="0">
                <a:latin typeface="ＭＳ ゴシック" panose="020B0609070205080204" pitchFamily="49" charset="-128"/>
                <a:ea typeface="ＭＳ ゴシック" panose="020B0609070205080204" pitchFamily="49" charset="-128"/>
              </a:rPr>
              <a:t> ‛82.5</a:t>
            </a:r>
            <a:r>
              <a:rPr lang="ja-JP" altLang="en-US" sz="3200" dirty="0">
                <a:latin typeface="ＭＳ ゴシック" panose="020B0609070205080204" pitchFamily="49" charset="-128"/>
                <a:ea typeface="ＭＳ ゴシック" panose="020B0609070205080204" pitchFamily="49" charset="-128"/>
              </a:rPr>
              <a:t>～</a:t>
            </a:r>
            <a:r>
              <a:rPr lang="en-US" altLang="ja-JP" sz="3200" dirty="0">
                <a:latin typeface="ＭＳ ゴシック" panose="020B0609070205080204" pitchFamily="49" charset="-128"/>
                <a:ea typeface="ＭＳ ゴシック" panose="020B0609070205080204" pitchFamily="49" charset="-128"/>
              </a:rPr>
              <a:t>6</a:t>
            </a:r>
            <a:r>
              <a:rPr lang="ja-JP" altLang="en-US" sz="3200" dirty="0">
                <a:latin typeface="ＭＳ ゴシック" panose="020B0609070205080204" pitchFamily="49" charset="-128"/>
                <a:ea typeface="ＭＳ ゴシック" panose="020B0609070205080204" pitchFamily="49" charset="-128"/>
              </a:rPr>
              <a:t>、</a:t>
            </a:r>
            <a:r>
              <a:rPr lang="en-US" altLang="ja-JP" sz="3200" dirty="0">
                <a:latin typeface="ＭＳ ゴシック" panose="020B0609070205080204" pitchFamily="49" charset="-128"/>
                <a:ea typeface="ＭＳ ゴシック" panose="020B0609070205080204" pitchFamily="49" charset="-128"/>
              </a:rPr>
              <a:t> ‛17.1</a:t>
            </a:r>
            <a:r>
              <a:rPr lang="ja-JP" altLang="en-US" sz="3200" dirty="0">
                <a:latin typeface="ＭＳ ゴシック" panose="020B0609070205080204" pitchFamily="49" charset="-128"/>
                <a:ea typeface="ＭＳ ゴシック" panose="020B0609070205080204" pitchFamily="49" charset="-128"/>
              </a:rPr>
              <a:t>）</a:t>
            </a:r>
            <a:endParaRPr kumimoji="1" lang="en-US" altLang="ja-JP" sz="32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F100FC81-345E-4106-9106-8399CDCCECC8}"/>
              </a:ext>
            </a:extLst>
          </p:cNvPr>
          <p:cNvSpPr>
            <a:spLocks noGrp="1"/>
          </p:cNvSpPr>
          <p:nvPr>
            <p:ph type="sldNum" sz="quarter" idx="12"/>
          </p:nvPr>
        </p:nvSpPr>
        <p:spPr/>
        <p:txBody>
          <a:bodyPr/>
          <a:lstStyle/>
          <a:p>
            <a:fld id="{FC7BBEE7-BD68-41DD-9D85-B3B516E6AB25}" type="slidenum">
              <a:rPr kumimoji="1" lang="ja-JP" altLang="en-US" smtClean="0"/>
              <a:t>2</a:t>
            </a:fld>
            <a:endParaRPr kumimoji="1" lang="ja-JP" altLang="en-US"/>
          </a:p>
        </p:txBody>
      </p:sp>
    </p:spTree>
    <p:extLst>
      <p:ext uri="{BB962C8B-B14F-4D97-AF65-F5344CB8AC3E}">
        <p14:creationId xmlns:p14="http://schemas.microsoft.com/office/powerpoint/2010/main" val="2050148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C70BDC-3BC5-4006-97CD-28AD6855A6CE}"/>
              </a:ext>
            </a:extLst>
          </p:cNvPr>
          <p:cNvSpPr>
            <a:spLocks noGrp="1"/>
          </p:cNvSpPr>
          <p:nvPr>
            <p:ph type="title"/>
          </p:nvPr>
        </p:nvSpPr>
        <p:spPr/>
        <p:txBody>
          <a:bodyPr/>
          <a:lstStyle/>
          <a:p>
            <a:pPr marL="1519238" indent="-1519238"/>
            <a:r>
              <a:rPr kumimoji="1" lang="ja-JP" altLang="en-US" dirty="0">
                <a:latin typeface="ＭＳ ゴシック" panose="020B0609070205080204" pitchFamily="49" charset="-128"/>
                <a:ea typeface="ＭＳ ゴシック" panose="020B0609070205080204" pitchFamily="49" charset="-128"/>
              </a:rPr>
              <a:t>（７）ファシリテーションとファシリ　テーターの歴史</a:t>
            </a:r>
          </a:p>
        </p:txBody>
      </p:sp>
      <p:sp>
        <p:nvSpPr>
          <p:cNvPr id="3" name="コンテンツ プレースホルダー 2">
            <a:extLst>
              <a:ext uri="{FF2B5EF4-FFF2-40B4-BE49-F238E27FC236}">
                <a16:creationId xmlns:a16="http://schemas.microsoft.com/office/drawing/2014/main" id="{5880E3B9-F3B5-4F73-B807-4FCC2B06FDA3}"/>
              </a:ext>
            </a:extLst>
          </p:cNvPr>
          <p:cNvSpPr>
            <a:spLocks noGrp="1"/>
          </p:cNvSpPr>
          <p:nvPr>
            <p:ph idx="1"/>
          </p:nvPr>
        </p:nvSpPr>
        <p:spPr>
          <a:xfrm>
            <a:off x="838200" y="2077098"/>
            <a:ext cx="10778544" cy="4644377"/>
          </a:xfrm>
        </p:spPr>
        <p:txBody>
          <a:bodyPr>
            <a:normAutofit/>
          </a:bodyPr>
          <a:lstStyle/>
          <a:p>
            <a:pPr marL="514350" indent="-514350">
              <a:buFont typeface="+mj-ea"/>
              <a:buAutoNum type="circleNumDbPlain"/>
            </a:pPr>
            <a:r>
              <a:rPr kumimoji="1" lang="en-US" altLang="ja-JP" dirty="0">
                <a:latin typeface="ＭＳ ゴシック" panose="020B0609070205080204" pitchFamily="49" charset="-128"/>
                <a:ea typeface="ＭＳ ゴシック" panose="020B0609070205080204" pitchFamily="49" charset="-128"/>
              </a:rPr>
              <a:t>1910</a:t>
            </a:r>
            <a:r>
              <a:rPr kumimoji="1" lang="ja-JP" altLang="en-US" dirty="0">
                <a:latin typeface="ＭＳ ゴシック" panose="020B0609070205080204" pitchFamily="49" charset="-128"/>
                <a:ea typeface="ＭＳ ゴシック" panose="020B0609070205080204" pitchFamily="49" charset="-128"/>
              </a:rPr>
              <a:t>年代　モレロ（オーストリア）心理劇 ー 監督　（</a:t>
            </a:r>
            <a:r>
              <a:rPr kumimoji="1" lang="en-US" altLang="ja-JP" dirty="0">
                <a:latin typeface="ＭＳ ゴシック" panose="020B0609070205080204" pitchFamily="49" charset="-128"/>
                <a:ea typeface="ＭＳ ゴシック" panose="020B0609070205080204" pitchFamily="49" charset="-128"/>
              </a:rPr>
              <a:t>director)</a:t>
            </a:r>
          </a:p>
          <a:p>
            <a:pPr marL="514350" indent="-514350">
              <a:buFont typeface="+mj-ea"/>
              <a:buAutoNum type="circleNumDbPlain"/>
            </a:pPr>
            <a:r>
              <a:rPr kumimoji="1" lang="en-US" altLang="ja-JP" dirty="0">
                <a:latin typeface="ＭＳ ゴシック" panose="020B0609070205080204" pitchFamily="49" charset="-128"/>
                <a:ea typeface="ＭＳ ゴシック" panose="020B0609070205080204" pitchFamily="49" charset="-128"/>
              </a:rPr>
              <a:t>1910</a:t>
            </a:r>
            <a:r>
              <a:rPr kumimoji="1" lang="ja-JP" altLang="en-US" dirty="0">
                <a:latin typeface="ＭＳ ゴシック" panose="020B0609070205080204" pitchFamily="49" charset="-128"/>
                <a:ea typeface="ＭＳ ゴシック" panose="020B0609070205080204" pitchFamily="49" charset="-128"/>
              </a:rPr>
              <a:t>～</a:t>
            </a:r>
            <a:r>
              <a:rPr kumimoji="1" lang="en-US" altLang="ja-JP" dirty="0">
                <a:latin typeface="ＭＳ ゴシック" panose="020B0609070205080204" pitchFamily="49" charset="-128"/>
                <a:ea typeface="ＭＳ ゴシック" panose="020B0609070205080204" pitchFamily="49" charset="-128"/>
              </a:rPr>
              <a:t>20</a:t>
            </a:r>
            <a:r>
              <a:rPr kumimoji="1" lang="ja-JP" altLang="en-US" dirty="0">
                <a:latin typeface="ＭＳ ゴシック" panose="020B0609070205080204" pitchFamily="49" charset="-128"/>
                <a:ea typeface="ＭＳ ゴシック" panose="020B0609070205080204" pitchFamily="49" charset="-128"/>
              </a:rPr>
              <a:t>年代　スラブソン（ウイライナーアメリカ）集団精神療法　ー　セラピスト</a:t>
            </a:r>
            <a:endParaRPr kumimoji="1" lang="en-US" altLang="ja-JP" dirty="0">
              <a:latin typeface="ＭＳ ゴシック" panose="020B0609070205080204" pitchFamily="49" charset="-128"/>
              <a:ea typeface="ＭＳ ゴシック" panose="020B0609070205080204" pitchFamily="49" charset="-128"/>
            </a:endParaRPr>
          </a:p>
          <a:p>
            <a:pPr marL="514350" indent="-514350">
              <a:buFont typeface="+mj-ea"/>
              <a:buAutoNum type="circleNumDbPlain"/>
            </a:pPr>
            <a:r>
              <a:rPr kumimoji="1" lang="en-US" altLang="ja-JP" dirty="0">
                <a:latin typeface="ＭＳ ゴシック" panose="020B0609070205080204" pitchFamily="49" charset="-128"/>
                <a:ea typeface="ＭＳ ゴシック" panose="020B0609070205080204" pitchFamily="49" charset="-128"/>
              </a:rPr>
              <a:t>1940</a:t>
            </a:r>
            <a:r>
              <a:rPr kumimoji="1" lang="ja-JP" altLang="en-US" dirty="0">
                <a:latin typeface="ＭＳ ゴシック" panose="020B0609070205080204" pitchFamily="49" charset="-128"/>
                <a:ea typeface="ＭＳ ゴシック" panose="020B0609070205080204" pitchFamily="49" charset="-128"/>
              </a:rPr>
              <a:t>年代　レヴィン（ドイツーアメリカ）</a:t>
            </a:r>
            <a:r>
              <a:rPr kumimoji="1" lang="en-US" altLang="ja-JP" dirty="0">
                <a:latin typeface="ＭＳ ゴシック" panose="020B0609070205080204" pitchFamily="49" charset="-128"/>
                <a:ea typeface="ＭＳ ゴシック" panose="020B0609070205080204" pitchFamily="49" charset="-128"/>
              </a:rPr>
              <a:t>T</a:t>
            </a:r>
            <a:r>
              <a:rPr kumimoji="1" lang="ja-JP" altLang="en-US" dirty="0">
                <a:latin typeface="ＭＳ ゴシック" panose="020B0609070205080204" pitchFamily="49" charset="-128"/>
                <a:ea typeface="ＭＳ ゴシック" panose="020B0609070205080204" pitchFamily="49" charset="-128"/>
              </a:rPr>
              <a:t>グループ　ー　トレーナー</a:t>
            </a:r>
            <a:endParaRPr kumimoji="1" lang="en-US" altLang="ja-JP" dirty="0">
              <a:latin typeface="ＭＳ ゴシック" panose="020B0609070205080204" pitchFamily="49" charset="-128"/>
              <a:ea typeface="ＭＳ ゴシック" panose="020B0609070205080204" pitchFamily="49" charset="-128"/>
            </a:endParaRPr>
          </a:p>
          <a:p>
            <a:pPr marL="514350" indent="-514350">
              <a:buFont typeface="+mj-ea"/>
              <a:buAutoNum type="circleNumDbPlain"/>
            </a:pPr>
            <a:r>
              <a:rPr kumimoji="1" lang="en-US" altLang="ja-JP" dirty="0">
                <a:latin typeface="ＭＳ ゴシック" panose="020B0609070205080204" pitchFamily="49" charset="-128"/>
                <a:ea typeface="ＭＳ ゴシック" panose="020B0609070205080204" pitchFamily="49" charset="-128"/>
              </a:rPr>
              <a:t>1960</a:t>
            </a:r>
            <a:r>
              <a:rPr kumimoji="1" lang="ja-JP" altLang="en-US" dirty="0">
                <a:latin typeface="ＭＳ ゴシック" panose="020B0609070205080204" pitchFamily="49" charset="-128"/>
                <a:ea typeface="ＭＳ ゴシック" panose="020B0609070205080204" pitchFamily="49" charset="-128"/>
              </a:rPr>
              <a:t>年代　ロジャース（アメリカ）</a:t>
            </a:r>
            <a:r>
              <a:rPr kumimoji="1" lang="en-US" altLang="ja-JP" dirty="0">
                <a:latin typeface="ＭＳ ゴシック" panose="020B0609070205080204" pitchFamily="49" charset="-128"/>
                <a:ea typeface="ＭＳ ゴシック" panose="020B0609070205080204" pitchFamily="49" charset="-128"/>
              </a:rPr>
              <a:t>EG</a:t>
            </a:r>
            <a:r>
              <a:rPr kumimoji="1" lang="ja-JP" altLang="en-US" dirty="0">
                <a:latin typeface="ＭＳ ゴシック" panose="020B0609070205080204" pitchFamily="49" charset="-128"/>
                <a:ea typeface="ＭＳ ゴシック" panose="020B0609070205080204" pitchFamily="49" charset="-128"/>
              </a:rPr>
              <a:t>　ー　ファシリテーター</a:t>
            </a:r>
            <a:endParaRPr kumimoji="1" lang="en-US" altLang="ja-JP" dirty="0">
              <a:latin typeface="ＭＳ ゴシック" panose="020B0609070205080204" pitchFamily="49" charset="-128"/>
              <a:ea typeface="ＭＳ ゴシック" panose="020B0609070205080204" pitchFamily="49" charset="-128"/>
            </a:endParaRPr>
          </a:p>
          <a:p>
            <a:pPr marL="514350" indent="-514350">
              <a:buFont typeface="+mj-ea"/>
              <a:buAutoNum type="circleNumDbPlain"/>
            </a:pPr>
            <a:r>
              <a:rPr kumimoji="1" lang="en-US" altLang="ja-JP" dirty="0">
                <a:latin typeface="ＭＳ ゴシック" panose="020B0609070205080204" pitchFamily="49" charset="-128"/>
                <a:ea typeface="ＭＳ ゴシック" panose="020B0609070205080204" pitchFamily="49" charset="-128"/>
              </a:rPr>
              <a:t>1970</a:t>
            </a:r>
            <a:r>
              <a:rPr kumimoji="1" lang="ja-JP" altLang="en-US" dirty="0">
                <a:latin typeface="ＭＳ ゴシック" panose="020B0609070205080204" pitchFamily="49" charset="-128"/>
                <a:ea typeface="ＭＳ ゴシック" panose="020B0609070205080204" pitchFamily="49" charset="-128"/>
              </a:rPr>
              <a:t>年代　会議</a:t>
            </a:r>
            <a:r>
              <a:rPr kumimoji="1" lang="en-US" altLang="ja-JP" dirty="0">
                <a:latin typeface="ＭＳ ゴシック" panose="020B0609070205080204" pitchFamily="49" charset="-128"/>
                <a:ea typeface="ＭＳ ゴシック" panose="020B0609070205080204" pitchFamily="49" charset="-128"/>
              </a:rPr>
              <a:t>F</a:t>
            </a:r>
            <a:r>
              <a:rPr kumimoji="1" lang="ja-JP" altLang="en-US" dirty="0">
                <a:latin typeface="ＭＳ ゴシック" panose="020B0609070205080204" pitchFamily="49" charset="-128"/>
                <a:ea typeface="ＭＳ ゴシック" panose="020B0609070205080204" pitchFamily="49" charset="-128"/>
              </a:rPr>
              <a:t>、グループ</a:t>
            </a:r>
            <a:r>
              <a:rPr kumimoji="1" lang="en-US" altLang="ja-JP" dirty="0">
                <a:latin typeface="ＭＳ ゴシック" panose="020B0609070205080204" pitchFamily="49" charset="-128"/>
                <a:ea typeface="ＭＳ ゴシック" panose="020B0609070205080204" pitchFamily="49" charset="-128"/>
              </a:rPr>
              <a:t>F,</a:t>
            </a:r>
            <a:r>
              <a:rPr kumimoji="1" lang="ja-JP" altLang="en-US" dirty="0">
                <a:latin typeface="ＭＳ ゴシック" panose="020B0609070205080204" pitchFamily="49" charset="-128"/>
                <a:ea typeface="ＭＳ ゴシック" panose="020B0609070205080204" pitchFamily="49" charset="-128"/>
              </a:rPr>
              <a:t>ミーティング</a:t>
            </a:r>
            <a:r>
              <a:rPr kumimoji="1" lang="en-US" altLang="ja-JP" dirty="0">
                <a:latin typeface="ＭＳ ゴシック" panose="020B0609070205080204" pitchFamily="49" charset="-128"/>
                <a:ea typeface="ＭＳ ゴシック" panose="020B0609070205080204" pitchFamily="49" charset="-128"/>
              </a:rPr>
              <a:t>F</a:t>
            </a:r>
          </a:p>
          <a:p>
            <a:pPr marL="514350" indent="-514350">
              <a:buFont typeface="+mj-ea"/>
              <a:buAutoNum type="circleNumDbPlain"/>
            </a:pPr>
            <a:r>
              <a:rPr lang="en-US" altLang="ja-JP" dirty="0">
                <a:latin typeface="ＭＳ ゴシック" panose="020B0609070205080204" pitchFamily="49" charset="-128"/>
                <a:ea typeface="ＭＳ ゴシック" panose="020B0609070205080204" pitchFamily="49" charset="-128"/>
              </a:rPr>
              <a:t>2000</a:t>
            </a:r>
            <a:r>
              <a:rPr lang="ja-JP" altLang="en-US" dirty="0">
                <a:latin typeface="ＭＳ ゴシック" panose="020B0609070205080204" pitchFamily="49" charset="-128"/>
                <a:ea typeface="ＭＳ ゴシック" panose="020B0609070205080204" pitchFamily="49" charset="-128"/>
              </a:rPr>
              <a:t>年代　会議</a:t>
            </a:r>
            <a:r>
              <a:rPr lang="en-US" altLang="ja-JP" dirty="0">
                <a:latin typeface="ＭＳ ゴシック" panose="020B0609070205080204" pitchFamily="49" charset="-128"/>
                <a:ea typeface="ＭＳ ゴシック" panose="020B0609070205080204" pitchFamily="49" charset="-128"/>
              </a:rPr>
              <a:t>F</a:t>
            </a:r>
            <a:r>
              <a:rPr lang="ja-JP" altLang="en-US" dirty="0">
                <a:latin typeface="ＭＳ ゴシック" panose="020B0609070205080204" pitchFamily="49" charset="-128"/>
                <a:ea typeface="ＭＳ ゴシック" panose="020B0609070205080204" pitchFamily="49" charset="-128"/>
              </a:rPr>
              <a:t>　日本へ紹介</a:t>
            </a:r>
            <a:endParaRPr kumimoji="1" lang="en-US" altLang="ja-JP" dirty="0">
              <a:latin typeface="ＭＳ ゴシック" panose="020B0609070205080204" pitchFamily="49" charset="-128"/>
              <a:ea typeface="ＭＳ ゴシック" panose="020B0609070205080204" pitchFamily="49" charset="-128"/>
            </a:endParaRPr>
          </a:p>
          <a:p>
            <a:pPr marL="514350" indent="-514350">
              <a:buFont typeface="+mj-ea"/>
              <a:buAutoNum type="circleNumDbPlain"/>
            </a:pPr>
            <a:endParaRPr kumimoji="1" lang="ja-JP" altLang="en-US" dirty="0">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25A4EC7E-8796-4732-8AA5-02FE794114D2}"/>
              </a:ext>
            </a:extLst>
          </p:cNvPr>
          <p:cNvSpPr>
            <a:spLocks noGrp="1"/>
          </p:cNvSpPr>
          <p:nvPr>
            <p:ph type="sldNum" sz="quarter" idx="12"/>
          </p:nvPr>
        </p:nvSpPr>
        <p:spPr/>
        <p:txBody>
          <a:bodyPr/>
          <a:lstStyle/>
          <a:p>
            <a:fld id="{FC7BBEE7-BD68-41DD-9D85-B3B516E6AB25}" type="slidenum">
              <a:rPr lang="ja-JP" altLang="en-US" smtClean="0"/>
              <a:pPr/>
              <a:t>20</a:t>
            </a:fld>
            <a:endParaRPr lang="ja-JP" altLang="en-US" dirty="0"/>
          </a:p>
        </p:txBody>
      </p:sp>
    </p:spTree>
    <p:extLst>
      <p:ext uri="{BB962C8B-B14F-4D97-AF65-F5344CB8AC3E}">
        <p14:creationId xmlns:p14="http://schemas.microsoft.com/office/powerpoint/2010/main" val="14481321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C70BDC-3BC5-4006-97CD-28AD6855A6CE}"/>
              </a:ext>
            </a:extLst>
          </p:cNvPr>
          <p:cNvSpPr>
            <a:spLocks noGrp="1"/>
          </p:cNvSpPr>
          <p:nvPr>
            <p:ph type="title"/>
          </p:nvPr>
        </p:nvSpPr>
        <p:spPr/>
        <p:txBody>
          <a:bodyPr/>
          <a:lstStyle/>
          <a:p>
            <a:pPr marL="1519238" indent="-1519238"/>
            <a:r>
              <a:rPr kumimoji="1" lang="ja-JP" altLang="en-US" dirty="0">
                <a:latin typeface="ＭＳ ゴシック" panose="020B0609070205080204" pitchFamily="49" charset="-128"/>
                <a:ea typeface="ＭＳ ゴシック" panose="020B0609070205080204" pitchFamily="49" charset="-128"/>
              </a:rPr>
              <a:t>（８）ファシリテーションの対象の変化</a:t>
            </a:r>
          </a:p>
        </p:txBody>
      </p:sp>
      <p:sp>
        <p:nvSpPr>
          <p:cNvPr id="3" name="コンテンツ プレースホルダー 2">
            <a:extLst>
              <a:ext uri="{FF2B5EF4-FFF2-40B4-BE49-F238E27FC236}">
                <a16:creationId xmlns:a16="http://schemas.microsoft.com/office/drawing/2014/main" id="{5880E3B9-F3B5-4F73-B807-4FCC2B06FDA3}"/>
              </a:ext>
            </a:extLst>
          </p:cNvPr>
          <p:cNvSpPr>
            <a:spLocks noGrp="1"/>
          </p:cNvSpPr>
          <p:nvPr>
            <p:ph idx="1"/>
          </p:nvPr>
        </p:nvSpPr>
        <p:spPr>
          <a:xfrm>
            <a:off x="838200" y="2077098"/>
            <a:ext cx="10515600" cy="4644377"/>
          </a:xfrm>
        </p:spPr>
        <p:txBody>
          <a:bodyPr>
            <a:normAutofit/>
          </a:bodyPr>
          <a:lstStyle/>
          <a:p>
            <a:pPr marL="0" indent="0">
              <a:buNone/>
            </a:pPr>
            <a:r>
              <a:rPr kumimoji="1" lang="ja-JP" altLang="en-US" dirty="0">
                <a:latin typeface="ＭＳ ゴシック" panose="020B0609070205080204" pitchFamily="49" charset="-128"/>
                <a:ea typeface="ＭＳ ゴシック" panose="020B0609070205080204" pitchFamily="49" charset="-128"/>
              </a:rPr>
              <a:t>①　個人レベルのラーニング</a:t>
            </a:r>
            <a:endParaRPr kumimoji="1" lang="en-US" altLang="ja-JP" dirty="0">
              <a:latin typeface="ＭＳ ゴシック" panose="020B0609070205080204" pitchFamily="49" charset="-128"/>
              <a:ea typeface="ＭＳ ゴシック" panose="020B0609070205080204" pitchFamily="49" charset="-128"/>
            </a:endParaRPr>
          </a:p>
          <a:p>
            <a:pPr marL="0" indent="0">
              <a:buNone/>
            </a:pPr>
            <a:r>
              <a:rPr kumimoji="1" lang="ja-JP" altLang="en-US" dirty="0">
                <a:latin typeface="ＭＳ ゴシック" panose="020B0609070205080204" pitchFamily="49" charset="-128"/>
                <a:ea typeface="ＭＳ ゴシック" panose="020B0609070205080204" pitchFamily="49" charset="-128"/>
              </a:rPr>
              <a:t>　　心理劇　</a:t>
            </a:r>
            <a:r>
              <a:rPr kumimoji="1" lang="en-US" altLang="ja-JP" dirty="0">
                <a:latin typeface="ＭＳ ゴシック" panose="020B0609070205080204" pitchFamily="49" charset="-128"/>
                <a:ea typeface="ＭＳ ゴシック" panose="020B0609070205080204" pitchFamily="49" charset="-128"/>
              </a:rPr>
              <a:t>T</a:t>
            </a:r>
            <a:r>
              <a:rPr kumimoji="1" lang="ja-JP" altLang="en-US" dirty="0">
                <a:latin typeface="ＭＳ ゴシック" panose="020B0609070205080204" pitchFamily="49" charset="-128"/>
                <a:ea typeface="ＭＳ ゴシック" panose="020B0609070205080204" pitchFamily="49" charset="-128"/>
              </a:rPr>
              <a:t>グループ　ベーシック</a:t>
            </a:r>
            <a:r>
              <a:rPr kumimoji="1" lang="en-US" altLang="ja-JP" dirty="0">
                <a:latin typeface="ＭＳ ゴシック" panose="020B0609070205080204" pitchFamily="49" charset="-128"/>
                <a:ea typeface="ＭＳ ゴシック" panose="020B0609070205080204" pitchFamily="49" charset="-128"/>
              </a:rPr>
              <a:t>EG</a:t>
            </a:r>
          </a:p>
          <a:p>
            <a:pPr marL="0" indent="0">
              <a:buNone/>
            </a:pPr>
            <a:r>
              <a:rPr lang="ja-JP" altLang="en-US" dirty="0">
                <a:latin typeface="ＭＳ ゴシック" panose="020B0609070205080204" pitchFamily="49" charset="-128"/>
                <a:ea typeface="ＭＳ ゴシック" panose="020B0609070205080204" pitchFamily="49" charset="-128"/>
              </a:rPr>
              <a:t>　　　　　　　　↓</a:t>
            </a:r>
            <a:endParaRPr lang="en-US" altLang="ja-JP" dirty="0">
              <a:latin typeface="ＭＳ ゴシック" panose="020B0609070205080204" pitchFamily="49" charset="-128"/>
              <a:ea typeface="ＭＳ ゴシック" panose="020B0609070205080204" pitchFamily="49" charset="-128"/>
            </a:endParaRPr>
          </a:p>
          <a:p>
            <a:pPr marL="0" indent="0">
              <a:buNone/>
            </a:pPr>
            <a:r>
              <a:rPr kumimoji="1" lang="ja-JP" altLang="en-US" dirty="0">
                <a:latin typeface="ＭＳ ゴシック" panose="020B0609070205080204" pitchFamily="49" charset="-128"/>
                <a:ea typeface="ＭＳ ゴシック" panose="020B0609070205080204" pitchFamily="49" charset="-128"/>
              </a:rPr>
              <a:t>②　</a:t>
            </a:r>
            <a:r>
              <a:rPr kumimoji="1" lang="en-US" altLang="ja-JP" dirty="0">
                <a:latin typeface="ＭＳ ゴシック" panose="020B0609070205080204" pitchFamily="49" charset="-128"/>
                <a:ea typeface="ＭＳ ゴシック" panose="020B0609070205080204" pitchFamily="49" charset="-128"/>
              </a:rPr>
              <a:t>T</a:t>
            </a:r>
            <a:r>
              <a:rPr kumimoji="1" lang="ja-JP" altLang="en-US" dirty="0">
                <a:latin typeface="ＭＳ ゴシック" panose="020B0609070205080204" pitchFamily="49" charset="-128"/>
                <a:ea typeface="ＭＳ ゴシック" panose="020B0609070205080204" pitchFamily="49" charset="-128"/>
              </a:rPr>
              <a:t>グループがビジネス領域活用（</a:t>
            </a:r>
            <a:r>
              <a:rPr kumimoji="1" lang="en-US" altLang="ja-JP" dirty="0">
                <a:latin typeface="ＭＳ ゴシック" panose="020B0609070205080204" pitchFamily="49" charset="-128"/>
                <a:ea typeface="ＭＳ ゴシック" panose="020B0609070205080204" pitchFamily="49" charset="-128"/>
              </a:rPr>
              <a:t>1960</a:t>
            </a:r>
            <a:r>
              <a:rPr kumimoji="1" lang="ja-JP" altLang="en-US" dirty="0">
                <a:latin typeface="ＭＳ ゴシック" panose="020B0609070205080204" pitchFamily="49" charset="-128"/>
                <a:ea typeface="ＭＳ ゴシック" panose="020B0609070205080204" pitchFamily="49" charset="-128"/>
              </a:rPr>
              <a:t>年代）</a:t>
            </a:r>
            <a:endParaRPr kumimoji="1" lang="en-US" altLang="ja-JP" dirty="0">
              <a:latin typeface="ＭＳ ゴシック" panose="020B0609070205080204" pitchFamily="49" charset="-128"/>
              <a:ea typeface="ＭＳ ゴシック" panose="020B0609070205080204" pitchFamily="49" charset="-128"/>
            </a:endParaRPr>
          </a:p>
          <a:p>
            <a:pPr marL="0" indent="0">
              <a:buNone/>
            </a:pPr>
            <a:endParaRPr lang="en-US" altLang="ja-JP" dirty="0">
              <a:latin typeface="ＭＳ ゴシック" panose="020B0609070205080204" pitchFamily="49" charset="-128"/>
              <a:ea typeface="ＭＳ ゴシック" panose="020B0609070205080204" pitchFamily="49" charset="-128"/>
            </a:endParaRPr>
          </a:p>
          <a:p>
            <a:pPr marL="0" indent="0">
              <a:buNone/>
            </a:pPr>
            <a:r>
              <a:rPr kumimoji="1" lang="ja-JP" altLang="en-US" dirty="0">
                <a:latin typeface="ＭＳ ゴシック" panose="020B0609070205080204" pitchFamily="49" charset="-128"/>
                <a:ea typeface="ＭＳ ゴシック" panose="020B0609070205080204" pitchFamily="49" charset="-128"/>
              </a:rPr>
              <a:t>③　グループ組織レベルの「タスク」合意、解決</a:t>
            </a:r>
            <a:endParaRPr kumimoji="1" lang="en-US" altLang="ja-JP" dirty="0">
              <a:latin typeface="ＭＳ ゴシック" panose="020B0609070205080204" pitchFamily="49" charset="-128"/>
              <a:ea typeface="ＭＳ ゴシック" panose="020B0609070205080204" pitchFamily="49" charset="-128"/>
            </a:endParaRPr>
          </a:p>
          <a:p>
            <a:pPr marL="0" indent="0">
              <a:buNone/>
            </a:pPr>
            <a:r>
              <a:rPr lang="ja-JP" altLang="en-US" dirty="0">
                <a:latin typeface="ＭＳ ゴシック" panose="020B0609070205080204" pitchFamily="49" charset="-128"/>
                <a:ea typeface="ＭＳ ゴシック" panose="020B0609070205080204" pitchFamily="49" charset="-128"/>
              </a:rPr>
              <a:t>　　「リレーション」構築</a:t>
            </a:r>
            <a:endParaRPr kumimoji="1" lang="ja-JP" altLang="en-US" dirty="0">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25A4EC7E-8796-4732-8AA5-02FE794114D2}"/>
              </a:ext>
            </a:extLst>
          </p:cNvPr>
          <p:cNvSpPr>
            <a:spLocks noGrp="1"/>
          </p:cNvSpPr>
          <p:nvPr>
            <p:ph type="sldNum" sz="quarter" idx="12"/>
          </p:nvPr>
        </p:nvSpPr>
        <p:spPr/>
        <p:txBody>
          <a:bodyPr/>
          <a:lstStyle/>
          <a:p>
            <a:fld id="{FC7BBEE7-BD68-41DD-9D85-B3B516E6AB25}" type="slidenum">
              <a:rPr lang="ja-JP" altLang="en-US" smtClean="0"/>
              <a:pPr/>
              <a:t>21</a:t>
            </a:fld>
            <a:endParaRPr lang="ja-JP" altLang="en-US" dirty="0"/>
          </a:p>
        </p:txBody>
      </p:sp>
    </p:spTree>
    <p:extLst>
      <p:ext uri="{BB962C8B-B14F-4D97-AF65-F5344CB8AC3E}">
        <p14:creationId xmlns:p14="http://schemas.microsoft.com/office/powerpoint/2010/main" val="35397203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C70BDC-3BC5-4006-97CD-28AD6855A6CE}"/>
              </a:ext>
            </a:extLst>
          </p:cNvPr>
          <p:cNvSpPr>
            <a:spLocks noGrp="1"/>
          </p:cNvSpPr>
          <p:nvPr>
            <p:ph type="title"/>
          </p:nvPr>
        </p:nvSpPr>
        <p:spPr>
          <a:xfrm>
            <a:off x="541986" y="378004"/>
            <a:ext cx="11113394" cy="1325563"/>
          </a:xfrm>
        </p:spPr>
        <p:txBody>
          <a:bodyPr/>
          <a:lstStyle/>
          <a:p>
            <a:pPr marL="1519238" indent="-1519238"/>
            <a:r>
              <a:rPr kumimoji="1" lang="ja-JP" altLang="en-US" dirty="0">
                <a:latin typeface="ＭＳ ゴシック" panose="020B0609070205080204" pitchFamily="49" charset="-128"/>
                <a:ea typeface="ＭＳ ゴシック" panose="020B0609070205080204" pitchFamily="49" charset="-128"/>
              </a:rPr>
              <a:t>（９）ファシリテーションの対象の３分類</a:t>
            </a:r>
          </a:p>
        </p:txBody>
      </p:sp>
      <p:pic>
        <p:nvPicPr>
          <p:cNvPr id="6" name="コンテンツ プレースホルダー 5">
            <a:extLst>
              <a:ext uri="{FF2B5EF4-FFF2-40B4-BE49-F238E27FC236}">
                <a16:creationId xmlns:a16="http://schemas.microsoft.com/office/drawing/2014/main" id="{5A32B88A-CE58-E8B5-124E-DC3B13C05B06}"/>
              </a:ext>
            </a:extLst>
          </p:cNvPr>
          <p:cNvPicPr>
            <a:picLocks noGrp="1" noChangeAspect="1"/>
          </p:cNvPicPr>
          <p:nvPr>
            <p:ph idx="1"/>
          </p:nvPr>
        </p:nvPicPr>
        <p:blipFill>
          <a:blip r:embed="rId2"/>
          <a:stretch>
            <a:fillRect/>
          </a:stretch>
        </p:blipFill>
        <p:spPr>
          <a:xfrm>
            <a:off x="2167468" y="1703567"/>
            <a:ext cx="4976283" cy="4420658"/>
          </a:xfrm>
        </p:spPr>
      </p:pic>
      <p:sp>
        <p:nvSpPr>
          <p:cNvPr id="4" name="スライド番号プレースホルダー 3">
            <a:extLst>
              <a:ext uri="{FF2B5EF4-FFF2-40B4-BE49-F238E27FC236}">
                <a16:creationId xmlns:a16="http://schemas.microsoft.com/office/drawing/2014/main" id="{25A4EC7E-8796-4732-8AA5-02FE794114D2}"/>
              </a:ext>
            </a:extLst>
          </p:cNvPr>
          <p:cNvSpPr>
            <a:spLocks noGrp="1"/>
          </p:cNvSpPr>
          <p:nvPr>
            <p:ph type="sldNum" sz="quarter" idx="12"/>
          </p:nvPr>
        </p:nvSpPr>
        <p:spPr/>
        <p:txBody>
          <a:bodyPr/>
          <a:lstStyle/>
          <a:p>
            <a:fld id="{FC7BBEE7-BD68-41DD-9D85-B3B516E6AB25}" type="slidenum">
              <a:rPr lang="ja-JP" altLang="en-US" smtClean="0"/>
              <a:pPr/>
              <a:t>22</a:t>
            </a:fld>
            <a:endParaRPr lang="ja-JP" altLang="en-US" dirty="0"/>
          </a:p>
        </p:txBody>
      </p:sp>
      <p:sp>
        <p:nvSpPr>
          <p:cNvPr id="3" name="テキスト ボックス 2">
            <a:extLst>
              <a:ext uri="{FF2B5EF4-FFF2-40B4-BE49-F238E27FC236}">
                <a16:creationId xmlns:a16="http://schemas.microsoft.com/office/drawing/2014/main" id="{017527E8-F0B5-6A5A-E2BC-4D96E896FA51}"/>
              </a:ext>
            </a:extLst>
          </p:cNvPr>
          <p:cNvSpPr txBox="1"/>
          <p:nvPr/>
        </p:nvSpPr>
        <p:spPr>
          <a:xfrm>
            <a:off x="6096000" y="5735776"/>
            <a:ext cx="5739683" cy="369332"/>
          </a:xfrm>
          <a:prstGeom prst="rect">
            <a:avLst/>
          </a:prstGeom>
          <a:noFill/>
        </p:spPr>
        <p:txBody>
          <a:bodyPr wrap="square" rtlCol="0">
            <a:spAutoFit/>
          </a:bodyPr>
          <a:lstStyle/>
          <a:p>
            <a:r>
              <a:rPr kumimoji="1" lang="ja-JP" altLang="en-US" dirty="0"/>
              <a:t>「ファシリテーションとは何か」井上義和外　より</a:t>
            </a:r>
          </a:p>
        </p:txBody>
      </p:sp>
    </p:spTree>
    <p:extLst>
      <p:ext uri="{BB962C8B-B14F-4D97-AF65-F5344CB8AC3E}">
        <p14:creationId xmlns:p14="http://schemas.microsoft.com/office/powerpoint/2010/main" val="29861858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C70BDC-3BC5-4006-97CD-28AD6855A6CE}"/>
              </a:ext>
            </a:extLst>
          </p:cNvPr>
          <p:cNvSpPr>
            <a:spLocks noGrp="1"/>
          </p:cNvSpPr>
          <p:nvPr>
            <p:ph type="title"/>
          </p:nvPr>
        </p:nvSpPr>
        <p:spPr>
          <a:xfrm>
            <a:off x="253284" y="365125"/>
            <a:ext cx="11402096" cy="1325563"/>
          </a:xfrm>
        </p:spPr>
        <p:txBody>
          <a:bodyPr/>
          <a:lstStyle/>
          <a:p>
            <a:pPr marL="2151063" indent="-2151063"/>
            <a:r>
              <a:rPr kumimoji="1" lang="ja-JP" altLang="en-US" dirty="0">
                <a:latin typeface="ＭＳ ゴシック" panose="020B0609070205080204" pitchFamily="49" charset="-128"/>
                <a:ea typeface="ＭＳ ゴシック" panose="020B0609070205080204" pitchFamily="49" charset="-128"/>
              </a:rPr>
              <a:t>（１０）ファシリテーションの実施に当たっての注意点</a:t>
            </a:r>
          </a:p>
        </p:txBody>
      </p:sp>
      <p:sp>
        <p:nvSpPr>
          <p:cNvPr id="3" name="コンテンツ プレースホルダー 2">
            <a:extLst>
              <a:ext uri="{FF2B5EF4-FFF2-40B4-BE49-F238E27FC236}">
                <a16:creationId xmlns:a16="http://schemas.microsoft.com/office/drawing/2014/main" id="{5880E3B9-F3B5-4F73-B807-4FCC2B06FDA3}"/>
              </a:ext>
            </a:extLst>
          </p:cNvPr>
          <p:cNvSpPr>
            <a:spLocks noGrp="1"/>
          </p:cNvSpPr>
          <p:nvPr>
            <p:ph idx="1"/>
          </p:nvPr>
        </p:nvSpPr>
        <p:spPr>
          <a:xfrm>
            <a:off x="838199" y="2077099"/>
            <a:ext cx="11100516" cy="4182034"/>
          </a:xfrm>
        </p:spPr>
        <p:txBody>
          <a:bodyPr>
            <a:normAutofit/>
          </a:bodyPr>
          <a:lstStyle/>
          <a:p>
            <a:pPr marL="0" indent="0">
              <a:buNone/>
            </a:pPr>
            <a:r>
              <a:rPr kumimoji="1" lang="ja-JP" altLang="en-US" dirty="0">
                <a:latin typeface="ＭＳ ゴシック" panose="020B0609070205080204" pitchFamily="49" charset="-128"/>
                <a:ea typeface="ＭＳ ゴシック" panose="020B0609070205080204" pitchFamily="49" charset="-128"/>
              </a:rPr>
              <a:t>①　巧みな</a:t>
            </a:r>
            <a:r>
              <a:rPr lang="ja-JP" altLang="en-US" dirty="0">
                <a:latin typeface="ＭＳ ゴシック" panose="020B0609070205080204" pitchFamily="49" charset="-128"/>
                <a:ea typeface="ＭＳ ゴシック" panose="020B0609070205080204" pitchFamily="49" charset="-128"/>
              </a:rPr>
              <a:t>Ｆはかえって人の主体性を弱くしてしまう可能性がある　　　　　　　　</a:t>
            </a:r>
            <a:endParaRPr lang="en-US" altLang="ja-JP" dirty="0">
              <a:latin typeface="ＭＳ ゴシック" panose="020B0609070205080204" pitchFamily="49" charset="-128"/>
              <a:ea typeface="ＭＳ ゴシック" panose="020B0609070205080204" pitchFamily="49" charset="-128"/>
            </a:endParaRPr>
          </a:p>
          <a:p>
            <a:pPr marL="720725" indent="-720725">
              <a:buNone/>
            </a:pPr>
            <a:r>
              <a:rPr kumimoji="1" lang="ja-JP" altLang="en-US" dirty="0">
                <a:latin typeface="ＭＳ ゴシック" panose="020B0609070205080204" pitchFamily="49" charset="-128"/>
                <a:ea typeface="ＭＳ ゴシック" panose="020B0609070205080204" pitchFamily="49" charset="-128"/>
              </a:rPr>
              <a:t>②　大きな特権や力を持つファシリテーターはそのことに十分自覚的でなければならない。</a:t>
            </a:r>
            <a:endParaRPr lang="en-US" altLang="ja-JP" dirty="0">
              <a:latin typeface="ＭＳ ゴシック" panose="020B0609070205080204" pitchFamily="49" charset="-128"/>
              <a:ea typeface="ＭＳ ゴシック" panose="020B0609070205080204" pitchFamily="49" charset="-128"/>
            </a:endParaRPr>
          </a:p>
          <a:p>
            <a:pPr marL="0" indent="0">
              <a:buNone/>
            </a:pPr>
            <a:r>
              <a:rPr kumimoji="1" lang="ja-JP" altLang="en-US" dirty="0">
                <a:latin typeface="ＭＳ ゴシック" panose="020B0609070205080204" pitchFamily="49" charset="-128"/>
                <a:ea typeface="ＭＳ ゴシック" panose="020B0609070205080204" pitchFamily="49" charset="-128"/>
              </a:rPr>
              <a:t>③　Ｆの遂行を単純化し、形骸化させてしまう危険性がある</a:t>
            </a:r>
            <a:endParaRPr kumimoji="1" lang="en-US" altLang="ja-JP" dirty="0">
              <a:latin typeface="ＭＳ ゴシック" panose="020B0609070205080204" pitchFamily="49" charset="-128"/>
              <a:ea typeface="ＭＳ ゴシック" panose="020B0609070205080204" pitchFamily="49" charset="-128"/>
            </a:endParaRPr>
          </a:p>
          <a:p>
            <a:pPr marL="0" indent="0">
              <a:buNone/>
            </a:pPr>
            <a:r>
              <a:rPr lang="ja-JP" altLang="en-US" dirty="0">
                <a:latin typeface="ＭＳ ゴシック" panose="020B0609070205080204" pitchFamily="49" charset="-128"/>
                <a:ea typeface="ＭＳ ゴシック" panose="020B0609070205080204" pitchFamily="49" charset="-128"/>
              </a:rPr>
              <a:t>　　Ｆを会議効率化のノウハウと考えることなど</a:t>
            </a:r>
            <a:endParaRPr lang="en-US" altLang="ja-JP" dirty="0">
              <a:latin typeface="ＭＳ ゴシック" panose="020B0609070205080204" pitchFamily="49" charset="-128"/>
              <a:ea typeface="ＭＳ ゴシック" panose="020B0609070205080204" pitchFamily="49" charset="-128"/>
            </a:endParaRPr>
          </a:p>
          <a:p>
            <a:pPr marL="0" indent="0">
              <a:buNone/>
            </a:pPr>
            <a:r>
              <a:rPr kumimoji="1" lang="ja-JP" altLang="en-US" dirty="0">
                <a:latin typeface="ＭＳ ゴシック" panose="020B0609070205080204" pitchFamily="49" charset="-128"/>
                <a:ea typeface="ＭＳ ゴシック" panose="020B0609070205080204" pitchFamily="49" charset="-128"/>
              </a:rPr>
              <a:t>④　Ｆについての解説本への依存ー方法のマニュアル依存</a:t>
            </a:r>
            <a:endParaRPr kumimoji="1" lang="en-US" altLang="ja-JP" dirty="0">
              <a:latin typeface="ＭＳ ゴシック" panose="020B0609070205080204" pitchFamily="49" charset="-128"/>
              <a:ea typeface="ＭＳ ゴシック" panose="020B0609070205080204" pitchFamily="49" charset="-128"/>
            </a:endParaRPr>
          </a:p>
          <a:p>
            <a:pPr marL="631825" indent="-631825">
              <a:buNone/>
            </a:pPr>
            <a:r>
              <a:rPr lang="ja-JP" altLang="en-US" dirty="0">
                <a:latin typeface="ＭＳ ゴシック" panose="020B0609070205080204" pitchFamily="49" charset="-128"/>
                <a:ea typeface="ＭＳ ゴシック" panose="020B0609070205080204" pitchFamily="49" charset="-128"/>
              </a:rPr>
              <a:t>⑤　解説本には基礎的枠組みの説明を欠き、ハウツーだけを伝える　に終わっているものが多い</a:t>
            </a:r>
            <a:endParaRPr kumimoji="1" lang="ja-JP" altLang="en-US" dirty="0">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25A4EC7E-8796-4732-8AA5-02FE794114D2}"/>
              </a:ext>
            </a:extLst>
          </p:cNvPr>
          <p:cNvSpPr>
            <a:spLocks noGrp="1"/>
          </p:cNvSpPr>
          <p:nvPr>
            <p:ph type="sldNum" sz="quarter" idx="12"/>
          </p:nvPr>
        </p:nvSpPr>
        <p:spPr/>
        <p:txBody>
          <a:bodyPr/>
          <a:lstStyle/>
          <a:p>
            <a:fld id="{FC7BBEE7-BD68-41DD-9D85-B3B516E6AB25}" type="slidenum">
              <a:rPr lang="ja-JP" altLang="en-US" smtClean="0"/>
              <a:pPr/>
              <a:t>23</a:t>
            </a:fld>
            <a:endParaRPr lang="ja-JP" altLang="en-US" dirty="0"/>
          </a:p>
        </p:txBody>
      </p:sp>
    </p:spTree>
    <p:extLst>
      <p:ext uri="{BB962C8B-B14F-4D97-AF65-F5344CB8AC3E}">
        <p14:creationId xmlns:p14="http://schemas.microsoft.com/office/powerpoint/2010/main" val="27368749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163562-056D-470B-ACD9-8C977209F570}"/>
              </a:ext>
            </a:extLst>
          </p:cNvPr>
          <p:cNvSpPr>
            <a:spLocks noGrp="1"/>
          </p:cNvSpPr>
          <p:nvPr>
            <p:ph type="title"/>
          </p:nvPr>
        </p:nvSpPr>
        <p:spPr/>
        <p:txBody>
          <a:bodyPr/>
          <a:lstStyle/>
          <a:p>
            <a:r>
              <a:rPr kumimoji="1" lang="ja-JP" altLang="en-US" dirty="0">
                <a:latin typeface="ＭＳ ゴシック" panose="020B0609070205080204" pitchFamily="49" charset="-128"/>
                <a:ea typeface="ＭＳ ゴシック" panose="020B0609070205080204" pitchFamily="49" charset="-128"/>
              </a:rPr>
              <a:t>（１１）ＥＧのファシリテーション</a:t>
            </a:r>
          </a:p>
        </p:txBody>
      </p:sp>
      <p:sp>
        <p:nvSpPr>
          <p:cNvPr id="3" name="コンテンツ プレースホルダー 2">
            <a:extLst>
              <a:ext uri="{FF2B5EF4-FFF2-40B4-BE49-F238E27FC236}">
                <a16:creationId xmlns:a16="http://schemas.microsoft.com/office/drawing/2014/main" id="{9E0EE167-A7D4-4A54-A909-DBF64DA3F452}"/>
              </a:ext>
            </a:extLst>
          </p:cNvPr>
          <p:cNvSpPr>
            <a:spLocks noGrp="1"/>
          </p:cNvSpPr>
          <p:nvPr>
            <p:ph idx="1"/>
          </p:nvPr>
        </p:nvSpPr>
        <p:spPr>
          <a:xfrm>
            <a:off x="838200" y="1481070"/>
            <a:ext cx="10515600" cy="5011805"/>
          </a:xfrm>
        </p:spPr>
        <p:txBody>
          <a:bodyPr>
            <a:normAutofit fontScale="77500" lnSpcReduction="20000"/>
          </a:bodyPr>
          <a:lstStyle/>
          <a:p>
            <a:pPr marL="0" indent="0">
              <a:lnSpc>
                <a:spcPct val="120000"/>
              </a:lnSpc>
              <a:buNone/>
            </a:pPr>
            <a:r>
              <a:rPr kumimoji="1" lang="ja-JP" altLang="en-US" sz="3600" dirty="0">
                <a:latin typeface="ＭＳ ゴシック" panose="020B0609070205080204" pitchFamily="49" charset="-128"/>
                <a:ea typeface="ＭＳ ゴシック" panose="020B0609070205080204" pitchFamily="49" charset="-128"/>
              </a:rPr>
              <a:t>① 対象が個人ではなくグループへ</a:t>
            </a:r>
            <a:endParaRPr kumimoji="1" lang="en-US" altLang="ja-JP" sz="3600" dirty="0">
              <a:latin typeface="ＭＳ ゴシック" panose="020B0609070205080204" pitchFamily="49" charset="-128"/>
              <a:ea typeface="ＭＳ ゴシック" panose="020B0609070205080204" pitchFamily="49" charset="-128"/>
            </a:endParaRPr>
          </a:p>
          <a:p>
            <a:pPr marL="631825" indent="-631825">
              <a:lnSpc>
                <a:spcPct val="120000"/>
              </a:lnSpc>
              <a:buNone/>
            </a:pPr>
            <a:r>
              <a:rPr kumimoji="1" lang="ja-JP" altLang="en-US" sz="3600" dirty="0">
                <a:latin typeface="ＭＳ ゴシック" panose="020B0609070205080204" pitchFamily="49" charset="-128"/>
                <a:ea typeface="ＭＳ ゴシック" panose="020B0609070205080204" pitchFamily="49" charset="-128"/>
              </a:rPr>
              <a:t>　　グループ自体を人間と同様の有機体とみなし、グループ自体に実現傾向があると考える</a:t>
            </a:r>
            <a:endParaRPr kumimoji="1" lang="en-US" altLang="ja-JP" sz="3600" dirty="0">
              <a:latin typeface="ＭＳ ゴシック" panose="020B0609070205080204" pitchFamily="49" charset="-128"/>
              <a:ea typeface="ＭＳ ゴシック" panose="020B0609070205080204" pitchFamily="49" charset="-128"/>
            </a:endParaRPr>
          </a:p>
          <a:p>
            <a:pPr marL="2151063" indent="-2151063">
              <a:lnSpc>
                <a:spcPct val="120000"/>
              </a:lnSpc>
              <a:buNone/>
            </a:pPr>
            <a:r>
              <a:rPr lang="ja-JP" altLang="en-US" sz="3600" dirty="0">
                <a:latin typeface="ＭＳ ゴシック" panose="020B0609070205080204" pitchFamily="49" charset="-128"/>
                <a:ea typeface="ＭＳ ゴシック" panose="020B0609070205080204" pitchFamily="49" charset="-128"/>
              </a:rPr>
              <a:t>② 目的がカウンセリングではない</a:t>
            </a:r>
            <a:endParaRPr lang="en-US" altLang="ja-JP" sz="3600" dirty="0">
              <a:latin typeface="ＭＳ ゴシック" panose="020B0609070205080204" pitchFamily="49" charset="-128"/>
              <a:ea typeface="ＭＳ ゴシック" panose="020B0609070205080204" pitchFamily="49" charset="-128"/>
            </a:endParaRPr>
          </a:p>
          <a:p>
            <a:pPr marL="541338" indent="-541338">
              <a:lnSpc>
                <a:spcPct val="120000"/>
              </a:lnSpc>
              <a:buNone/>
            </a:pPr>
            <a:r>
              <a:rPr lang="ja-JP" altLang="en-US" sz="3600" dirty="0">
                <a:latin typeface="ＭＳ ゴシック" panose="020B0609070205080204" pitchFamily="49" charset="-128"/>
                <a:ea typeface="ＭＳ ゴシック" panose="020B0609070205080204" pitchFamily="49" charset="-128"/>
              </a:rPr>
              <a:t>　・カウンセリングではクライエントとカウンセラーとの間で互換性が無い</a:t>
            </a:r>
            <a:endParaRPr lang="en-US" altLang="ja-JP" sz="3600" dirty="0">
              <a:latin typeface="ＭＳ ゴシック" panose="020B0609070205080204" pitchFamily="49" charset="-128"/>
              <a:ea typeface="ＭＳ ゴシック" panose="020B0609070205080204" pitchFamily="49" charset="-128"/>
            </a:endParaRPr>
          </a:p>
          <a:p>
            <a:pPr marL="541338" indent="-541338">
              <a:lnSpc>
                <a:spcPct val="120000"/>
              </a:lnSpc>
              <a:buNone/>
            </a:pPr>
            <a:r>
              <a:rPr lang="ja-JP" altLang="en-US" sz="3600" dirty="0">
                <a:latin typeface="ＭＳ ゴシック" panose="020B0609070205080204" pitchFamily="49" charset="-128"/>
                <a:ea typeface="ＭＳ ゴシック" panose="020B0609070205080204" pitchFamily="49" charset="-128"/>
              </a:rPr>
              <a:t>　・ＥＧではファシリテーターもメンバーの一員、メンバーもファシリテーションを担うことがある</a:t>
            </a:r>
            <a:endParaRPr lang="en-US" altLang="ja-JP" sz="3600" dirty="0">
              <a:latin typeface="ＭＳ ゴシック" panose="020B0609070205080204" pitchFamily="49" charset="-128"/>
              <a:ea typeface="ＭＳ ゴシック" panose="020B0609070205080204" pitchFamily="49" charset="-128"/>
            </a:endParaRPr>
          </a:p>
          <a:p>
            <a:pPr marL="901700" indent="-901700">
              <a:lnSpc>
                <a:spcPct val="120000"/>
              </a:lnSpc>
              <a:buNone/>
            </a:pPr>
            <a:r>
              <a:rPr lang="ja-JP" altLang="en-US" sz="3600" dirty="0">
                <a:latin typeface="ＭＳ ゴシック" panose="020B0609070205080204" pitchFamily="49" charset="-128"/>
                <a:ea typeface="ＭＳ ゴシック" panose="020B0609070205080204" pitchFamily="49" charset="-128"/>
              </a:rPr>
              <a:t>　　</a:t>
            </a:r>
            <a:r>
              <a:rPr lang="en-US" altLang="ja-JP" sz="3600" dirty="0">
                <a:latin typeface="ＭＳ ゴシック" panose="020B0609070205080204" pitchFamily="49" charset="-128"/>
                <a:ea typeface="ＭＳ ゴシック" panose="020B0609070205080204" pitchFamily="49" charset="-128"/>
              </a:rPr>
              <a:t>―</a:t>
            </a:r>
            <a:r>
              <a:rPr lang="ja-JP" altLang="en-US" sz="3600" dirty="0">
                <a:latin typeface="ＭＳ ゴシック" panose="020B0609070205080204" pitchFamily="49" charset="-128"/>
                <a:ea typeface="ＭＳ ゴシック" panose="020B0609070205080204" pitchFamily="49" charset="-128"/>
              </a:rPr>
              <a:t>援助（促進）する／されるの両側面を有する役割上促進に軸があるのがファシリテーター</a:t>
            </a:r>
          </a:p>
        </p:txBody>
      </p:sp>
      <p:sp>
        <p:nvSpPr>
          <p:cNvPr id="4" name="スライド番号プレースホルダー 3">
            <a:extLst>
              <a:ext uri="{FF2B5EF4-FFF2-40B4-BE49-F238E27FC236}">
                <a16:creationId xmlns:a16="http://schemas.microsoft.com/office/drawing/2014/main" id="{88B03E2A-FDD9-485B-93AC-D7FCDCF9FA0F}"/>
              </a:ext>
            </a:extLst>
          </p:cNvPr>
          <p:cNvSpPr>
            <a:spLocks noGrp="1"/>
          </p:cNvSpPr>
          <p:nvPr>
            <p:ph type="sldNum" sz="quarter" idx="12"/>
          </p:nvPr>
        </p:nvSpPr>
        <p:spPr/>
        <p:txBody>
          <a:bodyPr/>
          <a:lstStyle/>
          <a:p>
            <a:fld id="{FC7BBEE7-BD68-41DD-9D85-B3B516E6AB25}" type="slidenum">
              <a:rPr lang="ja-JP" altLang="en-US" smtClean="0"/>
              <a:pPr/>
              <a:t>24</a:t>
            </a:fld>
            <a:endParaRPr lang="ja-JP" altLang="en-US" dirty="0"/>
          </a:p>
        </p:txBody>
      </p:sp>
    </p:spTree>
    <p:extLst>
      <p:ext uri="{BB962C8B-B14F-4D97-AF65-F5344CB8AC3E}">
        <p14:creationId xmlns:p14="http://schemas.microsoft.com/office/powerpoint/2010/main" val="3596818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F8225F-F3D1-4630-8B03-32AF5A877B33}"/>
              </a:ext>
            </a:extLst>
          </p:cNvPr>
          <p:cNvSpPr>
            <a:spLocks noGrp="1"/>
          </p:cNvSpPr>
          <p:nvPr>
            <p:ph type="title"/>
          </p:nvPr>
        </p:nvSpPr>
        <p:spPr/>
        <p:txBody>
          <a:bodyPr/>
          <a:lstStyle/>
          <a:p>
            <a:r>
              <a:rPr kumimoji="1" lang="ja-JP" altLang="en-US" dirty="0">
                <a:latin typeface="ＭＳ ゴシック" panose="020B0609070205080204" pitchFamily="49" charset="-128"/>
                <a:ea typeface="ＭＳ ゴシック" panose="020B0609070205080204" pitchFamily="49" charset="-128"/>
              </a:rPr>
              <a:t>（１２）ＥＧの発展段階</a:t>
            </a:r>
          </a:p>
        </p:txBody>
      </p:sp>
      <p:sp>
        <p:nvSpPr>
          <p:cNvPr id="3" name="コンテンツ プレースホルダー 2">
            <a:extLst>
              <a:ext uri="{FF2B5EF4-FFF2-40B4-BE49-F238E27FC236}">
                <a16:creationId xmlns:a16="http://schemas.microsoft.com/office/drawing/2014/main" id="{485D5517-5C7C-4AE9-B4BF-BA1BE769F54D}"/>
              </a:ext>
            </a:extLst>
          </p:cNvPr>
          <p:cNvSpPr>
            <a:spLocks noGrp="1"/>
          </p:cNvSpPr>
          <p:nvPr>
            <p:ph idx="1"/>
          </p:nvPr>
        </p:nvSpPr>
        <p:spPr/>
        <p:txBody>
          <a:bodyPr>
            <a:normAutofit lnSpcReduction="10000"/>
          </a:bodyPr>
          <a:lstStyle/>
          <a:p>
            <a:pPr marL="0" indent="0">
              <a:buNone/>
            </a:pPr>
            <a:r>
              <a:rPr kumimoji="1" lang="ja-JP" altLang="en-US" dirty="0">
                <a:latin typeface="ＭＳ ゴシック" panose="020B0609070205080204" pitchFamily="49" charset="-128"/>
                <a:ea typeface="ＭＳ ゴシック" panose="020B0609070205080204" pitchFamily="49" charset="-128"/>
              </a:rPr>
              <a:t>１．導入段階　①　当惑・模索</a:t>
            </a:r>
            <a:endParaRPr kumimoji="1" lang="en-US" altLang="ja-JP" dirty="0">
              <a:latin typeface="ＭＳ ゴシック" panose="020B0609070205080204" pitchFamily="49" charset="-128"/>
              <a:ea typeface="ＭＳ ゴシック" panose="020B0609070205080204" pitchFamily="49" charset="-128"/>
            </a:endParaRPr>
          </a:p>
          <a:p>
            <a:pPr marL="0" indent="0">
              <a:buNone/>
            </a:pPr>
            <a:r>
              <a:rPr lang="ja-JP" altLang="en-US" dirty="0">
                <a:latin typeface="ＭＳ ゴシック" panose="020B0609070205080204" pitchFamily="49" charset="-128"/>
                <a:ea typeface="ＭＳ ゴシック" panose="020B0609070205080204" pitchFamily="49" charset="-128"/>
              </a:rPr>
              <a:t>　　　　　　　②　グループ目的・同一性の模索</a:t>
            </a:r>
            <a:endParaRPr lang="en-US" altLang="ja-JP" dirty="0">
              <a:latin typeface="ＭＳ ゴシック" panose="020B0609070205080204" pitchFamily="49" charset="-128"/>
              <a:ea typeface="ＭＳ ゴシック" panose="020B0609070205080204" pitchFamily="49" charset="-128"/>
            </a:endParaRPr>
          </a:p>
          <a:p>
            <a:pPr marL="0" indent="0">
              <a:buNone/>
            </a:pPr>
            <a:r>
              <a:rPr kumimoji="1" lang="ja-JP" altLang="en-US" dirty="0">
                <a:latin typeface="ＭＳ ゴシック" panose="020B0609070205080204" pitchFamily="49" charset="-128"/>
                <a:ea typeface="ＭＳ ゴシック" panose="020B0609070205080204" pitchFamily="49" charset="-128"/>
              </a:rPr>
              <a:t>　　　　　　　③　否定的感情の表明</a:t>
            </a:r>
            <a:endParaRPr kumimoji="1" lang="en-US" altLang="ja-JP" dirty="0">
              <a:latin typeface="ＭＳ ゴシック" panose="020B0609070205080204" pitchFamily="49" charset="-128"/>
              <a:ea typeface="ＭＳ ゴシック" panose="020B0609070205080204" pitchFamily="49" charset="-128"/>
            </a:endParaRPr>
          </a:p>
          <a:p>
            <a:pPr marL="0" indent="0">
              <a:buNone/>
            </a:pPr>
            <a:r>
              <a:rPr lang="ja-JP" altLang="en-US" dirty="0">
                <a:latin typeface="ＭＳ ゴシック" panose="020B0609070205080204" pitchFamily="49" charset="-128"/>
                <a:ea typeface="ＭＳ ゴシック" panose="020B0609070205080204" pitchFamily="49" charset="-128"/>
              </a:rPr>
              <a:t>２．展開段階　①　相互信頼の発展</a:t>
            </a:r>
            <a:endParaRPr lang="en-US" altLang="ja-JP" dirty="0">
              <a:latin typeface="ＭＳ ゴシック" panose="020B0609070205080204" pitchFamily="49" charset="-128"/>
              <a:ea typeface="ＭＳ ゴシック" panose="020B0609070205080204" pitchFamily="49" charset="-128"/>
            </a:endParaRPr>
          </a:p>
          <a:p>
            <a:pPr marL="0" indent="0">
              <a:buNone/>
            </a:pPr>
            <a:r>
              <a:rPr kumimoji="1" lang="ja-JP" altLang="en-US" dirty="0">
                <a:latin typeface="ＭＳ ゴシック" panose="020B0609070205080204" pitchFamily="49" charset="-128"/>
                <a:ea typeface="ＭＳ ゴシック" panose="020B0609070205080204" pitchFamily="49" charset="-128"/>
              </a:rPr>
              <a:t>　　　　　　　②　親密感の確立</a:t>
            </a:r>
            <a:endParaRPr kumimoji="1" lang="en-US" altLang="ja-JP" dirty="0">
              <a:latin typeface="ＭＳ ゴシック" panose="020B0609070205080204" pitchFamily="49" charset="-128"/>
              <a:ea typeface="ＭＳ ゴシック" panose="020B0609070205080204" pitchFamily="49" charset="-128"/>
            </a:endParaRPr>
          </a:p>
          <a:p>
            <a:pPr marL="0" indent="0">
              <a:buNone/>
            </a:pPr>
            <a:r>
              <a:rPr lang="ja-JP" altLang="en-US" dirty="0">
                <a:latin typeface="ＭＳ ゴシック" panose="020B0609070205080204" pitchFamily="49" charset="-128"/>
                <a:ea typeface="ＭＳ ゴシック" panose="020B0609070205080204" pitchFamily="49" charset="-128"/>
              </a:rPr>
              <a:t>　　　　　　　③　深い相互関係と自己直面</a:t>
            </a:r>
            <a:endParaRPr lang="en-US" altLang="ja-JP" dirty="0">
              <a:latin typeface="ＭＳ ゴシック" panose="020B0609070205080204" pitchFamily="49" charset="-128"/>
              <a:ea typeface="ＭＳ ゴシック" panose="020B0609070205080204" pitchFamily="49" charset="-128"/>
            </a:endParaRPr>
          </a:p>
          <a:p>
            <a:pPr marL="0" indent="0">
              <a:buNone/>
            </a:pPr>
            <a:r>
              <a:rPr kumimoji="1" lang="ja-JP" altLang="en-US" dirty="0">
                <a:latin typeface="ＭＳ ゴシック" panose="020B0609070205080204" pitchFamily="49" charset="-128"/>
                <a:ea typeface="ＭＳ ゴシック" panose="020B0609070205080204" pitchFamily="49" charset="-128"/>
              </a:rPr>
              <a:t>３．終結段階　①　グループの感想、日常への意欲</a:t>
            </a:r>
            <a:endParaRPr kumimoji="1" lang="en-US" altLang="ja-JP" dirty="0">
              <a:latin typeface="ＭＳ ゴシック" panose="020B0609070205080204" pitchFamily="49" charset="-128"/>
              <a:ea typeface="ＭＳ ゴシック" panose="020B0609070205080204" pitchFamily="49" charset="-128"/>
            </a:endParaRPr>
          </a:p>
          <a:p>
            <a:pPr marL="3232150" indent="-3232150">
              <a:buNone/>
            </a:pPr>
            <a:r>
              <a:rPr lang="ja-JP" altLang="en-US" dirty="0">
                <a:latin typeface="ＭＳ ゴシック" panose="020B0609070205080204" pitchFamily="49" charset="-128"/>
                <a:ea typeface="ＭＳ ゴシック" panose="020B0609070205080204" pitchFamily="49" charset="-128"/>
              </a:rPr>
              <a:t>　　　　　　　②　グループへの不満←Ｆは一応のおさまりをつけることを試みる</a:t>
            </a:r>
            <a:endParaRPr kumimoji="1" lang="en-US" altLang="ja-JP" dirty="0">
              <a:latin typeface="ＭＳ ゴシック" panose="020B0609070205080204" pitchFamily="49" charset="-128"/>
              <a:ea typeface="ＭＳ ゴシック" panose="020B0609070205080204" pitchFamily="49" charset="-128"/>
            </a:endParaRPr>
          </a:p>
          <a:p>
            <a:pPr marL="0" indent="0">
              <a:buNone/>
            </a:pPr>
            <a:endParaRPr kumimoji="1" lang="ja-JP" altLang="en-US" dirty="0">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545D387C-3A10-4058-959E-EDB65B3DFD87}"/>
              </a:ext>
            </a:extLst>
          </p:cNvPr>
          <p:cNvSpPr>
            <a:spLocks noGrp="1"/>
          </p:cNvSpPr>
          <p:nvPr>
            <p:ph type="sldNum" sz="quarter" idx="12"/>
          </p:nvPr>
        </p:nvSpPr>
        <p:spPr/>
        <p:txBody>
          <a:bodyPr/>
          <a:lstStyle/>
          <a:p>
            <a:fld id="{FC7BBEE7-BD68-41DD-9D85-B3B516E6AB25}" type="slidenum">
              <a:rPr lang="ja-JP" altLang="en-US" smtClean="0"/>
              <a:pPr/>
              <a:t>25</a:t>
            </a:fld>
            <a:endParaRPr lang="ja-JP" altLang="en-US" dirty="0"/>
          </a:p>
        </p:txBody>
      </p:sp>
    </p:spTree>
    <p:extLst>
      <p:ext uri="{BB962C8B-B14F-4D97-AF65-F5344CB8AC3E}">
        <p14:creationId xmlns:p14="http://schemas.microsoft.com/office/powerpoint/2010/main" val="38687058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F8225F-F3D1-4630-8B03-32AF5A877B33}"/>
              </a:ext>
            </a:extLst>
          </p:cNvPr>
          <p:cNvSpPr>
            <a:spLocks noGrp="1"/>
          </p:cNvSpPr>
          <p:nvPr>
            <p:ph type="title"/>
          </p:nvPr>
        </p:nvSpPr>
        <p:spPr/>
        <p:txBody>
          <a:bodyPr/>
          <a:lstStyle/>
          <a:p>
            <a:r>
              <a:rPr kumimoji="1" lang="ja-JP" altLang="en-US" dirty="0">
                <a:latin typeface="ＭＳ ゴシック" panose="020B0609070205080204" pitchFamily="49" charset="-128"/>
                <a:ea typeface="ＭＳ ゴシック" panose="020B0609070205080204" pitchFamily="49" charset="-128"/>
              </a:rPr>
              <a:t>（１３）個人プロセスモデル</a:t>
            </a:r>
          </a:p>
        </p:txBody>
      </p:sp>
      <p:sp>
        <p:nvSpPr>
          <p:cNvPr id="3" name="コンテンツ プレースホルダー 2">
            <a:extLst>
              <a:ext uri="{FF2B5EF4-FFF2-40B4-BE49-F238E27FC236}">
                <a16:creationId xmlns:a16="http://schemas.microsoft.com/office/drawing/2014/main" id="{485D5517-5C7C-4AE9-B4BF-BA1BE769F54D}"/>
              </a:ext>
            </a:extLst>
          </p:cNvPr>
          <p:cNvSpPr>
            <a:spLocks noGrp="1"/>
          </p:cNvSpPr>
          <p:nvPr>
            <p:ph idx="1"/>
          </p:nvPr>
        </p:nvSpPr>
        <p:spPr>
          <a:xfrm>
            <a:off x="838200" y="1328155"/>
            <a:ext cx="10515600" cy="5164719"/>
          </a:xfrm>
        </p:spPr>
        <p:txBody>
          <a:bodyPr>
            <a:normAutofit lnSpcReduction="10000"/>
          </a:bodyPr>
          <a:lstStyle/>
          <a:p>
            <a:pPr marL="0" indent="0">
              <a:buNone/>
            </a:pPr>
            <a:r>
              <a:rPr kumimoji="1" lang="ja-JP" altLang="en-US" sz="3600" dirty="0">
                <a:latin typeface="ＭＳ ゴシック" panose="020B0609070205080204" pitchFamily="49" charset="-128"/>
                <a:ea typeface="ＭＳ ゴシック" panose="020B0609070205080204" pitchFamily="49" charset="-128"/>
              </a:rPr>
              <a:t>①　主体的・創造的探求プロセス</a:t>
            </a:r>
            <a:endParaRPr kumimoji="1" lang="en-US" altLang="ja-JP" sz="3600" dirty="0">
              <a:latin typeface="ＭＳ ゴシック" panose="020B0609070205080204" pitchFamily="49" charset="-128"/>
              <a:ea typeface="ＭＳ ゴシック" panose="020B0609070205080204" pitchFamily="49" charset="-128"/>
            </a:endParaRPr>
          </a:p>
          <a:p>
            <a:pPr marL="901700" indent="-901700">
              <a:buNone/>
            </a:pPr>
            <a:r>
              <a:rPr lang="ja-JP" altLang="en-US" sz="3600" dirty="0">
                <a:latin typeface="ＭＳ ゴシック" panose="020B0609070205080204" pitchFamily="49" charset="-128"/>
                <a:ea typeface="ＭＳ ゴシック" panose="020B0609070205080204" pitchFamily="49" charset="-128"/>
              </a:rPr>
              <a:t>　　自発的・自主的に、そのグループの進め方、　　自分と他者との関わり方、自分のあり方を絶えず新たに探し求めていく過程</a:t>
            </a:r>
            <a:endParaRPr kumimoji="1" lang="en-US" altLang="ja-JP" sz="3600" dirty="0">
              <a:latin typeface="ＭＳ ゴシック" panose="020B0609070205080204" pitchFamily="49" charset="-128"/>
              <a:ea typeface="ＭＳ ゴシック" panose="020B0609070205080204" pitchFamily="49" charset="-128"/>
            </a:endParaRPr>
          </a:p>
          <a:p>
            <a:pPr marL="0" indent="0">
              <a:buNone/>
            </a:pPr>
            <a:r>
              <a:rPr lang="ja-JP" altLang="en-US" sz="3600" dirty="0">
                <a:latin typeface="ＭＳ ゴシック" panose="020B0609070205080204" pitchFamily="49" charset="-128"/>
                <a:ea typeface="ＭＳ ゴシック" panose="020B0609070205080204" pitchFamily="49" charset="-128"/>
              </a:rPr>
              <a:t>②　開放的態度形成プロセス</a:t>
            </a:r>
            <a:endParaRPr lang="en-US" altLang="ja-JP" sz="3600" dirty="0">
              <a:latin typeface="ＭＳ ゴシック" panose="020B0609070205080204" pitchFamily="49" charset="-128"/>
              <a:ea typeface="ＭＳ ゴシック" panose="020B0609070205080204" pitchFamily="49" charset="-128"/>
            </a:endParaRPr>
          </a:p>
          <a:p>
            <a:pPr marL="901700" indent="-901700">
              <a:buNone/>
            </a:pPr>
            <a:r>
              <a:rPr lang="ja-JP" altLang="en-US" sz="3600" dirty="0">
                <a:latin typeface="ＭＳ ゴシック" panose="020B0609070205080204" pitchFamily="49" charset="-128"/>
                <a:ea typeface="ＭＳ ゴシック" panose="020B0609070205080204" pitchFamily="49" charset="-128"/>
              </a:rPr>
              <a:t>　　自己・他者・グループについて、気持ち・感情を取りつくろわずに率直に表現するとともに、他者の自分・その人・グループについての気持ち・感情の表現を構えずに率直に傾聴する過程</a:t>
            </a:r>
            <a:endParaRPr lang="en-US" altLang="ja-JP" sz="36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545D387C-3A10-4058-959E-EDB65B3DFD87}"/>
              </a:ext>
            </a:extLst>
          </p:cNvPr>
          <p:cNvSpPr>
            <a:spLocks noGrp="1"/>
          </p:cNvSpPr>
          <p:nvPr>
            <p:ph type="sldNum" sz="quarter" idx="12"/>
          </p:nvPr>
        </p:nvSpPr>
        <p:spPr/>
        <p:txBody>
          <a:bodyPr/>
          <a:lstStyle/>
          <a:p>
            <a:fld id="{FC7BBEE7-BD68-41DD-9D85-B3B516E6AB25}" type="slidenum">
              <a:rPr lang="ja-JP" altLang="en-US" smtClean="0"/>
              <a:pPr/>
              <a:t>26</a:t>
            </a:fld>
            <a:endParaRPr lang="ja-JP" altLang="en-US" dirty="0"/>
          </a:p>
        </p:txBody>
      </p:sp>
    </p:spTree>
    <p:extLst>
      <p:ext uri="{BB962C8B-B14F-4D97-AF65-F5344CB8AC3E}">
        <p14:creationId xmlns:p14="http://schemas.microsoft.com/office/powerpoint/2010/main" val="2029797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85D5517-5C7C-4AE9-B4BF-BA1BE769F54D}"/>
              </a:ext>
            </a:extLst>
          </p:cNvPr>
          <p:cNvSpPr>
            <a:spLocks noGrp="1"/>
          </p:cNvSpPr>
          <p:nvPr>
            <p:ph idx="1"/>
          </p:nvPr>
        </p:nvSpPr>
        <p:spPr>
          <a:xfrm>
            <a:off x="642334" y="506167"/>
            <a:ext cx="10907332" cy="5850183"/>
          </a:xfrm>
        </p:spPr>
        <p:txBody>
          <a:bodyPr>
            <a:normAutofit fontScale="92500" lnSpcReduction="10000"/>
          </a:bodyPr>
          <a:lstStyle/>
          <a:p>
            <a:pPr marL="0" indent="0">
              <a:buNone/>
            </a:pPr>
            <a:r>
              <a:rPr lang="ja-JP" altLang="en-US" sz="3600" dirty="0">
                <a:latin typeface="ＭＳ ゴシック" panose="020B0609070205080204" pitchFamily="49" charset="-128"/>
                <a:ea typeface="ＭＳ ゴシック" panose="020B0609070205080204" pitchFamily="49" charset="-128"/>
              </a:rPr>
              <a:t>③　自己理解・受容プロセス</a:t>
            </a:r>
            <a:endParaRPr lang="en-US" altLang="ja-JP" sz="3600" dirty="0">
              <a:latin typeface="ＭＳ ゴシック" panose="020B0609070205080204" pitchFamily="49" charset="-128"/>
              <a:ea typeface="ＭＳ ゴシック" panose="020B0609070205080204" pitchFamily="49" charset="-128"/>
            </a:endParaRPr>
          </a:p>
          <a:p>
            <a:pPr marL="901700" indent="-901700">
              <a:buNone/>
            </a:pPr>
            <a:r>
              <a:rPr lang="ja-JP" altLang="en-US" sz="3600" dirty="0">
                <a:latin typeface="ＭＳ ゴシック" panose="020B0609070205080204" pitchFamily="49" charset="-128"/>
                <a:ea typeface="ＭＳ ゴシック" panose="020B0609070205080204" pitchFamily="49" charset="-128"/>
              </a:rPr>
              <a:t>　　自己について発見・再発見をし、またそのような自己を率直に認める過程</a:t>
            </a:r>
            <a:endParaRPr lang="en-US" altLang="ja-JP" sz="3600" dirty="0">
              <a:latin typeface="ＭＳ ゴシック" panose="020B0609070205080204" pitchFamily="49" charset="-128"/>
              <a:ea typeface="ＭＳ ゴシック" panose="020B0609070205080204" pitchFamily="49" charset="-128"/>
            </a:endParaRPr>
          </a:p>
          <a:p>
            <a:pPr marL="0" indent="0">
              <a:buNone/>
            </a:pPr>
            <a:r>
              <a:rPr kumimoji="1" lang="ja-JP" altLang="en-US" sz="3600" dirty="0">
                <a:latin typeface="ＭＳ ゴシック" panose="020B0609070205080204" pitchFamily="49" charset="-128"/>
                <a:ea typeface="ＭＳ ゴシック" panose="020B0609070205080204" pitchFamily="49" charset="-128"/>
              </a:rPr>
              <a:t>④　他者援助プロセス</a:t>
            </a:r>
            <a:endParaRPr kumimoji="1" lang="en-US" altLang="ja-JP" sz="3600" dirty="0">
              <a:latin typeface="ＭＳ ゴシック" panose="020B0609070205080204" pitchFamily="49" charset="-128"/>
              <a:ea typeface="ＭＳ ゴシック" panose="020B0609070205080204" pitchFamily="49" charset="-128"/>
            </a:endParaRPr>
          </a:p>
          <a:p>
            <a:pPr marL="811213" indent="-811213">
              <a:buNone/>
            </a:pPr>
            <a:r>
              <a:rPr lang="ja-JP" altLang="en-US" sz="3600" dirty="0">
                <a:latin typeface="ＭＳ ゴシック" panose="020B0609070205080204" pitchFamily="49" charset="-128"/>
                <a:ea typeface="ＭＳ ゴシック" panose="020B0609070205080204" pitchFamily="49" charset="-128"/>
              </a:rPr>
              <a:t>　　他者の自己理解・受容、自己変化、自己成長を促進するような言動をおこなう過程</a:t>
            </a:r>
            <a:endParaRPr kumimoji="1" lang="en-US" altLang="ja-JP" sz="3600" dirty="0">
              <a:latin typeface="ＭＳ ゴシック" panose="020B0609070205080204" pitchFamily="49" charset="-128"/>
              <a:ea typeface="ＭＳ ゴシック" panose="020B0609070205080204" pitchFamily="49" charset="-128"/>
            </a:endParaRPr>
          </a:p>
          <a:p>
            <a:pPr marL="0" indent="0">
              <a:buNone/>
            </a:pPr>
            <a:r>
              <a:rPr lang="ja-JP" altLang="en-US" sz="3600" dirty="0">
                <a:latin typeface="ＭＳ ゴシック" panose="020B0609070205080204" pitchFamily="49" charset="-128"/>
                <a:ea typeface="ＭＳ ゴシック" panose="020B0609070205080204" pitchFamily="49" charset="-128"/>
              </a:rPr>
              <a:t>⑤　人間理解深化プロセス</a:t>
            </a:r>
            <a:endParaRPr lang="en-US" altLang="ja-JP" sz="3600" dirty="0">
              <a:latin typeface="ＭＳ ゴシック" panose="020B0609070205080204" pitchFamily="49" charset="-128"/>
              <a:ea typeface="ＭＳ ゴシック" panose="020B0609070205080204" pitchFamily="49" charset="-128"/>
            </a:endParaRPr>
          </a:p>
          <a:p>
            <a:pPr marL="901700" indent="-901700">
              <a:buNone/>
            </a:pPr>
            <a:r>
              <a:rPr lang="ja-JP" altLang="en-US" sz="3600" dirty="0">
                <a:latin typeface="ＭＳ ゴシック" panose="020B0609070205080204" pitchFamily="49" charset="-128"/>
                <a:ea typeface="ＭＳ ゴシック" panose="020B0609070205080204" pitchFamily="49" charset="-128"/>
              </a:rPr>
              <a:t>　　人間（他者）についての見方・認識がより深くかつ広くなる過程</a:t>
            </a:r>
            <a:endParaRPr lang="en-US" altLang="ja-JP" sz="3600" dirty="0">
              <a:latin typeface="ＭＳ ゴシック" panose="020B0609070205080204" pitchFamily="49" charset="-128"/>
              <a:ea typeface="ＭＳ ゴシック" panose="020B0609070205080204" pitchFamily="49" charset="-128"/>
            </a:endParaRPr>
          </a:p>
          <a:p>
            <a:pPr marL="0" indent="0">
              <a:buNone/>
            </a:pPr>
            <a:r>
              <a:rPr kumimoji="1" lang="ja-JP" altLang="en-US" sz="3600" dirty="0">
                <a:latin typeface="ＭＳ ゴシック" panose="020B0609070205080204" pitchFamily="49" charset="-128"/>
                <a:ea typeface="ＭＳ ゴシック" panose="020B0609070205080204" pitchFamily="49" charset="-128"/>
              </a:rPr>
              <a:t>⑥　人間関係親密化プロセス</a:t>
            </a:r>
            <a:endParaRPr kumimoji="1" lang="en-US" altLang="ja-JP" sz="3600" dirty="0">
              <a:latin typeface="ＭＳ ゴシック" panose="020B0609070205080204" pitchFamily="49" charset="-128"/>
              <a:ea typeface="ＭＳ ゴシック" panose="020B0609070205080204" pitchFamily="49" charset="-128"/>
            </a:endParaRPr>
          </a:p>
          <a:p>
            <a:pPr marL="811213" indent="-811213">
              <a:buNone/>
            </a:pPr>
            <a:r>
              <a:rPr lang="ja-JP" altLang="en-US" sz="3600" dirty="0">
                <a:latin typeface="ＭＳ ゴシック" panose="020B0609070205080204" pitchFamily="49" charset="-128"/>
                <a:ea typeface="ＭＳ ゴシック" panose="020B0609070205080204" pitchFamily="49" charset="-128"/>
              </a:rPr>
              <a:t>　　相互の密接で開放的で直接的な関係が深まり、親近感、統合感、連帯感、好感、共存感が強まる過程</a:t>
            </a:r>
            <a:endParaRPr kumimoji="1" lang="ja-JP" altLang="en-US" sz="36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545D387C-3A10-4058-959E-EDB65B3DFD87}"/>
              </a:ext>
            </a:extLst>
          </p:cNvPr>
          <p:cNvSpPr>
            <a:spLocks noGrp="1"/>
          </p:cNvSpPr>
          <p:nvPr>
            <p:ph type="sldNum" sz="quarter" idx="12"/>
          </p:nvPr>
        </p:nvSpPr>
        <p:spPr/>
        <p:txBody>
          <a:bodyPr/>
          <a:lstStyle/>
          <a:p>
            <a:fld id="{FC7BBEE7-BD68-41DD-9D85-B3B516E6AB25}" type="slidenum">
              <a:rPr lang="ja-JP" altLang="en-US" smtClean="0"/>
              <a:pPr/>
              <a:t>27</a:t>
            </a:fld>
            <a:endParaRPr lang="ja-JP" altLang="en-US" dirty="0"/>
          </a:p>
        </p:txBody>
      </p:sp>
    </p:spTree>
    <p:extLst>
      <p:ext uri="{BB962C8B-B14F-4D97-AF65-F5344CB8AC3E}">
        <p14:creationId xmlns:p14="http://schemas.microsoft.com/office/powerpoint/2010/main" val="17448844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D8F17D-EBBB-41A9-B05D-6B43467F2723}"/>
              </a:ext>
            </a:extLst>
          </p:cNvPr>
          <p:cNvSpPr>
            <a:spLocks noGrp="1"/>
          </p:cNvSpPr>
          <p:nvPr>
            <p:ph type="title"/>
          </p:nvPr>
        </p:nvSpPr>
        <p:spPr/>
        <p:txBody>
          <a:bodyPr/>
          <a:lstStyle/>
          <a:p>
            <a:r>
              <a:rPr kumimoji="1" lang="ja-JP" altLang="en-US" dirty="0">
                <a:latin typeface="ＭＳ ゴシック" panose="020B0609070205080204" pitchFamily="49" charset="-128"/>
                <a:ea typeface="ＭＳ ゴシック" panose="020B0609070205080204" pitchFamily="49" charset="-128"/>
              </a:rPr>
              <a:t>（１４）ＥＧの効果</a:t>
            </a:r>
            <a:endParaRPr kumimoji="1" lang="ja-JP" altLang="en-US" dirty="0"/>
          </a:p>
        </p:txBody>
      </p:sp>
      <p:sp>
        <p:nvSpPr>
          <p:cNvPr id="3" name="コンテンツ プレースホルダー 2">
            <a:extLst>
              <a:ext uri="{FF2B5EF4-FFF2-40B4-BE49-F238E27FC236}">
                <a16:creationId xmlns:a16="http://schemas.microsoft.com/office/drawing/2014/main" id="{1A905FF7-E7C7-4C3D-9BAA-87ECEA598D01}"/>
              </a:ext>
            </a:extLst>
          </p:cNvPr>
          <p:cNvSpPr>
            <a:spLocks noGrp="1"/>
          </p:cNvSpPr>
          <p:nvPr>
            <p:ph idx="1"/>
          </p:nvPr>
        </p:nvSpPr>
        <p:spPr/>
        <p:txBody>
          <a:bodyPr>
            <a:normAutofit/>
          </a:bodyPr>
          <a:lstStyle/>
          <a:p>
            <a:r>
              <a:rPr lang="en-US" altLang="ja-JP" sz="3600" dirty="0">
                <a:latin typeface="ＭＳ ゴシック" panose="020B0609070205080204" pitchFamily="49" charset="-128"/>
                <a:ea typeface="ＭＳ ゴシック" panose="020B0609070205080204" pitchFamily="49" charset="-128"/>
              </a:rPr>
              <a:t>EG</a:t>
            </a:r>
            <a:r>
              <a:rPr lang="ja-JP" altLang="en-US" sz="3600" dirty="0">
                <a:latin typeface="ＭＳ ゴシック" panose="020B0609070205080204" pitchFamily="49" charset="-128"/>
                <a:ea typeface="ＭＳ ゴシック" panose="020B0609070205080204" pitchFamily="49" charset="-128"/>
              </a:rPr>
              <a:t>での体験による参加者のその後の影響</a:t>
            </a:r>
            <a:endParaRPr lang="en-US" altLang="ja-JP" sz="3600" dirty="0">
              <a:latin typeface="ＭＳ ゴシック" panose="020B0609070205080204" pitchFamily="49" charset="-128"/>
              <a:ea typeface="ＭＳ ゴシック" panose="020B0609070205080204" pitchFamily="49" charset="-128"/>
            </a:endParaRPr>
          </a:p>
          <a:p>
            <a:pPr marL="0" indent="0">
              <a:buNone/>
            </a:pPr>
            <a:r>
              <a:rPr lang="ja-JP" altLang="en-US" sz="3600" dirty="0">
                <a:latin typeface="ＭＳ ゴシック" panose="020B0609070205080204" pitchFamily="49" charset="-128"/>
                <a:ea typeface="ＭＳ ゴシック" panose="020B0609070205080204" pitchFamily="49" charset="-128"/>
              </a:rPr>
              <a:t>＝</a:t>
            </a:r>
            <a:r>
              <a:rPr lang="en-US" altLang="ja-JP" sz="3600" dirty="0">
                <a:latin typeface="ＭＳ ゴシック" panose="020B0609070205080204" pitchFamily="49" charset="-128"/>
                <a:ea typeface="ＭＳ ゴシック" panose="020B0609070205080204" pitchFamily="49" charset="-128"/>
              </a:rPr>
              <a:t>EG</a:t>
            </a:r>
            <a:r>
              <a:rPr lang="ja-JP" altLang="en-US" sz="3600" dirty="0">
                <a:latin typeface="ＭＳ ゴシック" panose="020B0609070205080204" pitchFamily="49" charset="-128"/>
                <a:ea typeface="ＭＳ ゴシック" panose="020B0609070205080204" pitchFamily="49" charset="-128"/>
              </a:rPr>
              <a:t>の効果研究</a:t>
            </a:r>
            <a:endParaRPr lang="en-US" altLang="ja-JP" sz="3600" dirty="0">
              <a:latin typeface="ＭＳ ゴシック" panose="020B0609070205080204" pitchFamily="49" charset="-128"/>
              <a:ea typeface="ＭＳ ゴシック" panose="020B0609070205080204" pitchFamily="49" charset="-128"/>
            </a:endParaRPr>
          </a:p>
          <a:p>
            <a:pPr marL="0" indent="0">
              <a:buNone/>
            </a:pPr>
            <a:r>
              <a:rPr lang="ja-JP" altLang="en-US" sz="3600" dirty="0">
                <a:latin typeface="ＭＳ ゴシック" panose="020B0609070205080204" pitchFamily="49" charset="-128"/>
                <a:ea typeface="ＭＳ ゴシック" panose="020B0609070205080204" pitchFamily="49" charset="-128"/>
              </a:rPr>
              <a:t>①　メンバーへの効果</a:t>
            </a:r>
            <a:endParaRPr lang="en-US" altLang="ja-JP" sz="3600" dirty="0">
              <a:latin typeface="ＭＳ ゴシック" panose="020B0609070205080204" pitchFamily="49" charset="-128"/>
              <a:ea typeface="ＭＳ ゴシック" panose="020B0609070205080204" pitchFamily="49" charset="-128"/>
            </a:endParaRPr>
          </a:p>
          <a:p>
            <a:pPr marL="0" indent="0">
              <a:buNone/>
            </a:pPr>
            <a:r>
              <a:rPr lang="ja-JP" altLang="en-US" sz="3600" dirty="0">
                <a:latin typeface="ＭＳ ゴシック" panose="020B0609070205080204" pitchFamily="49" charset="-128"/>
                <a:ea typeface="ＭＳ ゴシック" panose="020B0609070205080204" pitchFamily="49" charset="-128"/>
              </a:rPr>
              <a:t>②　ファシリテーターへの効果</a:t>
            </a:r>
            <a:endParaRPr lang="en-US" altLang="ja-JP" sz="3600" dirty="0">
              <a:latin typeface="ＭＳ ゴシック" panose="020B0609070205080204" pitchFamily="49" charset="-128"/>
              <a:ea typeface="ＭＳ ゴシック" panose="020B0609070205080204" pitchFamily="49" charset="-128"/>
            </a:endParaRPr>
          </a:p>
          <a:p>
            <a:pPr marL="0" indent="0">
              <a:buNone/>
            </a:pPr>
            <a:r>
              <a:rPr lang="ja-JP" altLang="en-US" sz="3600" dirty="0">
                <a:latin typeface="ＭＳ ゴシック" panose="020B0609070205080204" pitchFamily="49" charset="-128"/>
                <a:ea typeface="ＭＳ ゴシック" panose="020B0609070205080204" pitchFamily="49" charset="-128"/>
              </a:rPr>
              <a:t>・</a:t>
            </a:r>
            <a:r>
              <a:rPr lang="en-US" altLang="ja-JP" sz="3600" dirty="0">
                <a:latin typeface="ＭＳ ゴシック" panose="020B0609070205080204" pitchFamily="49" charset="-128"/>
                <a:ea typeface="ＭＳ ゴシック" panose="020B0609070205080204" pitchFamily="49" charset="-128"/>
              </a:rPr>
              <a:t>EG</a:t>
            </a:r>
            <a:r>
              <a:rPr lang="ja-JP" altLang="en-US" sz="3600" dirty="0">
                <a:latin typeface="ＭＳ ゴシック" panose="020B0609070205080204" pitchFamily="49" charset="-128"/>
                <a:ea typeface="ＭＳ ゴシック" panose="020B0609070205080204" pitchFamily="49" charset="-128"/>
              </a:rPr>
              <a:t>は必ずしもうまくゆくとは限らない</a:t>
            </a:r>
            <a:endParaRPr lang="en-US" altLang="ja-JP" sz="3600" dirty="0">
              <a:latin typeface="ＭＳ ゴシック" panose="020B0609070205080204" pitchFamily="49" charset="-128"/>
              <a:ea typeface="ＭＳ ゴシック" panose="020B0609070205080204" pitchFamily="49" charset="-128"/>
            </a:endParaRPr>
          </a:p>
          <a:p>
            <a:pPr marL="450850" indent="-450850">
              <a:buNone/>
            </a:pPr>
            <a:r>
              <a:rPr lang="ja-JP" altLang="en-US" sz="3600" dirty="0">
                <a:latin typeface="ＭＳ ゴシック" panose="020B0609070205080204" pitchFamily="49" charset="-128"/>
                <a:ea typeface="ＭＳ ゴシック" panose="020B0609070205080204" pitchFamily="49" charset="-128"/>
              </a:rPr>
              <a:t>　より好ましいファシリテーターと</a:t>
            </a:r>
            <a:r>
              <a:rPr lang="en-US" altLang="ja-JP" sz="3600" dirty="0">
                <a:latin typeface="ＭＳ ゴシック" panose="020B0609070205080204" pitchFamily="49" charset="-128"/>
                <a:ea typeface="ＭＳ ゴシック" panose="020B0609070205080204" pitchFamily="49" charset="-128"/>
              </a:rPr>
              <a:t>EG</a:t>
            </a:r>
            <a:r>
              <a:rPr lang="ja-JP" altLang="en-US" sz="3600" dirty="0">
                <a:latin typeface="ＭＳ ゴシック" panose="020B0609070205080204" pitchFamily="49" charset="-128"/>
                <a:ea typeface="ＭＳ ゴシック" panose="020B0609070205080204" pitchFamily="49" charset="-128"/>
              </a:rPr>
              <a:t>リーダ－の　存在が鍵</a:t>
            </a:r>
            <a:endParaRPr lang="en-US" altLang="ja-JP" sz="36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87EAFC32-0DEA-4D5B-89FF-FC3EB7555DB4}"/>
              </a:ext>
            </a:extLst>
          </p:cNvPr>
          <p:cNvSpPr>
            <a:spLocks noGrp="1"/>
          </p:cNvSpPr>
          <p:nvPr>
            <p:ph type="sldNum" sz="quarter" idx="12"/>
          </p:nvPr>
        </p:nvSpPr>
        <p:spPr/>
        <p:txBody>
          <a:bodyPr/>
          <a:lstStyle/>
          <a:p>
            <a:fld id="{FC7BBEE7-BD68-41DD-9D85-B3B516E6AB25}" type="slidenum">
              <a:rPr lang="ja-JP" altLang="en-US" smtClean="0"/>
              <a:pPr/>
              <a:t>28</a:t>
            </a:fld>
            <a:endParaRPr lang="ja-JP" altLang="en-US" dirty="0"/>
          </a:p>
        </p:txBody>
      </p:sp>
    </p:spTree>
    <p:extLst>
      <p:ext uri="{BB962C8B-B14F-4D97-AF65-F5344CB8AC3E}">
        <p14:creationId xmlns:p14="http://schemas.microsoft.com/office/powerpoint/2010/main" val="25530660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555E0E-2A97-4AF2-9581-51C2BD1A5145}"/>
              </a:ext>
            </a:extLst>
          </p:cNvPr>
          <p:cNvSpPr>
            <a:spLocks noGrp="1"/>
          </p:cNvSpPr>
          <p:nvPr>
            <p:ph type="title"/>
          </p:nvPr>
        </p:nvSpPr>
        <p:spPr/>
        <p:txBody>
          <a:bodyPr/>
          <a:lstStyle/>
          <a:p>
            <a:r>
              <a:rPr kumimoji="1" lang="ja-JP" altLang="en-US" dirty="0">
                <a:latin typeface="ＭＳ ゴシック" panose="020B0609070205080204" pitchFamily="49" charset="-128"/>
                <a:ea typeface="ＭＳ ゴシック" panose="020B0609070205080204" pitchFamily="49" charset="-128"/>
              </a:rPr>
              <a:t>６　</a:t>
            </a:r>
            <a:r>
              <a:rPr kumimoji="1" lang="en-US" altLang="ja-JP" dirty="0">
                <a:latin typeface="ＭＳ ゴシック" panose="020B0609070205080204" pitchFamily="49" charset="-128"/>
                <a:ea typeface="ＭＳ ゴシック" panose="020B0609070205080204" pitchFamily="49" charset="-128"/>
              </a:rPr>
              <a:t>EG</a:t>
            </a:r>
            <a:r>
              <a:rPr kumimoji="1" lang="ja-JP" altLang="en-US" dirty="0">
                <a:latin typeface="ＭＳ ゴシック" panose="020B0609070205080204" pitchFamily="49" charset="-128"/>
                <a:ea typeface="ＭＳ ゴシック" panose="020B0609070205080204" pitchFamily="49" charset="-128"/>
              </a:rPr>
              <a:t>、ファシリテーションと</a:t>
            </a:r>
            <a:br>
              <a:rPr kumimoji="1" lang="en-US" altLang="ja-JP" dirty="0">
                <a:latin typeface="ＭＳ ゴシック" panose="020B0609070205080204" pitchFamily="49" charset="-128"/>
                <a:ea typeface="ＭＳ ゴシック" panose="020B0609070205080204" pitchFamily="49" charset="-128"/>
              </a:rPr>
            </a:br>
            <a:r>
              <a:rPr kumimoji="1" lang="ja-JP" altLang="en-US" dirty="0">
                <a:latin typeface="ＭＳ ゴシック" panose="020B0609070205080204" pitchFamily="49" charset="-128"/>
                <a:ea typeface="ＭＳ ゴシック" panose="020B0609070205080204" pitchFamily="49" charset="-128"/>
              </a:rPr>
              <a:t>　　　　　　　　　　　　</a:t>
            </a:r>
            <a:r>
              <a:rPr kumimoji="1" lang="en-US" altLang="ja-JP" dirty="0">
                <a:latin typeface="ＭＳ ゴシック" panose="020B0609070205080204" pitchFamily="49" charset="-128"/>
                <a:ea typeface="ＭＳ ゴシック" panose="020B0609070205080204" pitchFamily="49" charset="-128"/>
              </a:rPr>
              <a:t>C.</a:t>
            </a:r>
            <a:r>
              <a:rPr kumimoji="1" lang="ja-JP" altLang="en-US" dirty="0">
                <a:latin typeface="ＭＳ ゴシック" panose="020B0609070205080204" pitchFamily="49" charset="-128"/>
                <a:ea typeface="ＭＳ ゴシック" panose="020B0609070205080204" pitchFamily="49" charset="-128"/>
              </a:rPr>
              <a:t>ロジャーズ</a:t>
            </a:r>
          </a:p>
        </p:txBody>
      </p:sp>
      <p:sp>
        <p:nvSpPr>
          <p:cNvPr id="3" name="コンテンツ プレースホルダー 2">
            <a:extLst>
              <a:ext uri="{FF2B5EF4-FFF2-40B4-BE49-F238E27FC236}">
                <a16:creationId xmlns:a16="http://schemas.microsoft.com/office/drawing/2014/main" id="{6484B96D-C841-4A2A-802B-22C3EA78991D}"/>
              </a:ext>
            </a:extLst>
          </p:cNvPr>
          <p:cNvSpPr>
            <a:spLocks noGrp="1"/>
          </p:cNvSpPr>
          <p:nvPr>
            <p:ph idx="1"/>
          </p:nvPr>
        </p:nvSpPr>
        <p:spPr>
          <a:xfrm>
            <a:off x="566670" y="1481070"/>
            <a:ext cx="11320530" cy="5376930"/>
          </a:xfrm>
        </p:spPr>
        <p:txBody>
          <a:bodyPr>
            <a:normAutofit fontScale="62500" lnSpcReduction="20000"/>
          </a:bodyPr>
          <a:lstStyle/>
          <a:p>
            <a:pPr marL="0" indent="0">
              <a:lnSpc>
                <a:spcPct val="0"/>
              </a:lnSpc>
              <a:buNone/>
            </a:pPr>
            <a:r>
              <a:rPr kumimoji="1" lang="ja-JP" altLang="en-US" sz="3600" dirty="0"/>
              <a:t>　　　　　　　 </a:t>
            </a:r>
            <a:endParaRPr kumimoji="1" lang="en-US" altLang="ja-JP" sz="1600" b="1" dirty="0"/>
          </a:p>
          <a:p>
            <a:pPr marL="0" indent="0">
              <a:lnSpc>
                <a:spcPct val="170000"/>
              </a:lnSpc>
              <a:buNone/>
            </a:pPr>
            <a:r>
              <a:rPr kumimoji="1" lang="ja-JP" altLang="en-US" sz="3600" dirty="0">
                <a:latin typeface="ＭＳ ゴシック" panose="020B0609070205080204" pitchFamily="49" charset="-128"/>
                <a:ea typeface="ＭＳ ゴシック" panose="020B0609070205080204" pitchFamily="49" charset="-128"/>
              </a:rPr>
              <a:t>（１）</a:t>
            </a:r>
            <a:endParaRPr kumimoji="1" lang="en-US" altLang="ja-JP" sz="3600" dirty="0">
              <a:latin typeface="ＭＳ ゴシック" panose="020B0609070205080204" pitchFamily="49" charset="-128"/>
              <a:ea typeface="ＭＳ ゴシック" panose="020B0609070205080204" pitchFamily="49" charset="-128"/>
            </a:endParaRPr>
          </a:p>
          <a:p>
            <a:pPr marL="0" indent="0">
              <a:lnSpc>
                <a:spcPct val="170000"/>
              </a:lnSpc>
              <a:buNone/>
            </a:pPr>
            <a:r>
              <a:rPr kumimoji="1" lang="ja-JP" altLang="en-US" sz="3600" dirty="0">
                <a:latin typeface="ＭＳ ゴシック" panose="020B0609070205080204" pitchFamily="49" charset="-128"/>
                <a:ea typeface="ＭＳ ゴシック" panose="020B0609070205080204" pitchFamily="49" charset="-128"/>
              </a:rPr>
              <a:t>・</a:t>
            </a:r>
            <a:r>
              <a:rPr kumimoji="1" lang="en-US" altLang="ja-JP" sz="3600" dirty="0">
                <a:latin typeface="ＭＳ ゴシック" panose="020B0609070205080204" pitchFamily="49" charset="-128"/>
                <a:ea typeface="ＭＳ ゴシック" panose="020B0609070205080204" pitchFamily="49" charset="-128"/>
              </a:rPr>
              <a:t>PCA</a:t>
            </a:r>
            <a:r>
              <a:rPr kumimoji="1" lang="ja-JP" altLang="en-US" sz="3600" dirty="0">
                <a:latin typeface="ＭＳ ゴシック" panose="020B0609070205080204" pitchFamily="49" charset="-128"/>
                <a:ea typeface="ＭＳ ゴシック" panose="020B0609070205080204" pitchFamily="49" charset="-128"/>
              </a:rPr>
              <a:t>の発展過程におけるグループへの関心</a:t>
            </a:r>
            <a:endParaRPr kumimoji="1" lang="en-US" altLang="ja-JP" sz="3600" dirty="0">
              <a:latin typeface="ＭＳ ゴシック" panose="020B0609070205080204" pitchFamily="49" charset="-128"/>
              <a:ea typeface="ＭＳ ゴシック" panose="020B0609070205080204" pitchFamily="49" charset="-128"/>
            </a:endParaRPr>
          </a:p>
          <a:p>
            <a:pPr marL="0" indent="0">
              <a:lnSpc>
                <a:spcPct val="170000"/>
              </a:lnSpc>
              <a:buNone/>
            </a:pPr>
            <a:r>
              <a:rPr lang="ja-JP" altLang="en-US" sz="3600" dirty="0">
                <a:latin typeface="ＭＳ ゴシック" panose="020B0609070205080204" pitchFamily="49" charset="-128"/>
                <a:ea typeface="ＭＳ ゴシック" panose="020B0609070205080204" pitchFamily="49" charset="-128"/>
              </a:rPr>
              <a:t>・シカゴ大でのカウンセラー養成</a:t>
            </a:r>
            <a:r>
              <a:rPr lang="en-US" altLang="ja-JP" sz="3600" dirty="0">
                <a:latin typeface="ＭＳ ゴシック" panose="020B0609070205080204" pitchFamily="49" charset="-128"/>
                <a:ea typeface="ＭＳ ゴシック" panose="020B0609070205080204" pitchFamily="49" charset="-128"/>
              </a:rPr>
              <a:t>WS</a:t>
            </a:r>
          </a:p>
          <a:p>
            <a:pPr marL="360363" indent="-360363">
              <a:lnSpc>
                <a:spcPct val="170000"/>
              </a:lnSpc>
              <a:buNone/>
            </a:pPr>
            <a:r>
              <a:rPr kumimoji="1" lang="ja-JP" altLang="en-US" sz="3600" dirty="0">
                <a:latin typeface="ＭＳ ゴシック" panose="020B0609070205080204" pitchFamily="49" charset="-128"/>
                <a:ea typeface="ＭＳ ゴシック" panose="020B0609070205080204" pitchFamily="49" charset="-128"/>
              </a:rPr>
              <a:t>・レヴィンのＴグループ（人間関係トレーニングＧ）と併行</a:t>
            </a:r>
            <a:endParaRPr kumimoji="1" lang="en-US" altLang="ja-JP" sz="3600" dirty="0">
              <a:latin typeface="ＭＳ ゴシック" panose="020B0609070205080204" pitchFamily="49" charset="-128"/>
              <a:ea typeface="ＭＳ ゴシック" panose="020B0609070205080204" pitchFamily="49" charset="-128"/>
            </a:endParaRPr>
          </a:p>
          <a:p>
            <a:pPr marL="360363" indent="-360363">
              <a:lnSpc>
                <a:spcPct val="170000"/>
              </a:lnSpc>
              <a:buNone/>
            </a:pPr>
            <a:r>
              <a:rPr lang="ja-JP" altLang="en-US" sz="3600" dirty="0">
                <a:latin typeface="ＭＳ ゴシック" panose="020B0609070205080204" pitchFamily="49" charset="-128"/>
                <a:ea typeface="ＭＳ ゴシック" panose="020B0609070205080204" pitchFamily="49" charset="-128"/>
              </a:rPr>
              <a:t>・</a:t>
            </a:r>
            <a:r>
              <a:rPr lang="en-US" altLang="ja-JP" sz="3600" dirty="0">
                <a:latin typeface="ＭＳ ゴシック" panose="020B0609070205080204" pitchFamily="49" charset="-128"/>
                <a:ea typeface="ＭＳ ゴシック" panose="020B0609070205080204" pitchFamily="49" charset="-128"/>
              </a:rPr>
              <a:t>1960</a:t>
            </a:r>
            <a:r>
              <a:rPr lang="ja-JP" altLang="en-US" sz="3600" dirty="0">
                <a:latin typeface="ＭＳ ゴシック" panose="020B0609070205080204" pitchFamily="49" charset="-128"/>
                <a:ea typeface="ＭＳ ゴシック" panose="020B0609070205080204" pitchFamily="49" charset="-128"/>
              </a:rPr>
              <a:t>年代の人間性回復運動の一環として普及</a:t>
            </a:r>
            <a:endParaRPr lang="en-US" altLang="ja-JP" sz="3600" dirty="0">
              <a:latin typeface="ＭＳ ゴシック" panose="020B0609070205080204" pitchFamily="49" charset="-128"/>
              <a:ea typeface="ＭＳ ゴシック" panose="020B0609070205080204" pitchFamily="49" charset="-128"/>
            </a:endParaRPr>
          </a:p>
          <a:p>
            <a:pPr marL="360363" indent="-360363">
              <a:lnSpc>
                <a:spcPct val="170000"/>
              </a:lnSpc>
              <a:buNone/>
            </a:pPr>
            <a:r>
              <a:rPr kumimoji="1" lang="ja-JP" altLang="en-US" sz="3600" dirty="0">
                <a:latin typeface="ＭＳ ゴシック" panose="020B0609070205080204" pitchFamily="49" charset="-128"/>
                <a:ea typeface="ＭＳ ゴシック" panose="020B0609070205080204" pitchFamily="49" charset="-128"/>
              </a:rPr>
              <a:t>　ー　集中的グループ経験</a:t>
            </a:r>
            <a:endParaRPr kumimoji="1" lang="en-US" altLang="ja-JP" sz="3600" dirty="0">
              <a:latin typeface="ＭＳ ゴシック" panose="020B0609070205080204" pitchFamily="49" charset="-128"/>
              <a:ea typeface="ＭＳ ゴシック" panose="020B0609070205080204" pitchFamily="49" charset="-128"/>
            </a:endParaRPr>
          </a:p>
          <a:p>
            <a:pPr marL="360363" indent="-360363">
              <a:lnSpc>
                <a:spcPct val="170000"/>
              </a:lnSpc>
              <a:buNone/>
            </a:pPr>
            <a:r>
              <a:rPr lang="ja-JP" altLang="en-US" sz="3600" dirty="0">
                <a:latin typeface="ＭＳ ゴシック" panose="020B0609070205080204" pitchFamily="49" charset="-128"/>
                <a:ea typeface="ＭＳ ゴシック" panose="020B0609070205080204" pitchFamily="49" charset="-128"/>
              </a:rPr>
              <a:t>　</a:t>
            </a:r>
            <a:r>
              <a:rPr lang="en-US" altLang="ja-JP" sz="3600" dirty="0">
                <a:latin typeface="ＭＳ ゴシック" panose="020B0609070205080204" pitchFamily="49" charset="-128"/>
                <a:ea typeface="ＭＳ ゴシック" panose="020B0609070205080204" pitchFamily="49" charset="-128"/>
              </a:rPr>
              <a:t>※</a:t>
            </a:r>
            <a:r>
              <a:rPr lang="ja-JP" altLang="en-US" sz="3600" dirty="0">
                <a:latin typeface="ＭＳ ゴシック" panose="020B0609070205080204" pitchFamily="49" charset="-128"/>
                <a:ea typeface="ＭＳ ゴシック" panose="020B0609070205080204" pitchFamily="49" charset="-128"/>
              </a:rPr>
              <a:t>「人間性回復運動」科学技術の発展や都市化、組織の巨大化などによる人間疎外の状況の打開</a:t>
            </a:r>
            <a:endParaRPr kumimoji="1" lang="en-US" altLang="ja-JP" sz="3600" dirty="0">
              <a:latin typeface="ＭＳ ゴシック" panose="020B0609070205080204" pitchFamily="49" charset="-128"/>
              <a:ea typeface="ＭＳ ゴシック" panose="020B0609070205080204" pitchFamily="49" charset="-128"/>
            </a:endParaRPr>
          </a:p>
          <a:p>
            <a:pPr marL="360363" indent="-360363">
              <a:lnSpc>
                <a:spcPts val="4320"/>
              </a:lnSpc>
              <a:buNone/>
            </a:pPr>
            <a:endParaRPr kumimoji="1" lang="ja-JP" altLang="en-US" sz="36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C5ACBA7C-AB9D-43D3-AA29-20775E2FE4E7}"/>
              </a:ext>
            </a:extLst>
          </p:cNvPr>
          <p:cNvSpPr>
            <a:spLocks noGrp="1"/>
          </p:cNvSpPr>
          <p:nvPr>
            <p:ph type="sldNum" sz="quarter" idx="12"/>
          </p:nvPr>
        </p:nvSpPr>
        <p:spPr/>
        <p:txBody>
          <a:bodyPr/>
          <a:lstStyle/>
          <a:p>
            <a:fld id="{FC7BBEE7-BD68-41DD-9D85-B3B516E6AB25}" type="slidenum">
              <a:rPr kumimoji="1" lang="ja-JP" altLang="en-US" smtClean="0"/>
              <a:t>29</a:t>
            </a:fld>
            <a:endParaRPr kumimoji="1" lang="ja-JP" altLang="en-US"/>
          </a:p>
        </p:txBody>
      </p:sp>
    </p:spTree>
    <p:extLst>
      <p:ext uri="{BB962C8B-B14F-4D97-AF65-F5344CB8AC3E}">
        <p14:creationId xmlns:p14="http://schemas.microsoft.com/office/powerpoint/2010/main" val="383216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055DFC1-DAC7-4481-8B01-06F1DD97FED7}"/>
              </a:ext>
            </a:extLst>
          </p:cNvPr>
          <p:cNvSpPr>
            <a:spLocks noGrp="1"/>
          </p:cNvSpPr>
          <p:nvPr>
            <p:ph idx="1"/>
          </p:nvPr>
        </p:nvSpPr>
        <p:spPr>
          <a:xfrm>
            <a:off x="838200" y="1014255"/>
            <a:ext cx="10662634" cy="5342095"/>
          </a:xfrm>
        </p:spPr>
        <p:txBody>
          <a:bodyPr>
            <a:normAutofit/>
          </a:bodyPr>
          <a:lstStyle/>
          <a:p>
            <a:pPr marL="0" indent="0">
              <a:buNone/>
            </a:pPr>
            <a:r>
              <a:rPr lang="ja-JP" altLang="en-US" sz="3200" dirty="0">
                <a:latin typeface="ＭＳ ゴシック" panose="020B0609070205080204" pitchFamily="49" charset="-128"/>
                <a:ea typeface="ＭＳ ゴシック" panose="020B0609070205080204" pitchFamily="49" charset="-128"/>
              </a:rPr>
              <a:t>⑤</a:t>
            </a:r>
            <a:r>
              <a:rPr lang="en-US" altLang="ja-JP" sz="3200" dirty="0">
                <a:latin typeface="ＭＳ ゴシック" panose="020B0609070205080204" pitchFamily="49" charset="-128"/>
                <a:ea typeface="ＭＳ ゴシック" panose="020B0609070205080204" pitchFamily="49" charset="-128"/>
              </a:rPr>
              <a:t>41.070.4</a:t>
            </a:r>
            <a:r>
              <a:rPr lang="ja-JP" altLang="en-US" sz="3200" dirty="0">
                <a:latin typeface="ＭＳ ゴシック" panose="020B0609070205080204" pitchFamily="49" charset="-128"/>
                <a:ea typeface="ＭＳ ゴシック" panose="020B0609070205080204" pitchFamily="49" charset="-128"/>
              </a:rPr>
              <a:t>「中心となるカリキュラム」（</a:t>
            </a:r>
            <a:r>
              <a:rPr lang="en-US" altLang="ja-JP" sz="3200" dirty="0">
                <a:latin typeface="ＭＳ ゴシック" panose="020B0609070205080204" pitchFamily="49" charset="-128"/>
                <a:ea typeface="ＭＳ ゴシック" panose="020B0609070205080204" pitchFamily="49" charset="-128"/>
              </a:rPr>
              <a:t> ‛95.2</a:t>
            </a:r>
            <a:r>
              <a:rPr lang="ja-JP" altLang="en-US" sz="3200" dirty="0">
                <a:latin typeface="ＭＳ ゴシック" panose="020B0609070205080204" pitchFamily="49" charset="-128"/>
                <a:ea typeface="ＭＳ ゴシック" panose="020B0609070205080204" pitchFamily="49" charset="-128"/>
              </a:rPr>
              <a:t>、</a:t>
            </a:r>
            <a:r>
              <a:rPr lang="en-US" altLang="ja-JP" sz="3200" dirty="0">
                <a:latin typeface="ＭＳ ゴシック" panose="020B0609070205080204" pitchFamily="49" charset="-128"/>
                <a:ea typeface="ＭＳ ゴシック" panose="020B0609070205080204" pitchFamily="49" charset="-128"/>
              </a:rPr>
              <a:t> ‛01.6</a:t>
            </a:r>
            <a:r>
              <a:rPr lang="ja-JP" altLang="en-US" sz="3200" dirty="0">
                <a:latin typeface="ＭＳ ゴシック" panose="020B0609070205080204" pitchFamily="49" charset="-128"/>
                <a:ea typeface="ＭＳ ゴシック" panose="020B0609070205080204" pitchFamily="49" charset="-128"/>
              </a:rPr>
              <a:t>）</a:t>
            </a:r>
            <a:endParaRPr lang="en-US" altLang="ja-JP" sz="3200" dirty="0">
              <a:latin typeface="ＭＳ ゴシック" panose="020B0609070205080204" pitchFamily="49" charset="-128"/>
              <a:ea typeface="ＭＳ ゴシック" panose="020B0609070205080204" pitchFamily="49" charset="-128"/>
            </a:endParaRPr>
          </a:p>
          <a:p>
            <a:pPr marL="0" indent="0">
              <a:buNone/>
            </a:pPr>
            <a:r>
              <a:rPr lang="ja-JP" altLang="en-US" sz="3200" dirty="0">
                <a:latin typeface="ＭＳ ゴシック" panose="020B0609070205080204" pitchFamily="49" charset="-128"/>
                <a:ea typeface="ＭＳ ゴシック" panose="020B0609070205080204" pitchFamily="49" charset="-128"/>
              </a:rPr>
              <a:t>⑥</a:t>
            </a:r>
            <a:r>
              <a:rPr lang="en-US" altLang="ja-JP" sz="3200" dirty="0">
                <a:latin typeface="ＭＳ ゴシック" panose="020B0609070205080204" pitchFamily="49" charset="-128"/>
                <a:ea typeface="ＭＳ ゴシック" panose="020B0609070205080204" pitchFamily="49" charset="-128"/>
              </a:rPr>
              <a:t>41.070.5</a:t>
            </a:r>
            <a:r>
              <a:rPr lang="ja-JP" altLang="en-US" sz="3200" dirty="0">
                <a:latin typeface="ＭＳ ゴシック" panose="020B0609070205080204" pitchFamily="49" charset="-128"/>
                <a:ea typeface="ＭＳ ゴシック" panose="020B0609070205080204" pitchFamily="49" charset="-128"/>
              </a:rPr>
              <a:t>「ＲＹＬＡにおける奉仕活動」（</a:t>
            </a:r>
            <a:r>
              <a:rPr lang="en-US" altLang="ja-JP" sz="3200" dirty="0">
                <a:latin typeface="ＭＳ ゴシック" panose="020B0609070205080204" pitchFamily="49" charset="-128"/>
                <a:ea typeface="ＭＳ ゴシック" panose="020B0609070205080204" pitchFamily="49" charset="-128"/>
              </a:rPr>
              <a:t>‛17.1</a:t>
            </a:r>
            <a:r>
              <a:rPr lang="ja-JP" altLang="en-US" sz="3200" dirty="0">
                <a:latin typeface="ＭＳ ゴシック" panose="020B0609070205080204" pitchFamily="49" charset="-128"/>
                <a:ea typeface="ＭＳ ゴシック" panose="020B0609070205080204" pitchFamily="49" charset="-128"/>
              </a:rPr>
              <a:t>）</a:t>
            </a:r>
            <a:endParaRPr lang="en-US" altLang="ja-JP" sz="3200" dirty="0">
              <a:latin typeface="ＭＳ ゴシック" panose="020B0609070205080204" pitchFamily="49" charset="-128"/>
              <a:ea typeface="ＭＳ ゴシック" panose="020B0609070205080204" pitchFamily="49" charset="-128"/>
            </a:endParaRPr>
          </a:p>
          <a:p>
            <a:pPr marL="0" indent="0">
              <a:buNone/>
            </a:pPr>
            <a:r>
              <a:rPr kumimoji="1" lang="ja-JP" altLang="en-US" sz="3200" dirty="0">
                <a:latin typeface="ＭＳ ゴシック" panose="020B0609070205080204" pitchFamily="49" charset="-128"/>
                <a:ea typeface="ＭＳ ゴシック" panose="020B0609070205080204" pitchFamily="49" charset="-128"/>
              </a:rPr>
              <a:t>⑦</a:t>
            </a:r>
            <a:r>
              <a:rPr kumimoji="1" lang="en-US" altLang="ja-JP" sz="3200" dirty="0">
                <a:latin typeface="ＭＳ ゴシック" panose="020B0609070205080204" pitchFamily="49" charset="-128"/>
                <a:ea typeface="ＭＳ ゴシック" panose="020B0609070205080204" pitchFamily="49" charset="-128"/>
              </a:rPr>
              <a:t>41.070.6</a:t>
            </a:r>
            <a:r>
              <a:rPr kumimoji="1" lang="ja-JP" altLang="en-US" sz="3200" dirty="0">
                <a:latin typeface="ＭＳ ゴシック" panose="020B0609070205080204" pitchFamily="49" charset="-128"/>
                <a:ea typeface="ＭＳ ゴシック" panose="020B0609070205080204" pitchFamily="49" charset="-128"/>
              </a:rPr>
              <a:t>「ＲＹＬＡに関するロータリアンの活動」（</a:t>
            </a:r>
            <a:r>
              <a:rPr lang="en-US" altLang="ja-JP" sz="3200" dirty="0">
                <a:latin typeface="ＭＳ ゴシック" panose="020B0609070205080204" pitchFamily="49" charset="-128"/>
                <a:ea typeface="ＭＳ ゴシック" panose="020B0609070205080204" pitchFamily="49" charset="-128"/>
              </a:rPr>
              <a:t> ‛01.2</a:t>
            </a:r>
            <a:r>
              <a:rPr lang="ja-JP" altLang="en-US" sz="3200" dirty="0">
                <a:latin typeface="ＭＳ ゴシック" panose="020B0609070205080204" pitchFamily="49" charset="-128"/>
                <a:ea typeface="ＭＳ ゴシック" panose="020B0609070205080204" pitchFamily="49" charset="-128"/>
              </a:rPr>
              <a:t>、</a:t>
            </a:r>
            <a:r>
              <a:rPr lang="en-US" altLang="ja-JP" sz="3200" dirty="0">
                <a:latin typeface="ＭＳ ゴシック" panose="020B0609070205080204" pitchFamily="49" charset="-128"/>
                <a:ea typeface="ＭＳ ゴシック" panose="020B0609070205080204" pitchFamily="49" charset="-128"/>
              </a:rPr>
              <a:t> ‛ 17.1</a:t>
            </a:r>
            <a:r>
              <a:rPr lang="ja-JP" altLang="en-US" sz="3200" dirty="0">
                <a:latin typeface="ＭＳ ゴシック" panose="020B0609070205080204" pitchFamily="49" charset="-128"/>
                <a:ea typeface="ＭＳ ゴシック" panose="020B0609070205080204" pitchFamily="49" charset="-128"/>
              </a:rPr>
              <a:t>）</a:t>
            </a:r>
            <a:endParaRPr lang="en-US" altLang="ja-JP" sz="3200" dirty="0">
              <a:latin typeface="ＭＳ ゴシック" panose="020B0609070205080204" pitchFamily="49" charset="-128"/>
              <a:ea typeface="ＭＳ ゴシック" panose="020B0609070205080204" pitchFamily="49" charset="-128"/>
            </a:endParaRPr>
          </a:p>
          <a:p>
            <a:pPr marL="0" indent="0">
              <a:buNone/>
            </a:pPr>
            <a:r>
              <a:rPr kumimoji="1" lang="ja-JP" altLang="en-US" sz="3200" dirty="0">
                <a:latin typeface="ＭＳ ゴシック" panose="020B0609070205080204" pitchFamily="49" charset="-128"/>
                <a:ea typeface="ＭＳ ゴシック" panose="020B0609070205080204" pitchFamily="49" charset="-128"/>
              </a:rPr>
              <a:t>⑧</a:t>
            </a:r>
            <a:r>
              <a:rPr kumimoji="1" lang="en-US" altLang="ja-JP" sz="3200" dirty="0">
                <a:latin typeface="ＭＳ ゴシック" panose="020B0609070205080204" pitchFamily="49" charset="-128"/>
                <a:ea typeface="ＭＳ ゴシック" panose="020B0609070205080204" pitchFamily="49" charset="-128"/>
              </a:rPr>
              <a:t>41.070.7</a:t>
            </a:r>
            <a:r>
              <a:rPr kumimoji="1" lang="ja-JP" altLang="en-US" sz="3200" dirty="0">
                <a:latin typeface="ＭＳ ゴシック" panose="020B0609070205080204" pitchFamily="49" charset="-128"/>
                <a:ea typeface="ＭＳ ゴシック" panose="020B0609070205080204" pitchFamily="49" charset="-128"/>
              </a:rPr>
              <a:t>「ＲＹＬＡセミナーおよびプログラム」（</a:t>
            </a:r>
            <a:r>
              <a:rPr lang="en-US" altLang="ja-JP" sz="3200" dirty="0">
                <a:latin typeface="ＭＳ ゴシック" panose="020B0609070205080204" pitchFamily="49" charset="-128"/>
                <a:ea typeface="ＭＳ ゴシック" panose="020B0609070205080204" pitchFamily="49" charset="-128"/>
              </a:rPr>
              <a:t> ‛01.2</a:t>
            </a:r>
            <a:r>
              <a:rPr lang="ja-JP" altLang="en-US" sz="3200" dirty="0">
                <a:latin typeface="ＭＳ ゴシック" panose="020B0609070205080204" pitchFamily="49" charset="-128"/>
                <a:ea typeface="ＭＳ ゴシック" panose="020B0609070205080204" pitchFamily="49" charset="-128"/>
              </a:rPr>
              <a:t>、</a:t>
            </a:r>
            <a:r>
              <a:rPr lang="en-US" altLang="ja-JP" sz="3200" dirty="0">
                <a:latin typeface="ＭＳ ゴシック" panose="020B0609070205080204" pitchFamily="49" charset="-128"/>
                <a:ea typeface="ＭＳ ゴシック" panose="020B0609070205080204" pitchFamily="49" charset="-128"/>
              </a:rPr>
              <a:t> ‛ 17.1</a:t>
            </a:r>
            <a:r>
              <a:rPr lang="ja-JP" altLang="en-US" sz="3200" dirty="0">
                <a:latin typeface="ＭＳ ゴシック" panose="020B0609070205080204" pitchFamily="49" charset="-128"/>
                <a:ea typeface="ＭＳ ゴシック" panose="020B0609070205080204" pitchFamily="49" charset="-128"/>
              </a:rPr>
              <a:t>）</a:t>
            </a:r>
            <a:endParaRPr lang="en-US" altLang="ja-JP" sz="3200" dirty="0">
              <a:latin typeface="ＭＳ ゴシック" panose="020B0609070205080204" pitchFamily="49" charset="-128"/>
              <a:ea typeface="ＭＳ ゴシック" panose="020B0609070205080204" pitchFamily="49" charset="-128"/>
            </a:endParaRPr>
          </a:p>
          <a:p>
            <a:pPr marL="0" indent="0">
              <a:buNone/>
            </a:pPr>
            <a:r>
              <a:rPr kumimoji="1" lang="en-US" altLang="ja-JP" sz="3200" dirty="0">
                <a:latin typeface="ＭＳ ゴシック" panose="020B0609070205080204" pitchFamily="49" charset="-128"/>
                <a:ea typeface="ＭＳ ゴシック" panose="020B0609070205080204" pitchFamily="49" charset="-128"/>
              </a:rPr>
              <a:t>※17.030.2</a:t>
            </a:r>
            <a:r>
              <a:rPr kumimoji="1" lang="ja-JP" altLang="en-US" sz="3200" dirty="0">
                <a:latin typeface="ＭＳ ゴシック" panose="020B0609070205080204" pitchFamily="49" charset="-128"/>
                <a:ea typeface="ＭＳ ゴシック" panose="020B0609070205080204" pitchFamily="49" charset="-128"/>
              </a:rPr>
              <a:t>「地区委員会」</a:t>
            </a:r>
            <a:endParaRPr kumimoji="1" lang="en-US" altLang="ja-JP" sz="3200" dirty="0">
              <a:latin typeface="ＭＳ ゴシック" panose="020B0609070205080204" pitchFamily="49" charset="-128"/>
              <a:ea typeface="ＭＳ ゴシック" panose="020B0609070205080204" pitchFamily="49" charset="-128"/>
            </a:endParaRPr>
          </a:p>
          <a:p>
            <a:pPr marL="0" indent="0">
              <a:buNone/>
            </a:pPr>
            <a:r>
              <a:rPr lang="ja-JP" altLang="en-US" sz="3200" dirty="0">
                <a:latin typeface="ＭＳ ゴシック" panose="020B0609070205080204" pitchFamily="49" charset="-128"/>
                <a:ea typeface="ＭＳ ゴシック" panose="020B0609070205080204" pitchFamily="49" charset="-128"/>
              </a:rPr>
              <a:t>　・ロータリー青少年指導者養成プログラム委員会</a:t>
            </a:r>
            <a:endParaRPr lang="en-US" altLang="ja-JP" sz="3200" dirty="0">
              <a:latin typeface="ＭＳ ゴシック" panose="020B0609070205080204" pitchFamily="49" charset="-128"/>
              <a:ea typeface="ＭＳ ゴシック" panose="020B0609070205080204" pitchFamily="49" charset="-128"/>
            </a:endParaRPr>
          </a:p>
          <a:p>
            <a:pPr marL="0" indent="0">
              <a:buNone/>
            </a:pPr>
            <a:r>
              <a:rPr lang="ja-JP" altLang="en-US" sz="3200" dirty="0">
                <a:latin typeface="ＭＳ ゴシック" panose="020B0609070205080204" pitchFamily="49" charset="-128"/>
                <a:ea typeface="ＭＳ ゴシック" panose="020B0609070205080204" pitchFamily="49" charset="-128"/>
              </a:rPr>
              <a:t>（</a:t>
            </a:r>
            <a:r>
              <a:rPr lang="en-US" altLang="ja-JP" sz="3200" dirty="0">
                <a:latin typeface="ＭＳ ゴシック" panose="020B0609070205080204" pitchFamily="49" charset="-128"/>
                <a:ea typeface="ＭＳ ゴシック" panose="020B0609070205080204" pitchFamily="49" charset="-128"/>
              </a:rPr>
              <a:t> ‛20.4</a:t>
            </a:r>
            <a:r>
              <a:rPr lang="ja-JP" altLang="en-US" sz="3200" dirty="0">
                <a:latin typeface="ＭＳ ゴシック" panose="020B0609070205080204" pitchFamily="49" charset="-128"/>
                <a:ea typeface="ＭＳ ゴシック" panose="020B0609070205080204" pitchFamily="49" charset="-128"/>
              </a:rPr>
              <a:t>）</a:t>
            </a:r>
            <a:endParaRPr kumimoji="1" lang="en-US" altLang="ja-JP" sz="32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99AAD33D-15E5-40EA-AB6E-D542B7ED2751}"/>
              </a:ext>
            </a:extLst>
          </p:cNvPr>
          <p:cNvSpPr>
            <a:spLocks noGrp="1"/>
          </p:cNvSpPr>
          <p:nvPr>
            <p:ph type="sldNum" sz="quarter" idx="12"/>
          </p:nvPr>
        </p:nvSpPr>
        <p:spPr/>
        <p:txBody>
          <a:bodyPr/>
          <a:lstStyle/>
          <a:p>
            <a:fld id="{FC7BBEE7-BD68-41DD-9D85-B3B516E6AB25}" type="slidenum">
              <a:rPr lang="ja-JP" altLang="en-US" smtClean="0"/>
              <a:pPr/>
              <a:t>3</a:t>
            </a:fld>
            <a:endParaRPr lang="ja-JP" altLang="en-US" dirty="0"/>
          </a:p>
        </p:txBody>
      </p:sp>
    </p:spTree>
    <p:extLst>
      <p:ext uri="{BB962C8B-B14F-4D97-AF65-F5344CB8AC3E}">
        <p14:creationId xmlns:p14="http://schemas.microsoft.com/office/powerpoint/2010/main" val="24564083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98DA20-2DC1-4EA4-909D-B51B1C6F5688}"/>
              </a:ext>
            </a:extLst>
          </p:cNvPr>
          <p:cNvSpPr>
            <a:spLocks noGrp="1"/>
          </p:cNvSpPr>
          <p:nvPr>
            <p:ph type="title"/>
          </p:nvPr>
        </p:nvSpPr>
        <p:spPr/>
        <p:txBody>
          <a:bodyPr/>
          <a:lstStyle/>
          <a:p>
            <a:r>
              <a:rPr kumimoji="1" lang="ja-JP" altLang="en-US" dirty="0">
                <a:latin typeface="ＭＳ ゴシック" panose="020B0609070205080204" pitchFamily="49" charset="-128"/>
                <a:ea typeface="ＭＳ ゴシック" panose="020B0609070205080204" pitchFamily="49" charset="-128"/>
              </a:rPr>
              <a:t>（２）Ｃ・ロジャーズとは</a:t>
            </a:r>
          </a:p>
        </p:txBody>
      </p:sp>
      <p:sp>
        <p:nvSpPr>
          <p:cNvPr id="3" name="コンテンツ プレースホルダー 2">
            <a:extLst>
              <a:ext uri="{FF2B5EF4-FFF2-40B4-BE49-F238E27FC236}">
                <a16:creationId xmlns:a16="http://schemas.microsoft.com/office/drawing/2014/main" id="{05BFACF4-1FC3-478D-95CD-91E39FBE637A}"/>
              </a:ext>
            </a:extLst>
          </p:cNvPr>
          <p:cNvSpPr>
            <a:spLocks noGrp="1"/>
          </p:cNvSpPr>
          <p:nvPr>
            <p:ph idx="1"/>
          </p:nvPr>
        </p:nvSpPr>
        <p:spPr>
          <a:xfrm>
            <a:off x="838200" y="1464514"/>
            <a:ext cx="10804301" cy="5118010"/>
          </a:xfrm>
        </p:spPr>
        <p:txBody>
          <a:bodyPr>
            <a:normAutofit fontScale="92500" lnSpcReduction="20000"/>
          </a:bodyPr>
          <a:lstStyle/>
          <a:p>
            <a:pPr marL="0" indent="0">
              <a:buNone/>
            </a:pPr>
            <a:r>
              <a:rPr kumimoji="1" lang="ja-JP" altLang="en-US" sz="3600" dirty="0">
                <a:latin typeface="ＭＳ ゴシック" panose="020B0609070205080204" pitchFamily="49" charset="-128"/>
                <a:ea typeface="ＭＳ ゴシック" panose="020B0609070205080204" pitchFamily="49" charset="-128"/>
              </a:rPr>
              <a:t>アメリカの心理学者・心理療法家</a:t>
            </a:r>
            <a:endParaRPr kumimoji="1" lang="en-US" altLang="ja-JP" sz="3600" dirty="0">
              <a:latin typeface="ＭＳ ゴシック" panose="020B0609070205080204" pitchFamily="49" charset="-128"/>
              <a:ea typeface="ＭＳ ゴシック" panose="020B0609070205080204" pitchFamily="49" charset="-128"/>
            </a:endParaRPr>
          </a:p>
          <a:p>
            <a:pPr marL="0" indent="0">
              <a:buNone/>
            </a:pPr>
            <a:r>
              <a:rPr lang="ja-JP" altLang="en-US" sz="3600" dirty="0">
                <a:latin typeface="ＭＳ ゴシック" panose="020B0609070205080204" pitchFamily="49" charset="-128"/>
                <a:ea typeface="ＭＳ ゴシック" panose="020B0609070205080204" pitchFamily="49" charset="-128"/>
              </a:rPr>
              <a:t>１９０２年　アメリカ・イリノイ州オークパーク生</a:t>
            </a:r>
            <a:endParaRPr lang="en-US" altLang="ja-JP" sz="3600" dirty="0">
              <a:latin typeface="ＭＳ ゴシック" panose="020B0609070205080204" pitchFamily="49" charset="-128"/>
              <a:ea typeface="ＭＳ ゴシック" panose="020B0609070205080204" pitchFamily="49" charset="-128"/>
            </a:endParaRPr>
          </a:p>
          <a:p>
            <a:pPr marL="0" indent="0">
              <a:buNone/>
            </a:pPr>
            <a:r>
              <a:rPr kumimoji="1" lang="ja-JP" altLang="en-US" sz="3600" dirty="0">
                <a:latin typeface="ＭＳ ゴシック" panose="020B0609070205080204" pitchFamily="49" charset="-128"/>
                <a:ea typeface="ＭＳ ゴシック" panose="020B0609070205080204" pitchFamily="49" charset="-128"/>
              </a:rPr>
              <a:t>　　１９年　ウィスコンシン大学卒</a:t>
            </a:r>
            <a:endParaRPr kumimoji="1" lang="en-US" altLang="ja-JP" sz="3600" dirty="0">
              <a:latin typeface="ＭＳ ゴシック" panose="020B0609070205080204" pitchFamily="49" charset="-128"/>
              <a:ea typeface="ＭＳ ゴシック" panose="020B0609070205080204" pitchFamily="49" charset="-128"/>
            </a:endParaRPr>
          </a:p>
          <a:p>
            <a:pPr marL="0" indent="0">
              <a:buNone/>
            </a:pPr>
            <a:r>
              <a:rPr lang="ja-JP" altLang="en-US" sz="3600" dirty="0">
                <a:latin typeface="ＭＳ ゴシック" panose="020B0609070205080204" pitchFamily="49" charset="-128"/>
                <a:ea typeface="ＭＳ ゴシック" panose="020B0609070205080204" pitchFamily="49" charset="-128"/>
              </a:rPr>
              <a:t>　　２４年　ニューヨーク市ユニオン神学校</a:t>
            </a:r>
            <a:endParaRPr lang="en-US" altLang="ja-JP" sz="3600" dirty="0">
              <a:latin typeface="ＭＳ ゴシック" panose="020B0609070205080204" pitchFamily="49" charset="-128"/>
              <a:ea typeface="ＭＳ ゴシック" panose="020B0609070205080204" pitchFamily="49" charset="-128"/>
            </a:endParaRPr>
          </a:p>
          <a:p>
            <a:pPr marL="0" indent="0">
              <a:buNone/>
            </a:pPr>
            <a:r>
              <a:rPr kumimoji="1" lang="ja-JP" altLang="en-US" sz="3600" dirty="0">
                <a:latin typeface="ＭＳ ゴシック" panose="020B0609070205080204" pitchFamily="49" charset="-128"/>
                <a:ea typeface="ＭＳ ゴシック" panose="020B0609070205080204" pitchFamily="49" charset="-128"/>
              </a:rPr>
              <a:t>　　２６年　コロンビア大学心理学専攻</a:t>
            </a:r>
            <a:endParaRPr kumimoji="1" lang="en-US" altLang="ja-JP" sz="3600" dirty="0">
              <a:latin typeface="ＭＳ ゴシック" panose="020B0609070205080204" pitchFamily="49" charset="-128"/>
              <a:ea typeface="ＭＳ ゴシック" panose="020B0609070205080204" pitchFamily="49" charset="-128"/>
            </a:endParaRPr>
          </a:p>
          <a:p>
            <a:pPr marL="2692400" indent="-2692400">
              <a:buNone/>
            </a:pPr>
            <a:r>
              <a:rPr lang="ja-JP" altLang="en-US" sz="3600" dirty="0">
                <a:latin typeface="ＭＳ ゴシック" panose="020B0609070205080204" pitchFamily="49" charset="-128"/>
                <a:ea typeface="ＭＳ ゴシック" panose="020B0609070205080204" pitchFamily="49" charset="-128"/>
              </a:rPr>
              <a:t>　　４５年　シカゴ大学教授　クライエント中心論</a:t>
            </a:r>
            <a:endParaRPr lang="en-US" altLang="ja-JP" sz="3600" dirty="0">
              <a:latin typeface="ＭＳ ゴシック" panose="020B0609070205080204" pitchFamily="49" charset="-128"/>
              <a:ea typeface="ＭＳ ゴシック" panose="020B0609070205080204" pitchFamily="49" charset="-128"/>
            </a:endParaRPr>
          </a:p>
          <a:p>
            <a:pPr marL="2692400" indent="-2692400">
              <a:buNone/>
            </a:pPr>
            <a:r>
              <a:rPr lang="ja-JP" altLang="en-US" sz="3600" dirty="0">
                <a:latin typeface="ＭＳ ゴシック" panose="020B0609070205080204" pitchFamily="49" charset="-128"/>
                <a:ea typeface="ＭＳ ゴシック" panose="020B0609070205080204" pitchFamily="49" charset="-128"/>
              </a:rPr>
              <a:t>　　５７年　ウィスコンシン大学教授</a:t>
            </a:r>
            <a:endParaRPr lang="en-US" altLang="ja-JP" sz="3600" dirty="0">
              <a:latin typeface="ＭＳ ゴシック" panose="020B0609070205080204" pitchFamily="49" charset="-128"/>
              <a:ea typeface="ＭＳ ゴシック" panose="020B0609070205080204" pitchFamily="49" charset="-128"/>
            </a:endParaRPr>
          </a:p>
          <a:p>
            <a:pPr marL="2692400" indent="-2692400">
              <a:buNone/>
            </a:pPr>
            <a:r>
              <a:rPr kumimoji="1" lang="ja-JP" altLang="en-US" sz="3600" dirty="0">
                <a:latin typeface="ＭＳ ゴシック" panose="020B0609070205080204" pitchFamily="49" charset="-128"/>
                <a:ea typeface="ＭＳ ゴシック" panose="020B0609070205080204" pitchFamily="49" charset="-128"/>
              </a:rPr>
              <a:t>　　６４年　西部行動科学研究所　ＥＧ論</a:t>
            </a:r>
            <a:endParaRPr kumimoji="1" lang="en-US" altLang="ja-JP" sz="3600" dirty="0">
              <a:latin typeface="ＭＳ ゴシック" panose="020B0609070205080204" pitchFamily="49" charset="-128"/>
              <a:ea typeface="ＭＳ ゴシック" panose="020B0609070205080204" pitchFamily="49" charset="-128"/>
            </a:endParaRPr>
          </a:p>
          <a:p>
            <a:pPr marL="2692400" indent="-2692400">
              <a:buNone/>
            </a:pPr>
            <a:r>
              <a:rPr kumimoji="1" lang="ja-JP" altLang="en-US" sz="3600" dirty="0">
                <a:latin typeface="ＭＳ ゴシック" panose="020B0609070205080204" pitchFamily="49" charset="-128"/>
                <a:ea typeface="ＭＳ ゴシック" panose="020B0609070205080204" pitchFamily="49" charset="-128"/>
              </a:rPr>
              <a:t>　　７０年　「エンカウンター・グループ」発刊</a:t>
            </a:r>
            <a:endParaRPr kumimoji="1" lang="en-US" altLang="ja-JP" sz="3600" dirty="0">
              <a:latin typeface="ＭＳ ゴシック" panose="020B0609070205080204" pitchFamily="49" charset="-128"/>
              <a:ea typeface="ＭＳ ゴシック" panose="020B0609070205080204" pitchFamily="49" charset="-128"/>
            </a:endParaRPr>
          </a:p>
          <a:p>
            <a:pPr marL="2692400" indent="-2692400">
              <a:buNone/>
            </a:pPr>
            <a:r>
              <a:rPr lang="ja-JP" altLang="en-US" sz="3600" dirty="0">
                <a:latin typeface="ＭＳ ゴシック" panose="020B0609070205080204" pitchFamily="49" charset="-128"/>
                <a:ea typeface="ＭＳ ゴシック" panose="020B0609070205080204" pitchFamily="49" charset="-128"/>
              </a:rPr>
              <a:t>　　８７年　逝去</a:t>
            </a:r>
            <a:endParaRPr kumimoji="1" lang="ja-JP" altLang="en-US" sz="36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57D72713-908E-451D-B1D7-A551B3D7B720}"/>
              </a:ext>
            </a:extLst>
          </p:cNvPr>
          <p:cNvSpPr>
            <a:spLocks noGrp="1"/>
          </p:cNvSpPr>
          <p:nvPr>
            <p:ph type="sldNum" sz="quarter" idx="12"/>
          </p:nvPr>
        </p:nvSpPr>
        <p:spPr/>
        <p:txBody>
          <a:bodyPr/>
          <a:lstStyle/>
          <a:p>
            <a:fld id="{FC7BBEE7-BD68-41DD-9D85-B3B516E6AB25}" type="slidenum">
              <a:rPr kumimoji="1" lang="ja-JP" altLang="en-US" smtClean="0"/>
              <a:t>30</a:t>
            </a:fld>
            <a:endParaRPr kumimoji="1" lang="ja-JP" altLang="en-US"/>
          </a:p>
        </p:txBody>
      </p:sp>
    </p:spTree>
    <p:extLst>
      <p:ext uri="{BB962C8B-B14F-4D97-AF65-F5344CB8AC3E}">
        <p14:creationId xmlns:p14="http://schemas.microsoft.com/office/powerpoint/2010/main" val="36757682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241F65-0F21-4D94-B2A9-2B0A6F49435F}"/>
              </a:ext>
            </a:extLst>
          </p:cNvPr>
          <p:cNvSpPr>
            <a:spLocks noGrp="1"/>
          </p:cNvSpPr>
          <p:nvPr>
            <p:ph type="title"/>
          </p:nvPr>
        </p:nvSpPr>
        <p:spPr>
          <a:xfrm>
            <a:off x="838199" y="365125"/>
            <a:ext cx="10920211" cy="1325563"/>
          </a:xfrm>
        </p:spPr>
        <p:txBody>
          <a:bodyPr>
            <a:normAutofit/>
          </a:bodyPr>
          <a:lstStyle/>
          <a:p>
            <a:r>
              <a:rPr kumimoji="1" lang="ja-JP" altLang="en-US" sz="3600" dirty="0">
                <a:latin typeface="ＭＳ ゴシック" panose="020B0609070205080204" pitchFamily="49" charset="-128"/>
                <a:ea typeface="ＭＳ ゴシック" panose="020B0609070205080204" pitchFamily="49" charset="-128"/>
              </a:rPr>
              <a:t>７．ＰＣＡ（パーソナル・センタード・アプローチ</a:t>
            </a:r>
          </a:p>
        </p:txBody>
      </p:sp>
      <p:sp>
        <p:nvSpPr>
          <p:cNvPr id="5" name="スライド番号プレースホルダー 4">
            <a:extLst>
              <a:ext uri="{FF2B5EF4-FFF2-40B4-BE49-F238E27FC236}">
                <a16:creationId xmlns:a16="http://schemas.microsoft.com/office/drawing/2014/main" id="{F782F698-3A0C-4E9A-BF29-4EFFAB8BE640}"/>
              </a:ext>
            </a:extLst>
          </p:cNvPr>
          <p:cNvSpPr>
            <a:spLocks noGrp="1"/>
          </p:cNvSpPr>
          <p:nvPr>
            <p:ph type="sldNum" sz="quarter" idx="12"/>
          </p:nvPr>
        </p:nvSpPr>
        <p:spPr/>
        <p:txBody>
          <a:bodyPr/>
          <a:lstStyle/>
          <a:p>
            <a:fld id="{FC7BBEE7-BD68-41DD-9D85-B3B516E6AB25}" type="slidenum">
              <a:rPr kumimoji="1" lang="ja-JP" altLang="en-US" smtClean="0"/>
              <a:t>31</a:t>
            </a:fld>
            <a:endParaRPr kumimoji="1" lang="ja-JP" altLang="en-US"/>
          </a:p>
        </p:txBody>
      </p:sp>
      <p:sp>
        <p:nvSpPr>
          <p:cNvPr id="8" name="コンテンツ プレースホルダー 7">
            <a:extLst>
              <a:ext uri="{FF2B5EF4-FFF2-40B4-BE49-F238E27FC236}">
                <a16:creationId xmlns:a16="http://schemas.microsoft.com/office/drawing/2014/main" id="{092064A6-F0A2-4DF4-8CB3-29904CAED1A8}"/>
              </a:ext>
            </a:extLst>
          </p:cNvPr>
          <p:cNvSpPr>
            <a:spLocks noGrp="1"/>
          </p:cNvSpPr>
          <p:nvPr>
            <p:ph idx="1"/>
          </p:nvPr>
        </p:nvSpPr>
        <p:spPr>
          <a:xfrm>
            <a:off x="666481" y="1528494"/>
            <a:ext cx="10515600" cy="4351338"/>
          </a:xfrm>
        </p:spPr>
        <p:txBody>
          <a:bodyPr>
            <a:normAutofit/>
          </a:bodyPr>
          <a:lstStyle/>
          <a:p>
            <a:pPr marL="0" indent="0">
              <a:buNone/>
            </a:pPr>
            <a:r>
              <a:rPr kumimoji="1" lang="ja-JP" altLang="en-US" sz="3600" dirty="0">
                <a:latin typeface="ＭＳ ゴシック" panose="020B0609070205080204" pitchFamily="49" charset="-128"/>
                <a:ea typeface="ＭＳ ゴシック" panose="020B0609070205080204" pitchFamily="49" charset="-128"/>
              </a:rPr>
              <a:t>（１）ロジャーズの基本仮説</a:t>
            </a:r>
            <a:endParaRPr lang="ja-JP" altLang="en-US" sz="3600" dirty="0"/>
          </a:p>
        </p:txBody>
      </p:sp>
      <p:sp>
        <p:nvSpPr>
          <p:cNvPr id="11" name="コンテンツ プレースホルダー 2">
            <a:extLst>
              <a:ext uri="{FF2B5EF4-FFF2-40B4-BE49-F238E27FC236}">
                <a16:creationId xmlns:a16="http://schemas.microsoft.com/office/drawing/2014/main" id="{7EAF0D95-AD94-4501-AFDF-F3164902DC10}"/>
              </a:ext>
            </a:extLst>
          </p:cNvPr>
          <p:cNvSpPr txBox="1">
            <a:spLocks/>
          </p:cNvSpPr>
          <p:nvPr/>
        </p:nvSpPr>
        <p:spPr>
          <a:xfrm>
            <a:off x="838200" y="2097792"/>
            <a:ext cx="10515600" cy="4309526"/>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0"/>
              </a:lnSpc>
              <a:buFont typeface="Arial" panose="020B0604020202020204" pitchFamily="34" charset="0"/>
              <a:buNone/>
            </a:pPr>
            <a:r>
              <a:rPr lang="ja-JP" altLang="en-US" sz="3600" dirty="0"/>
              <a:t>　　　　　　　 </a:t>
            </a:r>
            <a:endParaRPr lang="en-US" altLang="ja-JP" sz="1600" b="1" dirty="0"/>
          </a:p>
          <a:p>
            <a:pPr marL="0" indent="0">
              <a:lnSpc>
                <a:spcPts val="4320"/>
              </a:lnSpc>
              <a:buFont typeface="Arial" panose="020B0604020202020204" pitchFamily="34" charset="0"/>
              <a:buNone/>
            </a:pPr>
            <a:r>
              <a:rPr lang="ja-JP" altLang="en-US" sz="3600" dirty="0">
                <a:latin typeface="ＭＳ ゴシック" panose="020B0609070205080204" pitchFamily="49" charset="-128"/>
                <a:ea typeface="ＭＳ ゴシック" panose="020B0609070205080204" pitchFamily="49" charset="-128"/>
              </a:rPr>
              <a:t>人間はそもそも　　　　を持っている。それは</a:t>
            </a:r>
            <a:endParaRPr lang="en-US" altLang="ja-JP" sz="3600" dirty="0">
              <a:latin typeface="ＭＳ ゴシック" panose="020B0609070205080204" pitchFamily="49" charset="-128"/>
              <a:ea typeface="ＭＳ ゴシック" panose="020B0609070205080204" pitchFamily="49" charset="-128"/>
            </a:endParaRPr>
          </a:p>
          <a:p>
            <a:pPr marL="0" indent="0">
              <a:lnSpc>
                <a:spcPts val="4320"/>
              </a:lnSpc>
              <a:buFont typeface="Arial" panose="020B0604020202020204" pitchFamily="34" charset="0"/>
              <a:buNone/>
            </a:pPr>
            <a:r>
              <a:rPr lang="ja-JP" altLang="en-US" sz="3600" dirty="0">
                <a:latin typeface="ＭＳ ゴシック" panose="020B0609070205080204" pitchFamily="49" charset="-128"/>
                <a:ea typeface="ＭＳ ゴシック" panose="020B0609070205080204" pitchFamily="49" charset="-128"/>
              </a:rPr>
              <a:t>　　　　（人間尊重の姿勢が貫かれた関係）でよりよく発揮される。</a:t>
            </a:r>
            <a:endParaRPr lang="en-US" altLang="ja-JP" sz="3600" dirty="0">
              <a:latin typeface="ＭＳ ゴシック" panose="020B0609070205080204" pitchFamily="49" charset="-128"/>
              <a:ea typeface="ＭＳ ゴシック" panose="020B0609070205080204" pitchFamily="49" charset="-128"/>
            </a:endParaRPr>
          </a:p>
          <a:p>
            <a:pPr marL="0" indent="0">
              <a:lnSpc>
                <a:spcPts val="4320"/>
              </a:lnSpc>
              <a:buFont typeface="Arial" panose="020B0604020202020204" pitchFamily="34" charset="0"/>
              <a:buNone/>
            </a:pPr>
            <a:r>
              <a:rPr lang="ja-JP" altLang="en-US" sz="3600" dirty="0">
                <a:latin typeface="ＭＳ ゴシック" panose="020B0609070205080204" pitchFamily="49" charset="-128"/>
                <a:ea typeface="ＭＳ ゴシック" panose="020B0609070205080204" pitchFamily="49" charset="-128"/>
              </a:rPr>
              <a:t>・実現傾向</a:t>
            </a:r>
            <a:endParaRPr lang="en-US" altLang="ja-JP" sz="3600" dirty="0">
              <a:latin typeface="ＭＳ ゴシック" panose="020B0609070205080204" pitchFamily="49" charset="-128"/>
              <a:ea typeface="ＭＳ ゴシック" panose="020B0609070205080204" pitchFamily="49" charset="-128"/>
            </a:endParaRPr>
          </a:p>
          <a:p>
            <a:pPr marL="0" indent="0">
              <a:lnSpc>
                <a:spcPts val="4320"/>
              </a:lnSpc>
              <a:buNone/>
            </a:pPr>
            <a:r>
              <a:rPr kumimoji="1" lang="ja-JP" altLang="en-US" sz="3600" dirty="0">
                <a:latin typeface="ＭＳ ゴシック" panose="020B0609070205080204" pitchFamily="49" charset="-128"/>
                <a:ea typeface="ＭＳ ゴシック" panose="020B0609070205080204" pitchFamily="49" charset="-128"/>
              </a:rPr>
              <a:t>いきてるものは、そもそも自分を維持、強化するために、もっている力を発展させようとする力があるということ</a:t>
            </a:r>
            <a:endParaRPr kumimoji="1" lang="en-US" altLang="ja-JP" sz="3600" dirty="0">
              <a:latin typeface="ＭＳ ゴシック" panose="020B0609070205080204" pitchFamily="49" charset="-128"/>
              <a:ea typeface="ＭＳ ゴシック" panose="020B0609070205080204" pitchFamily="49" charset="-128"/>
            </a:endParaRPr>
          </a:p>
          <a:p>
            <a:pPr marL="0" indent="0">
              <a:lnSpc>
                <a:spcPts val="4320"/>
              </a:lnSpc>
              <a:buFont typeface="Arial" panose="020B0604020202020204" pitchFamily="34" charset="0"/>
              <a:buNone/>
            </a:pPr>
            <a:endParaRPr lang="ja-JP" altLang="en-US" sz="3600" dirty="0">
              <a:latin typeface="ＭＳ ゴシック" panose="020B0609070205080204" pitchFamily="49" charset="-128"/>
              <a:ea typeface="ＭＳ ゴシック" panose="020B0609070205080204" pitchFamily="49" charset="-128"/>
            </a:endParaRPr>
          </a:p>
        </p:txBody>
      </p:sp>
      <p:graphicFrame>
        <p:nvGraphicFramePr>
          <p:cNvPr id="12" name="オブジェクト 11">
            <a:extLst>
              <a:ext uri="{FF2B5EF4-FFF2-40B4-BE49-F238E27FC236}">
                <a16:creationId xmlns:a16="http://schemas.microsoft.com/office/drawing/2014/main" id="{CACE9330-97B1-4DE9-BD65-3D401AA83D46}"/>
              </a:ext>
            </a:extLst>
          </p:cNvPr>
          <p:cNvGraphicFramePr>
            <a:graphicFrameLocks noChangeAspect="1"/>
          </p:cNvGraphicFramePr>
          <p:nvPr>
            <p:extLst>
              <p:ext uri="{D42A27DB-BD31-4B8C-83A1-F6EECF244321}">
                <p14:modId xmlns:p14="http://schemas.microsoft.com/office/powerpoint/2010/main" val="307544768"/>
              </p:ext>
            </p:extLst>
          </p:nvPr>
        </p:nvGraphicFramePr>
        <p:xfrm>
          <a:off x="3760541" y="1954873"/>
          <a:ext cx="2060575" cy="1120775"/>
        </p:xfrm>
        <a:graphic>
          <a:graphicData uri="http://schemas.openxmlformats.org/presentationml/2006/ole">
            <mc:AlternateContent xmlns:mc="http://schemas.openxmlformats.org/markup-compatibility/2006">
              <mc:Choice xmlns:v="urn:schemas-microsoft-com:vml" Requires="v">
                <p:oleObj spid="_x0000_s1053" name="Document" r:id="rId3" imgW="2093712" imgH="1142742" progId="Word.Document.12">
                  <p:embed/>
                </p:oleObj>
              </mc:Choice>
              <mc:Fallback>
                <p:oleObj name="Document" r:id="rId3" imgW="2093712" imgH="1142742" progId="Word.Document.12">
                  <p:embed/>
                  <p:pic>
                    <p:nvPicPr>
                      <p:cNvPr id="6" name="オブジェクト 5">
                        <a:extLst>
                          <a:ext uri="{FF2B5EF4-FFF2-40B4-BE49-F238E27FC236}">
                            <a16:creationId xmlns:a16="http://schemas.microsoft.com/office/drawing/2014/main" id="{45A31393-5714-4B2C-8D6E-B65948DD3A9C}"/>
                          </a:ext>
                        </a:extLst>
                      </p:cNvPr>
                      <p:cNvPicPr/>
                      <p:nvPr/>
                    </p:nvPicPr>
                    <p:blipFill>
                      <a:blip r:embed="rId4"/>
                      <a:stretch>
                        <a:fillRect/>
                      </a:stretch>
                    </p:blipFill>
                    <p:spPr>
                      <a:xfrm>
                        <a:off x="3760541" y="1954873"/>
                        <a:ext cx="2060575" cy="1120775"/>
                      </a:xfrm>
                      <a:prstGeom prst="rect">
                        <a:avLst/>
                      </a:prstGeom>
                    </p:spPr>
                  </p:pic>
                </p:oleObj>
              </mc:Fallback>
            </mc:AlternateContent>
          </a:graphicData>
        </a:graphic>
      </p:graphicFrame>
      <p:graphicFrame>
        <p:nvGraphicFramePr>
          <p:cNvPr id="13" name="オブジェクト 12">
            <a:extLst>
              <a:ext uri="{FF2B5EF4-FFF2-40B4-BE49-F238E27FC236}">
                <a16:creationId xmlns:a16="http://schemas.microsoft.com/office/drawing/2014/main" id="{637855EF-E9E7-4FE8-8765-5B75A3EAE926}"/>
              </a:ext>
            </a:extLst>
          </p:cNvPr>
          <p:cNvGraphicFramePr>
            <a:graphicFrameLocks noChangeAspect="1"/>
          </p:cNvGraphicFramePr>
          <p:nvPr>
            <p:extLst>
              <p:ext uri="{D42A27DB-BD31-4B8C-83A1-F6EECF244321}">
                <p14:modId xmlns:p14="http://schemas.microsoft.com/office/powerpoint/2010/main" val="3337878567"/>
              </p:ext>
            </p:extLst>
          </p:nvPr>
        </p:nvGraphicFramePr>
        <p:xfrm>
          <a:off x="838200" y="2667846"/>
          <a:ext cx="4289425" cy="1042987"/>
        </p:xfrm>
        <a:graphic>
          <a:graphicData uri="http://schemas.openxmlformats.org/presentationml/2006/ole">
            <mc:AlternateContent xmlns:mc="http://schemas.openxmlformats.org/markup-compatibility/2006">
              <mc:Choice xmlns:v="urn:schemas-microsoft-com:vml" Requires="v">
                <p:oleObj spid="_x0000_s1054" name="Document" r:id="rId5" imgW="4359920" imgH="1142742" progId="Word.Document.12">
                  <p:embed/>
                </p:oleObj>
              </mc:Choice>
              <mc:Fallback>
                <p:oleObj name="Document" r:id="rId5" imgW="4359920" imgH="1142742" progId="Word.Document.12">
                  <p:embed/>
                  <p:pic>
                    <p:nvPicPr>
                      <p:cNvPr id="7" name="オブジェクト 6">
                        <a:extLst>
                          <a:ext uri="{FF2B5EF4-FFF2-40B4-BE49-F238E27FC236}">
                            <a16:creationId xmlns:a16="http://schemas.microsoft.com/office/drawing/2014/main" id="{3FD5E862-F8FB-4AC8-BC0A-E4C3D9DB7357}"/>
                          </a:ext>
                        </a:extLst>
                      </p:cNvPr>
                      <p:cNvPicPr/>
                      <p:nvPr/>
                    </p:nvPicPr>
                    <p:blipFill>
                      <a:blip r:embed="rId6"/>
                      <a:stretch>
                        <a:fillRect/>
                      </a:stretch>
                    </p:blipFill>
                    <p:spPr>
                      <a:xfrm>
                        <a:off x="838200" y="2667846"/>
                        <a:ext cx="4289425" cy="1042987"/>
                      </a:xfrm>
                      <a:prstGeom prst="rect">
                        <a:avLst/>
                      </a:prstGeom>
                    </p:spPr>
                  </p:pic>
                </p:oleObj>
              </mc:Fallback>
            </mc:AlternateContent>
          </a:graphicData>
        </a:graphic>
      </p:graphicFrame>
      <p:graphicFrame>
        <p:nvGraphicFramePr>
          <p:cNvPr id="14" name="オブジェクト 13">
            <a:extLst>
              <a:ext uri="{FF2B5EF4-FFF2-40B4-BE49-F238E27FC236}">
                <a16:creationId xmlns:a16="http://schemas.microsoft.com/office/drawing/2014/main" id="{7B307143-16AC-4C7A-B549-342ADA45B4CE}"/>
              </a:ext>
            </a:extLst>
          </p:cNvPr>
          <p:cNvGraphicFramePr>
            <a:graphicFrameLocks noChangeAspect="1"/>
          </p:cNvGraphicFramePr>
          <p:nvPr>
            <p:extLst>
              <p:ext uri="{D42A27DB-BD31-4B8C-83A1-F6EECF244321}">
                <p14:modId xmlns:p14="http://schemas.microsoft.com/office/powerpoint/2010/main" val="3383189605"/>
              </p:ext>
            </p:extLst>
          </p:nvPr>
        </p:nvGraphicFramePr>
        <p:xfrm>
          <a:off x="9202737" y="1946801"/>
          <a:ext cx="4302125" cy="1120775"/>
        </p:xfrm>
        <a:graphic>
          <a:graphicData uri="http://schemas.openxmlformats.org/presentationml/2006/ole">
            <mc:AlternateContent xmlns:mc="http://schemas.openxmlformats.org/markup-compatibility/2006">
              <mc:Choice xmlns:v="urn:schemas-microsoft-com:vml" Requires="v">
                <p:oleObj spid="_x0000_s1055" name="Document" r:id="rId7" imgW="4359920" imgH="1142742" progId="Word.Document.12">
                  <p:embed/>
                </p:oleObj>
              </mc:Choice>
              <mc:Fallback>
                <p:oleObj name="Document" r:id="rId7" imgW="4359920" imgH="1142742" progId="Word.Document.12">
                  <p:embed/>
                  <p:pic>
                    <p:nvPicPr>
                      <p:cNvPr id="13" name="オブジェクト 12">
                        <a:extLst>
                          <a:ext uri="{FF2B5EF4-FFF2-40B4-BE49-F238E27FC236}">
                            <a16:creationId xmlns:a16="http://schemas.microsoft.com/office/drawing/2014/main" id="{637855EF-E9E7-4FE8-8765-5B75A3EAE926}"/>
                          </a:ext>
                        </a:extLst>
                      </p:cNvPr>
                      <p:cNvPicPr/>
                      <p:nvPr/>
                    </p:nvPicPr>
                    <p:blipFill>
                      <a:blip r:embed="rId8"/>
                      <a:stretch>
                        <a:fillRect/>
                      </a:stretch>
                    </p:blipFill>
                    <p:spPr>
                      <a:xfrm>
                        <a:off x="9202737" y="1946801"/>
                        <a:ext cx="4302125" cy="1120775"/>
                      </a:xfrm>
                      <a:prstGeom prst="rect">
                        <a:avLst/>
                      </a:prstGeom>
                    </p:spPr>
                  </p:pic>
                </p:oleObj>
              </mc:Fallback>
            </mc:AlternateContent>
          </a:graphicData>
        </a:graphic>
      </p:graphicFrame>
    </p:spTree>
    <p:extLst>
      <p:ext uri="{BB962C8B-B14F-4D97-AF65-F5344CB8AC3E}">
        <p14:creationId xmlns:p14="http://schemas.microsoft.com/office/powerpoint/2010/main" val="14751101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DF4386C-FA4D-4B56-9DE3-8BAF38A09975}"/>
              </a:ext>
            </a:extLst>
          </p:cNvPr>
          <p:cNvSpPr>
            <a:spLocks noGrp="1"/>
          </p:cNvSpPr>
          <p:nvPr>
            <p:ph idx="1"/>
          </p:nvPr>
        </p:nvSpPr>
        <p:spPr>
          <a:xfrm>
            <a:off x="838200" y="399245"/>
            <a:ext cx="10515600" cy="6144945"/>
          </a:xfrm>
        </p:spPr>
        <p:txBody>
          <a:bodyPr>
            <a:normAutofit lnSpcReduction="10000"/>
          </a:bodyPr>
          <a:lstStyle/>
          <a:p>
            <a:pPr marL="0" indent="0">
              <a:lnSpc>
                <a:spcPct val="150000"/>
              </a:lnSpc>
              <a:buNone/>
            </a:pPr>
            <a:r>
              <a:rPr lang="ja-JP" altLang="en-US" sz="3600" dirty="0">
                <a:latin typeface="ＭＳ ゴシック" panose="020B0609070205080204" pitchFamily="49" charset="-128"/>
                <a:ea typeface="ＭＳ ゴシック" panose="020B0609070205080204" pitchFamily="49" charset="-128"/>
              </a:rPr>
              <a:t>（２）ロジャーズの中核三原則</a:t>
            </a:r>
            <a:endParaRPr lang="en-US" altLang="ja-JP" sz="3600" dirty="0">
              <a:latin typeface="ＭＳ ゴシック" panose="020B0609070205080204" pitchFamily="49" charset="-128"/>
              <a:ea typeface="ＭＳ ゴシック" panose="020B0609070205080204" pitchFamily="49" charset="-128"/>
            </a:endParaRPr>
          </a:p>
          <a:p>
            <a:pPr marL="0" indent="0">
              <a:lnSpc>
                <a:spcPct val="150000"/>
              </a:lnSpc>
              <a:buNone/>
            </a:pPr>
            <a:r>
              <a:rPr kumimoji="1" lang="ja-JP" altLang="en-US" sz="3600" dirty="0">
                <a:latin typeface="ＭＳ ゴシック" panose="020B0609070205080204" pitchFamily="49" charset="-128"/>
                <a:ea typeface="ＭＳ ゴシック" panose="020B0609070205080204" pitchFamily="49" charset="-128"/>
              </a:rPr>
              <a:t>　①一致　カウンセラー⇔クライエント</a:t>
            </a:r>
            <a:endParaRPr kumimoji="1" lang="en-US" altLang="ja-JP" sz="3600" dirty="0">
              <a:latin typeface="ＭＳ ゴシック" panose="020B0609070205080204" pitchFamily="49" charset="-128"/>
              <a:ea typeface="ＭＳ ゴシック" panose="020B0609070205080204" pitchFamily="49" charset="-128"/>
            </a:endParaRPr>
          </a:p>
          <a:p>
            <a:pPr marL="0" indent="0">
              <a:lnSpc>
                <a:spcPct val="150000"/>
              </a:lnSpc>
              <a:buNone/>
            </a:pPr>
            <a:r>
              <a:rPr lang="ja-JP" altLang="en-US" sz="3600" dirty="0">
                <a:latin typeface="ＭＳ ゴシック" panose="020B0609070205080204" pitchFamily="49" charset="-128"/>
                <a:ea typeface="ＭＳ ゴシック" panose="020B0609070205080204" pitchFamily="49" charset="-128"/>
              </a:rPr>
              <a:t>　②無条件の積極的関心　カ　→　ク</a:t>
            </a:r>
            <a:endParaRPr lang="en-US" altLang="ja-JP" sz="3600" dirty="0">
              <a:latin typeface="ＭＳ ゴシック" panose="020B0609070205080204" pitchFamily="49" charset="-128"/>
              <a:ea typeface="ＭＳ ゴシック" panose="020B0609070205080204" pitchFamily="49" charset="-128"/>
            </a:endParaRPr>
          </a:p>
          <a:p>
            <a:pPr marL="0" indent="0">
              <a:lnSpc>
                <a:spcPct val="150000"/>
              </a:lnSpc>
              <a:buNone/>
            </a:pPr>
            <a:r>
              <a:rPr kumimoji="1" lang="ja-JP" altLang="en-US" sz="3600" dirty="0">
                <a:latin typeface="ＭＳ ゴシック" panose="020B0609070205080204" pitchFamily="49" charset="-128"/>
                <a:ea typeface="ＭＳ ゴシック" panose="020B0609070205080204" pitchFamily="49" charset="-128"/>
              </a:rPr>
              <a:t>　③共感的理解　</a:t>
            </a:r>
            <a:r>
              <a:rPr lang="ja-JP" altLang="en-US" sz="3600" dirty="0">
                <a:latin typeface="ＭＳ ゴシック" panose="020B0609070205080204" pitchFamily="49" charset="-128"/>
                <a:ea typeface="ＭＳ ゴシック" panose="020B0609070205080204" pitchFamily="49" charset="-128"/>
              </a:rPr>
              <a:t>カ　→　ク</a:t>
            </a:r>
            <a:endParaRPr lang="en-US" altLang="ja-JP" sz="3600" dirty="0">
              <a:latin typeface="ＭＳ ゴシック" panose="020B0609070205080204" pitchFamily="49" charset="-128"/>
              <a:ea typeface="ＭＳ ゴシック" panose="020B0609070205080204" pitchFamily="49" charset="-128"/>
            </a:endParaRPr>
          </a:p>
          <a:p>
            <a:pPr marL="450850" indent="-450850">
              <a:lnSpc>
                <a:spcPct val="150000"/>
              </a:lnSpc>
              <a:buNone/>
            </a:pPr>
            <a:r>
              <a:rPr kumimoji="1" lang="ja-JP" altLang="en-US" sz="3600" dirty="0">
                <a:latin typeface="ＭＳ ゴシック" panose="020B0609070205080204" pitchFamily="49" charset="-128"/>
                <a:ea typeface="ＭＳ ゴシック" panose="020B0609070205080204" pitchFamily="49" charset="-128"/>
              </a:rPr>
              <a:t>・ＰＣＡは従来型のセラピスト→患者への一方的</a:t>
            </a:r>
            <a:r>
              <a:rPr lang="ja-JP" altLang="en-US" sz="3600" dirty="0">
                <a:latin typeface="ＭＳ ゴシック" panose="020B0609070205080204" pitchFamily="49" charset="-128"/>
                <a:ea typeface="ＭＳ ゴシック" panose="020B0609070205080204" pitchFamily="49" charset="-128"/>
              </a:rPr>
              <a:t>関係を否定し、患者（クライアント）を中心として接する。</a:t>
            </a:r>
            <a:r>
              <a:rPr kumimoji="1" lang="ja-JP" altLang="en-US" sz="3600" dirty="0">
                <a:latin typeface="ＭＳ ゴシック" panose="020B0609070205080204" pitchFamily="49" charset="-128"/>
                <a:ea typeface="ＭＳ ゴシック" panose="020B0609070205080204" pitchFamily="49" charset="-128"/>
              </a:rPr>
              <a:t>　</a:t>
            </a:r>
            <a:endParaRPr kumimoji="1" lang="en-US" altLang="ja-JP" sz="36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2DAD0386-0C9D-4597-BA30-1ACBBEE69AB8}"/>
              </a:ext>
            </a:extLst>
          </p:cNvPr>
          <p:cNvSpPr>
            <a:spLocks noGrp="1"/>
          </p:cNvSpPr>
          <p:nvPr>
            <p:ph type="sldNum" sz="quarter" idx="12"/>
          </p:nvPr>
        </p:nvSpPr>
        <p:spPr/>
        <p:txBody>
          <a:bodyPr/>
          <a:lstStyle/>
          <a:p>
            <a:fld id="{FC7BBEE7-BD68-41DD-9D85-B3B516E6AB25}" type="slidenum">
              <a:rPr kumimoji="1" lang="ja-JP" altLang="en-US" smtClean="0"/>
              <a:t>32</a:t>
            </a:fld>
            <a:endParaRPr kumimoji="1" lang="ja-JP" altLang="en-US"/>
          </a:p>
        </p:txBody>
      </p:sp>
      <p:sp>
        <p:nvSpPr>
          <p:cNvPr id="2" name="楕円 1">
            <a:extLst>
              <a:ext uri="{FF2B5EF4-FFF2-40B4-BE49-F238E27FC236}">
                <a16:creationId xmlns:a16="http://schemas.microsoft.com/office/drawing/2014/main" id="{29DFBC4A-9DD2-4641-A569-8B94A6433DE9}"/>
              </a:ext>
            </a:extLst>
          </p:cNvPr>
          <p:cNvSpPr/>
          <p:nvPr/>
        </p:nvSpPr>
        <p:spPr>
          <a:xfrm>
            <a:off x="6302180" y="2358738"/>
            <a:ext cx="626533" cy="643467"/>
          </a:xfrm>
          <a:prstGeom prst="ellipse">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BB6921E9-E6D0-41FA-8C4E-950F9371C36D}"/>
              </a:ext>
            </a:extLst>
          </p:cNvPr>
          <p:cNvSpPr/>
          <p:nvPr/>
        </p:nvSpPr>
        <p:spPr>
          <a:xfrm>
            <a:off x="8201457" y="2358737"/>
            <a:ext cx="626533" cy="643467"/>
          </a:xfrm>
          <a:prstGeom prst="ellipse">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771CD0BA-D53D-44A1-8BBD-B25A6F95BC1C}"/>
              </a:ext>
            </a:extLst>
          </p:cNvPr>
          <p:cNvSpPr/>
          <p:nvPr/>
        </p:nvSpPr>
        <p:spPr>
          <a:xfrm>
            <a:off x="4514284" y="3274452"/>
            <a:ext cx="626533" cy="643467"/>
          </a:xfrm>
          <a:prstGeom prst="ellipse">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a:extLst>
              <a:ext uri="{FF2B5EF4-FFF2-40B4-BE49-F238E27FC236}">
                <a16:creationId xmlns:a16="http://schemas.microsoft.com/office/drawing/2014/main" id="{24FBA6E8-2B95-4800-AC6C-CFA5D8472A6B}"/>
              </a:ext>
            </a:extLst>
          </p:cNvPr>
          <p:cNvSpPr/>
          <p:nvPr/>
        </p:nvSpPr>
        <p:spPr>
          <a:xfrm>
            <a:off x="6302180" y="3290073"/>
            <a:ext cx="626533" cy="643467"/>
          </a:xfrm>
          <a:prstGeom prst="ellipse">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634142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85D5517-5C7C-4AE9-B4BF-BA1BE769F54D}"/>
              </a:ext>
            </a:extLst>
          </p:cNvPr>
          <p:cNvSpPr>
            <a:spLocks noGrp="1"/>
          </p:cNvSpPr>
          <p:nvPr>
            <p:ph idx="1"/>
          </p:nvPr>
        </p:nvSpPr>
        <p:spPr>
          <a:xfrm>
            <a:off x="838200" y="669701"/>
            <a:ext cx="10515600" cy="5869211"/>
          </a:xfrm>
        </p:spPr>
        <p:txBody>
          <a:bodyPr>
            <a:normAutofit/>
          </a:bodyPr>
          <a:lstStyle/>
          <a:p>
            <a:pPr marL="992188" indent="-992188">
              <a:buNone/>
            </a:pPr>
            <a:r>
              <a:rPr kumimoji="1" lang="ja-JP" altLang="en-US" dirty="0">
                <a:latin typeface="ＭＳ ゴシック" panose="020B0609070205080204" pitchFamily="49" charset="-128"/>
                <a:ea typeface="ＭＳ ゴシック" panose="020B0609070205080204" pitchFamily="49" charset="-128"/>
              </a:rPr>
              <a:t>（無条件の積極的関心）</a:t>
            </a:r>
            <a:endParaRPr kumimoji="1" lang="en-US" altLang="ja-JP" dirty="0">
              <a:latin typeface="ＭＳ ゴシック" panose="020B0609070205080204" pitchFamily="49" charset="-128"/>
              <a:ea typeface="ＭＳ ゴシック" panose="020B0609070205080204" pitchFamily="49" charset="-128"/>
            </a:endParaRPr>
          </a:p>
          <a:p>
            <a:pPr marL="360363" indent="-360363">
              <a:buNone/>
            </a:pPr>
            <a:r>
              <a:rPr lang="ja-JP" altLang="en-US" dirty="0">
                <a:latin typeface="ＭＳ ゴシック" panose="020B0609070205080204" pitchFamily="49" charset="-128"/>
                <a:ea typeface="ＭＳ ゴシック" panose="020B0609070205080204" pitchFamily="49" charset="-128"/>
              </a:rPr>
              <a:t>　相手の意見や感情等の良し悪しの判断をせず、相手の存在そのものに積極的関心を持つこと。先入観なく虚心坦懐に傾聴する</a:t>
            </a:r>
            <a:endParaRPr lang="en-US" altLang="ja-JP" dirty="0">
              <a:latin typeface="ＭＳ ゴシック" panose="020B0609070205080204" pitchFamily="49" charset="-128"/>
              <a:ea typeface="ＭＳ ゴシック" panose="020B0609070205080204" pitchFamily="49" charset="-128"/>
            </a:endParaRPr>
          </a:p>
          <a:p>
            <a:pPr marL="360363" indent="-360363">
              <a:buNone/>
            </a:pPr>
            <a:r>
              <a:rPr lang="ja-JP" altLang="en-US" dirty="0">
                <a:latin typeface="ＭＳ ゴシック" panose="020B0609070205080204" pitchFamily="49" charset="-128"/>
                <a:ea typeface="ＭＳ ゴシック" panose="020B0609070205080204" pitchFamily="49" charset="-128"/>
              </a:rPr>
              <a:t>（共感的理解）</a:t>
            </a:r>
            <a:endParaRPr lang="en-US" altLang="ja-JP" dirty="0">
              <a:latin typeface="ＭＳ ゴシック" panose="020B0609070205080204" pitchFamily="49" charset="-128"/>
              <a:ea typeface="ＭＳ ゴシック" panose="020B0609070205080204" pitchFamily="49" charset="-128"/>
            </a:endParaRPr>
          </a:p>
          <a:p>
            <a:pPr marL="360363" indent="-360363">
              <a:buNone/>
            </a:pPr>
            <a:r>
              <a:rPr kumimoji="1" lang="ja-JP" altLang="en-US" dirty="0">
                <a:latin typeface="ＭＳ ゴシック" panose="020B0609070205080204" pitchFamily="49" charset="-128"/>
                <a:ea typeface="ＭＳ ゴシック" panose="020B0609070205080204" pitchFamily="49" charset="-128"/>
              </a:rPr>
              <a:t>　相手の気持ちをあたかも相手が感じているが如く感情に彩られた世界を理解すること。しかし、所詮同感に過ぎないので、聞き手が理解したことを話し手に伝えて確認することが必要</a:t>
            </a:r>
            <a:endParaRPr kumimoji="1" lang="en-US" altLang="ja-JP" dirty="0">
              <a:latin typeface="ＭＳ ゴシック" panose="020B0609070205080204" pitchFamily="49" charset="-128"/>
              <a:ea typeface="ＭＳ ゴシック" panose="020B0609070205080204" pitchFamily="49" charset="-128"/>
            </a:endParaRPr>
          </a:p>
          <a:p>
            <a:pPr marL="360363" indent="-360363">
              <a:buNone/>
            </a:pPr>
            <a:r>
              <a:rPr kumimoji="1" lang="ja-JP" altLang="en-US" dirty="0">
                <a:latin typeface="ＭＳ ゴシック" panose="020B0609070205080204" pitchFamily="49" charset="-128"/>
                <a:ea typeface="ＭＳ ゴシック" panose="020B0609070205080204" pitchFamily="49" charset="-128"/>
              </a:rPr>
              <a:t>（一致）</a:t>
            </a:r>
            <a:endParaRPr kumimoji="1" lang="en-US" altLang="ja-JP" dirty="0">
              <a:latin typeface="ＭＳ ゴシック" panose="020B0609070205080204" pitchFamily="49" charset="-128"/>
              <a:ea typeface="ＭＳ ゴシック" panose="020B0609070205080204" pitchFamily="49" charset="-128"/>
            </a:endParaRPr>
          </a:p>
          <a:p>
            <a:pPr marL="360363" indent="-360363">
              <a:buNone/>
            </a:pPr>
            <a:r>
              <a:rPr lang="ja-JP" altLang="en-US" dirty="0">
                <a:latin typeface="ＭＳ ゴシック" panose="020B0609070205080204" pitchFamily="49" charset="-128"/>
                <a:ea typeface="ＭＳ ゴシック" panose="020B0609070205080204" pitchFamily="49" charset="-128"/>
              </a:rPr>
              <a:t>　（無条件の積極的関心）をカウンセラー自身に向け、カウンセラー自身の感じていることに対して（共感的理解）を示すこと</a:t>
            </a:r>
            <a:endParaRPr kumimoji="1" lang="ja-JP" altLang="en-US" dirty="0">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545D387C-3A10-4058-959E-EDB65B3DFD87}"/>
              </a:ext>
            </a:extLst>
          </p:cNvPr>
          <p:cNvSpPr>
            <a:spLocks noGrp="1"/>
          </p:cNvSpPr>
          <p:nvPr>
            <p:ph type="sldNum" sz="quarter" idx="12"/>
          </p:nvPr>
        </p:nvSpPr>
        <p:spPr/>
        <p:txBody>
          <a:bodyPr/>
          <a:lstStyle/>
          <a:p>
            <a:fld id="{FC7BBEE7-BD68-41DD-9D85-B3B516E6AB25}" type="slidenum">
              <a:rPr lang="ja-JP" altLang="en-US" smtClean="0"/>
              <a:pPr/>
              <a:t>33</a:t>
            </a:fld>
            <a:endParaRPr lang="ja-JP" altLang="en-US" dirty="0"/>
          </a:p>
        </p:txBody>
      </p:sp>
    </p:spTree>
    <p:extLst>
      <p:ext uri="{BB962C8B-B14F-4D97-AF65-F5344CB8AC3E}">
        <p14:creationId xmlns:p14="http://schemas.microsoft.com/office/powerpoint/2010/main" val="14620469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F8225F-F3D1-4630-8B03-32AF5A877B33}"/>
              </a:ext>
            </a:extLst>
          </p:cNvPr>
          <p:cNvSpPr>
            <a:spLocks noGrp="1"/>
          </p:cNvSpPr>
          <p:nvPr>
            <p:ph type="title"/>
          </p:nvPr>
        </p:nvSpPr>
        <p:spPr>
          <a:xfrm>
            <a:off x="838200" y="179678"/>
            <a:ext cx="10515600" cy="1325563"/>
          </a:xfrm>
        </p:spPr>
        <p:txBody>
          <a:bodyPr/>
          <a:lstStyle/>
          <a:p>
            <a:r>
              <a:rPr kumimoji="1" lang="ja-JP" altLang="en-US" dirty="0">
                <a:latin typeface="ＭＳ ゴシック" panose="020B0609070205080204" pitchFamily="49" charset="-128"/>
                <a:ea typeface="ＭＳ ゴシック" panose="020B0609070205080204" pitchFamily="49" charset="-128"/>
              </a:rPr>
              <a:t>８．リーダーシップとは</a:t>
            </a:r>
            <a:br>
              <a:rPr kumimoji="1" lang="en-US" altLang="ja-JP" dirty="0">
                <a:latin typeface="ＭＳ ゴシック" panose="020B0609070205080204" pitchFamily="49" charset="-128"/>
                <a:ea typeface="ＭＳ ゴシック" panose="020B0609070205080204" pitchFamily="49" charset="-128"/>
              </a:rPr>
            </a:br>
            <a:r>
              <a:rPr kumimoji="1" lang="ja-JP" altLang="en-US" sz="3200" dirty="0">
                <a:latin typeface="ＭＳ ゴシック" panose="020B0609070205080204" pitchFamily="49" charset="-128"/>
                <a:ea typeface="ＭＳ ゴシック" panose="020B0609070205080204" pitchFamily="49" charset="-128"/>
              </a:rPr>
              <a:t>（１）</a:t>
            </a:r>
          </a:p>
        </p:txBody>
      </p:sp>
      <p:sp>
        <p:nvSpPr>
          <p:cNvPr id="3" name="コンテンツ プレースホルダー 2">
            <a:extLst>
              <a:ext uri="{FF2B5EF4-FFF2-40B4-BE49-F238E27FC236}">
                <a16:creationId xmlns:a16="http://schemas.microsoft.com/office/drawing/2014/main" id="{485D5517-5C7C-4AE9-B4BF-BA1BE769F54D}"/>
              </a:ext>
            </a:extLst>
          </p:cNvPr>
          <p:cNvSpPr>
            <a:spLocks noGrp="1"/>
          </p:cNvSpPr>
          <p:nvPr>
            <p:ph idx="1"/>
          </p:nvPr>
        </p:nvSpPr>
        <p:spPr>
          <a:xfrm>
            <a:off x="838200" y="1424893"/>
            <a:ext cx="10752786" cy="5011805"/>
          </a:xfrm>
        </p:spPr>
        <p:txBody>
          <a:bodyPr>
            <a:normAutofit lnSpcReduction="10000"/>
          </a:bodyPr>
          <a:lstStyle/>
          <a:p>
            <a:pPr marL="0" indent="0">
              <a:buNone/>
            </a:pPr>
            <a:r>
              <a:rPr kumimoji="1" lang="ja-JP" altLang="en-US" sz="3200" dirty="0">
                <a:latin typeface="ＭＳ ゴシック" panose="020B0609070205080204" pitchFamily="49" charset="-128"/>
                <a:ea typeface="ＭＳ ゴシック" panose="020B0609070205080204" pitchFamily="49" charset="-128"/>
              </a:rPr>
              <a:t>・リーダーシップという言葉は１８００年代に生まれた</a:t>
            </a:r>
            <a:endParaRPr kumimoji="1" lang="en-US" altLang="ja-JP" sz="3200" dirty="0">
              <a:latin typeface="ＭＳ ゴシック" panose="020B0609070205080204" pitchFamily="49" charset="-128"/>
              <a:ea typeface="ＭＳ ゴシック" panose="020B0609070205080204" pitchFamily="49" charset="-128"/>
            </a:endParaRPr>
          </a:p>
          <a:p>
            <a:pPr marL="0" indent="0">
              <a:buNone/>
            </a:pPr>
            <a:r>
              <a:rPr lang="ja-JP" altLang="en-US" sz="3200" dirty="0">
                <a:latin typeface="ＭＳ ゴシック" panose="020B0609070205080204" pitchFamily="49" charset="-128"/>
                <a:ea typeface="ＭＳ ゴシック" panose="020B0609070205080204" pitchFamily="49" charset="-128"/>
              </a:rPr>
              <a:t>・定義は１９２９年頃１０位→１９８０年代１１０の定義</a:t>
            </a:r>
            <a:endParaRPr lang="en-US" altLang="ja-JP" sz="3200" dirty="0">
              <a:latin typeface="ＭＳ ゴシック" panose="020B0609070205080204" pitchFamily="49" charset="-128"/>
              <a:ea typeface="ＭＳ ゴシック" panose="020B0609070205080204" pitchFamily="49" charset="-128"/>
            </a:endParaRPr>
          </a:p>
          <a:p>
            <a:pPr marL="0" indent="0">
              <a:buNone/>
            </a:pPr>
            <a:r>
              <a:rPr kumimoji="1" lang="ja-JP" altLang="en-US" sz="3200" dirty="0">
                <a:latin typeface="ＭＳ ゴシック" panose="020B0609070205080204" pitchFamily="49" charset="-128"/>
                <a:ea typeface="ＭＳ ゴシック" panose="020B0609070205080204" pitchFamily="49" charset="-128"/>
              </a:rPr>
              <a:t>・リーダーシップ理論の変遷</a:t>
            </a:r>
            <a:endParaRPr kumimoji="1" lang="en-US" altLang="ja-JP" sz="3200" dirty="0">
              <a:latin typeface="ＭＳ ゴシック" panose="020B0609070205080204" pitchFamily="49" charset="-128"/>
              <a:ea typeface="ＭＳ ゴシック" panose="020B0609070205080204" pitchFamily="49" charset="-128"/>
            </a:endParaRPr>
          </a:p>
          <a:p>
            <a:pPr marL="450850" indent="-450850">
              <a:buNone/>
            </a:pPr>
            <a:r>
              <a:rPr lang="ja-JP" altLang="en-US" sz="3200" dirty="0">
                <a:latin typeface="ＭＳ ゴシック" panose="020B0609070205080204" pitchFamily="49" charset="-128"/>
                <a:ea typeface="ＭＳ ゴシック" panose="020B0609070205080204" pitchFamily="49" charset="-128"/>
              </a:rPr>
              <a:t>　①偉人アプローチ（</a:t>
            </a:r>
            <a:r>
              <a:rPr lang="en-US" altLang="ja-JP" sz="3200" dirty="0">
                <a:latin typeface="ＭＳ ゴシック" panose="020B0609070205080204" pitchFamily="49" charset="-128"/>
                <a:ea typeface="ＭＳ ゴシック" panose="020B0609070205080204" pitchFamily="49" charset="-128"/>
              </a:rPr>
              <a:t>‛</a:t>
            </a:r>
            <a:r>
              <a:rPr lang="ja-JP" altLang="en-US" sz="3200" dirty="0">
                <a:latin typeface="ＭＳ ゴシック" panose="020B0609070205080204" pitchFamily="49" charset="-128"/>
                <a:ea typeface="ＭＳ ゴシック" panose="020B0609070205080204" pitchFamily="49" charset="-128"/>
              </a:rPr>
              <a:t>１８中～</a:t>
            </a:r>
            <a:r>
              <a:rPr lang="en-US" altLang="ja-JP" sz="3200" dirty="0">
                <a:latin typeface="ＭＳ ゴシック" panose="020B0609070205080204" pitchFamily="49" charset="-128"/>
                <a:ea typeface="ＭＳ ゴシック" panose="020B0609070205080204" pitchFamily="49" charset="-128"/>
              </a:rPr>
              <a:t>‛</a:t>
            </a:r>
            <a:r>
              <a:rPr lang="ja-JP" altLang="en-US" sz="3200" dirty="0">
                <a:latin typeface="ＭＳ ゴシック" panose="020B0609070205080204" pitchFamily="49" charset="-128"/>
                <a:ea typeface="ＭＳ ゴシック" panose="020B0609070205080204" pitchFamily="49" charset="-128"/>
              </a:rPr>
              <a:t>１９初）、②特性Ａ（１９０４～１９４７）、③行動Ａ（</a:t>
            </a:r>
            <a:r>
              <a:rPr lang="en-US" altLang="ja-JP" sz="3200" dirty="0">
                <a:latin typeface="ＭＳ ゴシック" panose="020B0609070205080204" pitchFamily="49" charset="-128"/>
                <a:ea typeface="ＭＳ ゴシック" panose="020B0609070205080204" pitchFamily="49" charset="-128"/>
              </a:rPr>
              <a:t>‛</a:t>
            </a:r>
            <a:r>
              <a:rPr lang="ja-JP" altLang="en-US" sz="3200" dirty="0">
                <a:latin typeface="ＭＳ ゴシック" panose="020B0609070205080204" pitchFamily="49" charset="-128"/>
                <a:ea typeface="ＭＳ ゴシック" panose="020B0609070205080204" pitchFamily="49" charset="-128"/>
              </a:rPr>
              <a:t>５０～</a:t>
            </a:r>
            <a:r>
              <a:rPr lang="en-US" altLang="ja-JP" sz="3200" dirty="0">
                <a:latin typeface="ＭＳ ゴシック" panose="020B0609070205080204" pitchFamily="49" charset="-128"/>
                <a:ea typeface="ＭＳ ゴシック" panose="020B0609070205080204" pitchFamily="49" charset="-128"/>
              </a:rPr>
              <a:t>‛</a:t>
            </a:r>
            <a:r>
              <a:rPr lang="ja-JP" altLang="en-US" sz="3200" dirty="0">
                <a:latin typeface="ＭＳ ゴシック" panose="020B0609070205080204" pitchFamily="49" charset="-128"/>
                <a:ea typeface="ＭＳ ゴシック" panose="020B0609070205080204" pitchFamily="49" charset="-128"/>
              </a:rPr>
              <a:t>８０）、　④状況Ａ（</a:t>
            </a:r>
            <a:r>
              <a:rPr lang="en-US" altLang="ja-JP" sz="3200" dirty="0">
                <a:latin typeface="ＭＳ ゴシック" panose="020B0609070205080204" pitchFamily="49" charset="-128"/>
                <a:ea typeface="ＭＳ ゴシック" panose="020B0609070205080204" pitchFamily="49" charset="-128"/>
              </a:rPr>
              <a:t>‛</a:t>
            </a:r>
            <a:r>
              <a:rPr lang="ja-JP" altLang="en-US" sz="3200" dirty="0">
                <a:latin typeface="ＭＳ ゴシック" panose="020B0609070205080204" pitchFamily="49" charset="-128"/>
                <a:ea typeface="ＭＳ ゴシック" panose="020B0609070205080204" pitchFamily="49" charset="-128"/>
              </a:rPr>
              <a:t>５０～</a:t>
            </a:r>
            <a:r>
              <a:rPr lang="en-US" altLang="ja-JP" sz="3200" dirty="0">
                <a:latin typeface="ＭＳ ゴシック" panose="020B0609070205080204" pitchFamily="49" charset="-128"/>
                <a:ea typeface="ＭＳ ゴシック" panose="020B0609070205080204" pitchFamily="49" charset="-128"/>
              </a:rPr>
              <a:t>‛</a:t>
            </a:r>
            <a:r>
              <a:rPr lang="ja-JP" altLang="en-US" sz="3200" dirty="0">
                <a:latin typeface="ＭＳ ゴシック" panose="020B0609070205080204" pitchFamily="49" charset="-128"/>
                <a:ea typeface="ＭＳ ゴシック" panose="020B0609070205080204" pitchFamily="49" charset="-128"/>
              </a:rPr>
              <a:t>６０）、⑤影響力Ａ（</a:t>
            </a:r>
            <a:r>
              <a:rPr lang="en-US" altLang="ja-JP" sz="3200" dirty="0">
                <a:latin typeface="ＭＳ ゴシック" panose="020B0609070205080204" pitchFamily="49" charset="-128"/>
                <a:ea typeface="ＭＳ ゴシック" panose="020B0609070205080204" pitchFamily="49" charset="-128"/>
              </a:rPr>
              <a:t> ‛</a:t>
            </a:r>
            <a:r>
              <a:rPr lang="ja-JP" altLang="en-US" sz="3200" dirty="0">
                <a:latin typeface="ＭＳ ゴシック" panose="020B0609070205080204" pitchFamily="49" charset="-128"/>
                <a:ea typeface="ＭＳ ゴシック" panose="020B0609070205080204" pitchFamily="49" charset="-128"/>
              </a:rPr>
              <a:t>２０中～</a:t>
            </a:r>
            <a:r>
              <a:rPr lang="en-US" altLang="ja-JP" sz="3200" dirty="0">
                <a:latin typeface="ＭＳ ゴシック" panose="020B0609070205080204" pitchFamily="49" charset="-128"/>
                <a:ea typeface="ＭＳ ゴシック" panose="020B0609070205080204" pitchFamily="49" charset="-128"/>
              </a:rPr>
              <a:t>‛</a:t>
            </a:r>
            <a:r>
              <a:rPr lang="ja-JP" altLang="en-US" sz="3200" dirty="0">
                <a:latin typeface="ＭＳ ゴシック" panose="020B0609070205080204" pitchFamily="49" charset="-128"/>
                <a:ea typeface="ＭＳ ゴシック" panose="020B0609070205080204" pitchFamily="49" charset="-128"/>
              </a:rPr>
              <a:t>７７）、⑥互恵的Ａ（</a:t>
            </a:r>
            <a:r>
              <a:rPr lang="en-US" altLang="ja-JP" sz="3200" dirty="0">
                <a:latin typeface="ＭＳ ゴシック" panose="020B0609070205080204" pitchFamily="49" charset="-128"/>
                <a:ea typeface="ＭＳ ゴシック" panose="020B0609070205080204" pitchFamily="49" charset="-128"/>
              </a:rPr>
              <a:t>‛</a:t>
            </a:r>
            <a:r>
              <a:rPr lang="ja-JP" altLang="en-US" sz="3200" dirty="0">
                <a:latin typeface="ＭＳ ゴシック" panose="020B0609070205080204" pitchFamily="49" charset="-128"/>
                <a:ea typeface="ＭＳ ゴシック" panose="020B0609070205080204" pitchFamily="49" charset="-128"/>
              </a:rPr>
              <a:t>７８～）、⑦カオス</a:t>
            </a:r>
            <a:r>
              <a:rPr lang="en-US" altLang="ja-JP" sz="3200" dirty="0">
                <a:latin typeface="ＭＳ ゴシック" panose="020B0609070205080204" pitchFamily="49" charset="-128"/>
                <a:ea typeface="ＭＳ ゴシック" panose="020B0609070205080204" pitchFamily="49" charset="-128"/>
              </a:rPr>
              <a:t>/</a:t>
            </a:r>
            <a:r>
              <a:rPr lang="ja-JP" altLang="en-US" sz="3200" dirty="0">
                <a:latin typeface="ＭＳ ゴシック" panose="020B0609070205080204" pitchFamily="49" charset="-128"/>
                <a:ea typeface="ＭＳ ゴシック" panose="020B0609070205080204" pitchFamily="49" charset="-128"/>
              </a:rPr>
              <a:t>システムＡ（</a:t>
            </a:r>
            <a:r>
              <a:rPr lang="en-US" altLang="ja-JP" sz="3200" dirty="0">
                <a:latin typeface="ＭＳ ゴシック" panose="020B0609070205080204" pitchFamily="49" charset="-128"/>
                <a:ea typeface="ＭＳ ゴシック" panose="020B0609070205080204" pitchFamily="49" charset="-128"/>
              </a:rPr>
              <a:t> ‛</a:t>
            </a:r>
            <a:r>
              <a:rPr lang="ja-JP" altLang="en-US" sz="3200" dirty="0">
                <a:latin typeface="ＭＳ ゴシック" panose="020B0609070205080204" pitchFamily="49" charset="-128"/>
                <a:ea typeface="ＭＳ ゴシック" panose="020B0609070205080204" pitchFamily="49" charset="-128"/>
              </a:rPr>
              <a:t>９０～）、⑦自分らしさリーダーシップＡ（</a:t>
            </a:r>
            <a:r>
              <a:rPr lang="en-US" altLang="ja-JP" sz="3200" dirty="0">
                <a:latin typeface="ＭＳ ゴシック" panose="020B0609070205080204" pitchFamily="49" charset="-128"/>
                <a:ea typeface="ＭＳ ゴシック" panose="020B0609070205080204" pitchFamily="49" charset="-128"/>
              </a:rPr>
              <a:t> ‛</a:t>
            </a:r>
            <a:r>
              <a:rPr lang="ja-JP" altLang="en-US" sz="3200" dirty="0">
                <a:latin typeface="ＭＳ ゴシック" panose="020B0609070205080204" pitchFamily="49" charset="-128"/>
                <a:ea typeface="ＭＳ ゴシック" panose="020B0609070205080204" pitchFamily="49" charset="-128"/>
              </a:rPr>
              <a:t>９０～）（「リーダーシップの探究」</a:t>
            </a:r>
            <a:r>
              <a:rPr lang="en-US" altLang="ja-JP" sz="3200" dirty="0">
                <a:latin typeface="ＭＳ ゴシック" panose="020B0609070205080204" pitchFamily="49" charset="-128"/>
                <a:ea typeface="ＭＳ ゴシック" panose="020B0609070205080204" pitchFamily="49" charset="-128"/>
              </a:rPr>
              <a:t>S.R</a:t>
            </a:r>
            <a:r>
              <a:rPr lang="ja-JP" altLang="en-US" sz="3200" dirty="0">
                <a:latin typeface="ＭＳ ゴシック" panose="020B0609070205080204" pitchFamily="49" charset="-128"/>
                <a:ea typeface="ＭＳ ゴシック" panose="020B0609070205080204" pitchFamily="49" charset="-128"/>
              </a:rPr>
              <a:t>ｺﾐﾊﾞｽﾞ外</a:t>
            </a:r>
            <a:r>
              <a:rPr lang="en-US" altLang="ja-JP" sz="3200" dirty="0">
                <a:latin typeface="ＭＳ ゴシック" panose="020B0609070205080204" pitchFamily="49" charset="-128"/>
                <a:ea typeface="ＭＳ ゴシック" panose="020B0609070205080204" pitchFamily="49" charset="-128"/>
              </a:rPr>
              <a:t>63</a:t>
            </a:r>
            <a:r>
              <a:rPr lang="ja-JP" altLang="en-US" sz="3200" dirty="0">
                <a:latin typeface="ＭＳ ゴシック" panose="020B0609070205080204" pitchFamily="49" charset="-128"/>
                <a:ea typeface="ＭＳ ゴシック" panose="020B0609070205080204" pitchFamily="49" charset="-128"/>
              </a:rPr>
              <a:t>頁以下）</a:t>
            </a:r>
            <a:endParaRPr lang="en-US" altLang="ja-JP" sz="3200" dirty="0">
              <a:latin typeface="ＭＳ ゴシック" panose="020B0609070205080204" pitchFamily="49" charset="-128"/>
              <a:ea typeface="ＭＳ ゴシック" panose="020B0609070205080204" pitchFamily="49" charset="-128"/>
            </a:endParaRPr>
          </a:p>
          <a:p>
            <a:pPr marL="450850" indent="-450850">
              <a:buNone/>
            </a:pPr>
            <a:r>
              <a:rPr kumimoji="1" lang="ja-JP" altLang="en-US" sz="3200" dirty="0">
                <a:latin typeface="ＭＳ ゴシック" panose="020B0609070205080204" pitchFamily="49" charset="-128"/>
                <a:ea typeface="ＭＳ ゴシック" panose="020B0609070205080204" pitchFamily="49" charset="-128"/>
              </a:rPr>
              <a:t>　</a:t>
            </a:r>
            <a:r>
              <a:rPr lang="en-US" altLang="ja-JP" sz="3200" dirty="0">
                <a:latin typeface="ＭＳ ゴシック" panose="020B0609070205080204" pitchFamily="49" charset="-128"/>
                <a:ea typeface="ＭＳ ゴシック" panose="020B0609070205080204" pitchFamily="49" charset="-128"/>
              </a:rPr>
              <a:t>※</a:t>
            </a:r>
            <a:r>
              <a:rPr lang="ja-JP" altLang="en-US" sz="3200" dirty="0">
                <a:latin typeface="ＭＳ ゴシック" panose="020B0609070205080204" pitchFamily="49" charset="-128"/>
                <a:ea typeface="ＭＳ ゴシック" panose="020B0609070205080204" pitchFamily="49" charset="-128"/>
              </a:rPr>
              <a:t>Ａ＝アプローチ</a:t>
            </a:r>
            <a:endParaRPr kumimoji="1" lang="ja-JP" altLang="en-US" sz="32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545D387C-3A10-4058-959E-EDB65B3DFD87}"/>
              </a:ext>
            </a:extLst>
          </p:cNvPr>
          <p:cNvSpPr>
            <a:spLocks noGrp="1"/>
          </p:cNvSpPr>
          <p:nvPr>
            <p:ph type="sldNum" sz="quarter" idx="12"/>
          </p:nvPr>
        </p:nvSpPr>
        <p:spPr/>
        <p:txBody>
          <a:bodyPr/>
          <a:lstStyle/>
          <a:p>
            <a:fld id="{FC7BBEE7-BD68-41DD-9D85-B3B516E6AB25}" type="slidenum">
              <a:rPr lang="ja-JP" altLang="en-US" smtClean="0"/>
              <a:pPr/>
              <a:t>34</a:t>
            </a:fld>
            <a:endParaRPr lang="ja-JP" altLang="en-US" dirty="0"/>
          </a:p>
        </p:txBody>
      </p:sp>
    </p:spTree>
    <p:extLst>
      <p:ext uri="{BB962C8B-B14F-4D97-AF65-F5344CB8AC3E}">
        <p14:creationId xmlns:p14="http://schemas.microsoft.com/office/powerpoint/2010/main" val="18261761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45D387C-3A10-4058-959E-EDB65B3DFD87}"/>
              </a:ext>
            </a:extLst>
          </p:cNvPr>
          <p:cNvSpPr>
            <a:spLocks noGrp="1"/>
          </p:cNvSpPr>
          <p:nvPr>
            <p:ph type="sldNum" sz="quarter" idx="12"/>
          </p:nvPr>
        </p:nvSpPr>
        <p:spPr/>
        <p:txBody>
          <a:bodyPr/>
          <a:lstStyle/>
          <a:p>
            <a:fld id="{FC7BBEE7-BD68-41DD-9D85-B3B516E6AB25}" type="slidenum">
              <a:rPr lang="ja-JP" altLang="en-US" smtClean="0"/>
              <a:pPr/>
              <a:t>35</a:t>
            </a:fld>
            <a:endParaRPr lang="ja-JP" altLang="en-US" dirty="0"/>
          </a:p>
        </p:txBody>
      </p:sp>
      <p:sp>
        <p:nvSpPr>
          <p:cNvPr id="7" name="テキスト ボックス 6">
            <a:extLst>
              <a:ext uri="{FF2B5EF4-FFF2-40B4-BE49-F238E27FC236}">
                <a16:creationId xmlns:a16="http://schemas.microsoft.com/office/drawing/2014/main" id="{3151E816-894E-4E35-8057-9C09477255AA}"/>
              </a:ext>
            </a:extLst>
          </p:cNvPr>
          <p:cNvSpPr txBox="1"/>
          <p:nvPr/>
        </p:nvSpPr>
        <p:spPr>
          <a:xfrm>
            <a:off x="829730" y="773137"/>
            <a:ext cx="1667933" cy="461665"/>
          </a:xfrm>
          <a:prstGeom prst="rect">
            <a:avLst/>
          </a:prstGeom>
          <a:noFill/>
          <a:ln w="31750">
            <a:solidFill>
              <a:schemeClr val="tx1"/>
            </a:solidFill>
          </a:ln>
        </p:spPr>
        <p:txBody>
          <a:bodyPr wrap="square" rtlCol="0">
            <a:spAutoFit/>
          </a:bodyPr>
          <a:lstStyle/>
          <a:p>
            <a:r>
              <a:rPr kumimoji="1" lang="ja-JP" altLang="en-US" sz="2400" b="1" dirty="0"/>
              <a:t>　組　織</a:t>
            </a:r>
          </a:p>
        </p:txBody>
      </p:sp>
      <p:sp>
        <p:nvSpPr>
          <p:cNvPr id="8" name="テキスト ボックス 7">
            <a:extLst>
              <a:ext uri="{FF2B5EF4-FFF2-40B4-BE49-F238E27FC236}">
                <a16:creationId xmlns:a16="http://schemas.microsoft.com/office/drawing/2014/main" id="{EA87CB0C-3AAC-4BA0-A6F1-7B1D39A06112}"/>
              </a:ext>
            </a:extLst>
          </p:cNvPr>
          <p:cNvSpPr txBox="1"/>
          <p:nvPr/>
        </p:nvSpPr>
        <p:spPr>
          <a:xfrm>
            <a:off x="3141129" y="761766"/>
            <a:ext cx="2548467" cy="461665"/>
          </a:xfrm>
          <a:prstGeom prst="rect">
            <a:avLst/>
          </a:prstGeom>
          <a:noFill/>
          <a:ln w="31750">
            <a:solidFill>
              <a:schemeClr val="tx1"/>
            </a:solidFill>
          </a:ln>
        </p:spPr>
        <p:txBody>
          <a:bodyPr wrap="square" rtlCol="0">
            <a:spAutoFit/>
          </a:bodyPr>
          <a:lstStyle/>
          <a:p>
            <a:r>
              <a:rPr lang="ja-JP" altLang="en-US" sz="2400" b="1" dirty="0"/>
              <a:t>利潤の追求</a:t>
            </a:r>
            <a:endParaRPr kumimoji="1" lang="ja-JP" altLang="en-US" sz="2400" b="1" dirty="0"/>
          </a:p>
        </p:txBody>
      </p:sp>
      <p:sp>
        <p:nvSpPr>
          <p:cNvPr id="9" name="テキスト ボックス 8">
            <a:extLst>
              <a:ext uri="{FF2B5EF4-FFF2-40B4-BE49-F238E27FC236}">
                <a16:creationId xmlns:a16="http://schemas.microsoft.com/office/drawing/2014/main" id="{ADF8FFB5-12C8-452E-ABAA-48231544E0FA}"/>
              </a:ext>
            </a:extLst>
          </p:cNvPr>
          <p:cNvSpPr txBox="1"/>
          <p:nvPr/>
        </p:nvSpPr>
        <p:spPr>
          <a:xfrm>
            <a:off x="6908803" y="747434"/>
            <a:ext cx="4195234" cy="461665"/>
          </a:xfrm>
          <a:prstGeom prst="rect">
            <a:avLst/>
          </a:prstGeom>
          <a:noFill/>
          <a:ln w="31750">
            <a:solidFill>
              <a:schemeClr val="tx1"/>
            </a:solidFill>
          </a:ln>
        </p:spPr>
        <p:txBody>
          <a:bodyPr wrap="square" rtlCol="0">
            <a:spAutoFit/>
          </a:bodyPr>
          <a:lstStyle/>
          <a:p>
            <a:r>
              <a:rPr lang="ja-JP" altLang="en-US" sz="2400" b="1" dirty="0"/>
              <a:t>社会課題解決と事業性の両立</a:t>
            </a:r>
            <a:endParaRPr kumimoji="1" lang="ja-JP" altLang="en-US" sz="2400" b="1" dirty="0"/>
          </a:p>
        </p:txBody>
      </p:sp>
      <p:sp>
        <p:nvSpPr>
          <p:cNvPr id="10" name="矢印: 右 9">
            <a:extLst>
              <a:ext uri="{FF2B5EF4-FFF2-40B4-BE49-F238E27FC236}">
                <a16:creationId xmlns:a16="http://schemas.microsoft.com/office/drawing/2014/main" id="{155F71AE-7196-41A4-B47B-C16AB5A07F24}"/>
              </a:ext>
            </a:extLst>
          </p:cNvPr>
          <p:cNvSpPr/>
          <p:nvPr/>
        </p:nvSpPr>
        <p:spPr>
          <a:xfrm>
            <a:off x="6121386" y="773136"/>
            <a:ext cx="406403" cy="461665"/>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706963CD-6402-4B3E-B505-ED9990572B9D}"/>
              </a:ext>
            </a:extLst>
          </p:cNvPr>
          <p:cNvSpPr txBox="1"/>
          <p:nvPr/>
        </p:nvSpPr>
        <p:spPr>
          <a:xfrm>
            <a:off x="863596" y="1586073"/>
            <a:ext cx="1667933" cy="830997"/>
          </a:xfrm>
          <a:prstGeom prst="rect">
            <a:avLst/>
          </a:prstGeom>
          <a:noFill/>
          <a:ln w="31750">
            <a:solidFill>
              <a:schemeClr val="tx1"/>
            </a:solidFill>
          </a:ln>
        </p:spPr>
        <p:txBody>
          <a:bodyPr wrap="square" rtlCol="0">
            <a:spAutoFit/>
          </a:bodyPr>
          <a:lstStyle/>
          <a:p>
            <a:r>
              <a:rPr lang="ja-JP" altLang="en-US" sz="2400" b="1" dirty="0"/>
              <a:t>リーダーシップ</a:t>
            </a:r>
            <a:endParaRPr kumimoji="1" lang="ja-JP" altLang="en-US" sz="2400" b="1" dirty="0"/>
          </a:p>
        </p:txBody>
      </p:sp>
      <p:sp>
        <p:nvSpPr>
          <p:cNvPr id="12" name="テキスト ボックス 11">
            <a:extLst>
              <a:ext uri="{FF2B5EF4-FFF2-40B4-BE49-F238E27FC236}">
                <a16:creationId xmlns:a16="http://schemas.microsoft.com/office/drawing/2014/main" id="{12D316E5-16EA-4C06-9DA9-A8E9FB0C1055}"/>
              </a:ext>
            </a:extLst>
          </p:cNvPr>
          <p:cNvSpPr txBox="1"/>
          <p:nvPr/>
        </p:nvSpPr>
        <p:spPr>
          <a:xfrm>
            <a:off x="3141129" y="1591453"/>
            <a:ext cx="2548467" cy="830997"/>
          </a:xfrm>
          <a:prstGeom prst="rect">
            <a:avLst/>
          </a:prstGeom>
          <a:noFill/>
          <a:ln w="31750">
            <a:solidFill>
              <a:schemeClr val="tx1"/>
            </a:solidFill>
          </a:ln>
        </p:spPr>
        <p:txBody>
          <a:bodyPr wrap="square" rtlCol="0">
            <a:spAutoFit/>
          </a:bodyPr>
          <a:lstStyle/>
          <a:p>
            <a:r>
              <a:rPr lang="ja-JP" altLang="en-US" sz="2400" b="1" dirty="0"/>
              <a:t>個人の強力なリーダーシップ</a:t>
            </a:r>
            <a:endParaRPr kumimoji="1" lang="ja-JP" altLang="en-US" sz="2400" b="1" dirty="0"/>
          </a:p>
        </p:txBody>
      </p:sp>
      <p:sp>
        <p:nvSpPr>
          <p:cNvPr id="13" name="矢印: 右 12">
            <a:extLst>
              <a:ext uri="{FF2B5EF4-FFF2-40B4-BE49-F238E27FC236}">
                <a16:creationId xmlns:a16="http://schemas.microsoft.com/office/drawing/2014/main" id="{86524426-8C30-4010-92B0-7F786D6D1C33}"/>
              </a:ext>
            </a:extLst>
          </p:cNvPr>
          <p:cNvSpPr/>
          <p:nvPr/>
        </p:nvSpPr>
        <p:spPr>
          <a:xfrm>
            <a:off x="6121386" y="1770738"/>
            <a:ext cx="406403" cy="461665"/>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960E7B73-1D4F-4BB1-BEAB-10DB56157BEB}"/>
              </a:ext>
            </a:extLst>
          </p:cNvPr>
          <p:cNvSpPr txBox="1"/>
          <p:nvPr/>
        </p:nvSpPr>
        <p:spPr>
          <a:xfrm>
            <a:off x="6908803" y="1565123"/>
            <a:ext cx="4195234" cy="830997"/>
          </a:xfrm>
          <a:prstGeom prst="rect">
            <a:avLst/>
          </a:prstGeom>
          <a:noFill/>
          <a:ln w="31750">
            <a:solidFill>
              <a:schemeClr val="tx1"/>
            </a:solidFill>
          </a:ln>
        </p:spPr>
        <p:txBody>
          <a:bodyPr wrap="square" rtlCol="0">
            <a:spAutoFit/>
          </a:bodyPr>
          <a:lstStyle/>
          <a:p>
            <a:r>
              <a:rPr lang="ja-JP" altLang="en-US" sz="2400" b="1" dirty="0"/>
              <a:t>メンバー全員のリーダーシップ</a:t>
            </a:r>
            <a:endParaRPr kumimoji="1" lang="ja-JP" altLang="en-US" sz="2400" b="1" dirty="0"/>
          </a:p>
        </p:txBody>
      </p:sp>
      <p:sp>
        <p:nvSpPr>
          <p:cNvPr id="15" name="テキスト ボックス 14">
            <a:extLst>
              <a:ext uri="{FF2B5EF4-FFF2-40B4-BE49-F238E27FC236}">
                <a16:creationId xmlns:a16="http://schemas.microsoft.com/office/drawing/2014/main" id="{3BFDAEF8-E9B8-403A-A77E-61E89FF9A205}"/>
              </a:ext>
            </a:extLst>
          </p:cNvPr>
          <p:cNvSpPr txBox="1"/>
          <p:nvPr/>
        </p:nvSpPr>
        <p:spPr>
          <a:xfrm>
            <a:off x="829730" y="2801878"/>
            <a:ext cx="1667933" cy="830997"/>
          </a:xfrm>
          <a:prstGeom prst="rect">
            <a:avLst/>
          </a:prstGeom>
          <a:noFill/>
          <a:ln w="31750">
            <a:solidFill>
              <a:schemeClr val="tx1"/>
            </a:solidFill>
          </a:ln>
        </p:spPr>
        <p:txBody>
          <a:bodyPr wrap="square" rtlCol="0">
            <a:spAutoFit/>
          </a:bodyPr>
          <a:lstStyle/>
          <a:p>
            <a:r>
              <a:rPr lang="ja-JP" altLang="en-US" sz="2400" b="1" dirty="0"/>
              <a:t>公式なリーダー</a:t>
            </a:r>
            <a:endParaRPr kumimoji="1" lang="ja-JP" altLang="en-US" sz="2400" b="1" dirty="0"/>
          </a:p>
        </p:txBody>
      </p:sp>
      <p:sp>
        <p:nvSpPr>
          <p:cNvPr id="16" name="テキスト ボックス 15">
            <a:extLst>
              <a:ext uri="{FF2B5EF4-FFF2-40B4-BE49-F238E27FC236}">
                <a16:creationId xmlns:a16="http://schemas.microsoft.com/office/drawing/2014/main" id="{C5AEE76E-8D1A-4D98-8571-C0ADB1B5D65E}"/>
              </a:ext>
            </a:extLst>
          </p:cNvPr>
          <p:cNvSpPr txBox="1"/>
          <p:nvPr/>
        </p:nvSpPr>
        <p:spPr>
          <a:xfrm>
            <a:off x="817023" y="3958196"/>
            <a:ext cx="1667933" cy="461665"/>
          </a:xfrm>
          <a:prstGeom prst="rect">
            <a:avLst/>
          </a:prstGeom>
          <a:noFill/>
          <a:ln w="31750">
            <a:solidFill>
              <a:schemeClr val="tx1"/>
            </a:solidFill>
          </a:ln>
        </p:spPr>
        <p:txBody>
          <a:bodyPr wrap="square" rtlCol="0">
            <a:spAutoFit/>
          </a:bodyPr>
          <a:lstStyle/>
          <a:p>
            <a:r>
              <a:rPr lang="ja-JP" altLang="en-US" sz="2400" b="1" dirty="0"/>
              <a:t>メンバー</a:t>
            </a:r>
            <a:endParaRPr kumimoji="1" lang="ja-JP" altLang="en-US" sz="2400" b="1" dirty="0"/>
          </a:p>
        </p:txBody>
      </p:sp>
      <p:sp>
        <p:nvSpPr>
          <p:cNvPr id="17" name="テキスト ボックス 16">
            <a:extLst>
              <a:ext uri="{FF2B5EF4-FFF2-40B4-BE49-F238E27FC236}">
                <a16:creationId xmlns:a16="http://schemas.microsoft.com/office/drawing/2014/main" id="{61B88EFF-1052-413A-BDC2-980D56D7ADEE}"/>
              </a:ext>
            </a:extLst>
          </p:cNvPr>
          <p:cNvSpPr txBox="1"/>
          <p:nvPr/>
        </p:nvSpPr>
        <p:spPr>
          <a:xfrm>
            <a:off x="863595" y="5174001"/>
            <a:ext cx="1667933" cy="830997"/>
          </a:xfrm>
          <a:prstGeom prst="rect">
            <a:avLst/>
          </a:prstGeom>
          <a:noFill/>
          <a:ln w="31750">
            <a:solidFill>
              <a:schemeClr val="tx1"/>
            </a:solidFill>
          </a:ln>
        </p:spPr>
        <p:txBody>
          <a:bodyPr wrap="square" rtlCol="0">
            <a:spAutoFit/>
          </a:bodyPr>
          <a:lstStyle/>
          <a:p>
            <a:r>
              <a:rPr lang="ja-JP" altLang="en-US" sz="2400" b="1" dirty="0"/>
              <a:t>リーダー教育</a:t>
            </a:r>
            <a:endParaRPr kumimoji="1" lang="ja-JP" altLang="en-US" sz="2400" b="1" dirty="0"/>
          </a:p>
        </p:txBody>
      </p:sp>
      <p:sp>
        <p:nvSpPr>
          <p:cNvPr id="18" name="テキスト ボックス 17">
            <a:extLst>
              <a:ext uri="{FF2B5EF4-FFF2-40B4-BE49-F238E27FC236}">
                <a16:creationId xmlns:a16="http://schemas.microsoft.com/office/drawing/2014/main" id="{4B513945-4956-496C-9B87-8B8CF6289E27}"/>
              </a:ext>
            </a:extLst>
          </p:cNvPr>
          <p:cNvSpPr txBox="1"/>
          <p:nvPr/>
        </p:nvSpPr>
        <p:spPr>
          <a:xfrm>
            <a:off x="3141129" y="2743806"/>
            <a:ext cx="2548467" cy="830997"/>
          </a:xfrm>
          <a:prstGeom prst="rect">
            <a:avLst/>
          </a:prstGeom>
          <a:noFill/>
          <a:ln w="31750">
            <a:solidFill>
              <a:schemeClr val="tx1"/>
            </a:solidFill>
          </a:ln>
        </p:spPr>
        <p:txBody>
          <a:bodyPr wrap="square" rtlCol="0">
            <a:spAutoFit/>
          </a:bodyPr>
          <a:lstStyle/>
          <a:p>
            <a:r>
              <a:rPr lang="ja-JP" altLang="en-US" sz="2400" b="1" dirty="0"/>
              <a:t>明確なビジョン設定と変革推進</a:t>
            </a:r>
            <a:endParaRPr kumimoji="1" lang="ja-JP" altLang="en-US" sz="2400" b="1" dirty="0"/>
          </a:p>
        </p:txBody>
      </p:sp>
      <p:sp>
        <p:nvSpPr>
          <p:cNvPr id="19" name="矢印: 右 18">
            <a:extLst>
              <a:ext uri="{FF2B5EF4-FFF2-40B4-BE49-F238E27FC236}">
                <a16:creationId xmlns:a16="http://schemas.microsoft.com/office/drawing/2014/main" id="{20038EB0-673B-4B89-B80A-698ED39C99C9}"/>
              </a:ext>
            </a:extLst>
          </p:cNvPr>
          <p:cNvSpPr/>
          <p:nvPr/>
        </p:nvSpPr>
        <p:spPr>
          <a:xfrm>
            <a:off x="6095994" y="2952803"/>
            <a:ext cx="406403" cy="461665"/>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C08E5E67-19FE-4810-80E6-62A598CAF014}"/>
              </a:ext>
            </a:extLst>
          </p:cNvPr>
          <p:cNvSpPr txBox="1"/>
          <p:nvPr/>
        </p:nvSpPr>
        <p:spPr>
          <a:xfrm>
            <a:off x="6908803" y="2737208"/>
            <a:ext cx="4195234" cy="830997"/>
          </a:xfrm>
          <a:prstGeom prst="rect">
            <a:avLst/>
          </a:prstGeom>
          <a:noFill/>
          <a:ln w="31750">
            <a:solidFill>
              <a:schemeClr val="tx1"/>
            </a:solidFill>
          </a:ln>
        </p:spPr>
        <p:txBody>
          <a:bodyPr wrap="square" rtlCol="0">
            <a:spAutoFit/>
          </a:bodyPr>
          <a:lstStyle/>
          <a:p>
            <a:r>
              <a:rPr lang="ja-JP" altLang="en-US" sz="2400" b="1" dirty="0"/>
              <a:t>メンバーがリーダーシップを発揮できる環境をつくる</a:t>
            </a:r>
            <a:endParaRPr kumimoji="1" lang="ja-JP" altLang="en-US" sz="2400" b="1" dirty="0"/>
          </a:p>
        </p:txBody>
      </p:sp>
      <p:sp>
        <p:nvSpPr>
          <p:cNvPr id="21" name="テキスト ボックス 20">
            <a:extLst>
              <a:ext uri="{FF2B5EF4-FFF2-40B4-BE49-F238E27FC236}">
                <a16:creationId xmlns:a16="http://schemas.microsoft.com/office/drawing/2014/main" id="{23E1AFD3-4512-4A76-B9D8-97F5F78A0699}"/>
              </a:ext>
            </a:extLst>
          </p:cNvPr>
          <p:cNvSpPr txBox="1"/>
          <p:nvPr/>
        </p:nvSpPr>
        <p:spPr>
          <a:xfrm>
            <a:off x="3141128" y="3972178"/>
            <a:ext cx="2548467" cy="830997"/>
          </a:xfrm>
          <a:prstGeom prst="rect">
            <a:avLst/>
          </a:prstGeom>
          <a:noFill/>
          <a:ln w="31750">
            <a:solidFill>
              <a:schemeClr val="tx1"/>
            </a:solidFill>
          </a:ln>
        </p:spPr>
        <p:txBody>
          <a:bodyPr wrap="square" rtlCol="0">
            <a:spAutoFit/>
          </a:bodyPr>
          <a:lstStyle/>
          <a:p>
            <a:r>
              <a:rPr lang="ja-JP" altLang="en-US" sz="2400" b="1" dirty="0"/>
              <a:t>フォロワーシップの発揮</a:t>
            </a:r>
            <a:endParaRPr kumimoji="1" lang="ja-JP" altLang="en-US" sz="2400" b="1" dirty="0"/>
          </a:p>
        </p:txBody>
      </p:sp>
      <p:sp>
        <p:nvSpPr>
          <p:cNvPr id="22" name="矢印: 右 21">
            <a:extLst>
              <a:ext uri="{FF2B5EF4-FFF2-40B4-BE49-F238E27FC236}">
                <a16:creationId xmlns:a16="http://schemas.microsoft.com/office/drawing/2014/main" id="{D89341C3-B019-4846-B15D-E6F8F628E6D2}"/>
              </a:ext>
            </a:extLst>
          </p:cNvPr>
          <p:cNvSpPr/>
          <p:nvPr/>
        </p:nvSpPr>
        <p:spPr>
          <a:xfrm>
            <a:off x="6112905" y="4156843"/>
            <a:ext cx="406403" cy="461665"/>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D31C1B7A-7289-4355-A534-6A2085B94BF4}"/>
              </a:ext>
            </a:extLst>
          </p:cNvPr>
          <p:cNvSpPr txBox="1"/>
          <p:nvPr/>
        </p:nvSpPr>
        <p:spPr>
          <a:xfrm>
            <a:off x="6908796" y="3909293"/>
            <a:ext cx="4195234" cy="830997"/>
          </a:xfrm>
          <a:prstGeom prst="rect">
            <a:avLst/>
          </a:prstGeom>
          <a:noFill/>
          <a:ln w="31750">
            <a:solidFill>
              <a:schemeClr val="tx1"/>
            </a:solidFill>
          </a:ln>
        </p:spPr>
        <p:txBody>
          <a:bodyPr wrap="square" rtlCol="0">
            <a:spAutoFit/>
          </a:bodyPr>
          <a:lstStyle/>
          <a:p>
            <a:r>
              <a:rPr lang="ja-JP" altLang="en-US" sz="2400" b="1" dirty="0"/>
              <a:t>権限によらないリーダーシップを発揮する</a:t>
            </a:r>
            <a:endParaRPr kumimoji="1" lang="ja-JP" altLang="en-US" sz="2400" b="1" dirty="0"/>
          </a:p>
        </p:txBody>
      </p:sp>
      <p:sp>
        <p:nvSpPr>
          <p:cNvPr id="24" name="テキスト ボックス 23">
            <a:extLst>
              <a:ext uri="{FF2B5EF4-FFF2-40B4-BE49-F238E27FC236}">
                <a16:creationId xmlns:a16="http://schemas.microsoft.com/office/drawing/2014/main" id="{1D95BC74-BCFD-4F36-9960-251D25F51DE5}"/>
              </a:ext>
            </a:extLst>
          </p:cNvPr>
          <p:cNvSpPr txBox="1"/>
          <p:nvPr/>
        </p:nvSpPr>
        <p:spPr>
          <a:xfrm>
            <a:off x="3170756" y="5171197"/>
            <a:ext cx="2548467" cy="830997"/>
          </a:xfrm>
          <a:prstGeom prst="rect">
            <a:avLst/>
          </a:prstGeom>
          <a:noFill/>
          <a:ln w="31750">
            <a:solidFill>
              <a:schemeClr val="tx1"/>
            </a:solidFill>
          </a:ln>
        </p:spPr>
        <p:txBody>
          <a:bodyPr wrap="square" rtlCol="0">
            <a:spAutoFit/>
          </a:bodyPr>
          <a:lstStyle/>
          <a:p>
            <a:r>
              <a:rPr lang="ja-JP" altLang="en-US" sz="2400" b="1" dirty="0"/>
              <a:t>あるべき像の教示</a:t>
            </a:r>
            <a:endParaRPr kumimoji="1" lang="ja-JP" altLang="en-US" sz="2400" b="1" dirty="0"/>
          </a:p>
        </p:txBody>
      </p:sp>
      <p:sp>
        <p:nvSpPr>
          <p:cNvPr id="25" name="矢印: 右 24">
            <a:extLst>
              <a:ext uri="{FF2B5EF4-FFF2-40B4-BE49-F238E27FC236}">
                <a16:creationId xmlns:a16="http://schemas.microsoft.com/office/drawing/2014/main" id="{944B872F-FEE6-4D0F-A094-83D52AF753BF}"/>
              </a:ext>
            </a:extLst>
          </p:cNvPr>
          <p:cNvSpPr/>
          <p:nvPr/>
        </p:nvSpPr>
        <p:spPr>
          <a:xfrm>
            <a:off x="6121386" y="5223160"/>
            <a:ext cx="406403" cy="461665"/>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C0122E46-54F7-4CD9-8D1C-C2C1F3AD917A}"/>
              </a:ext>
            </a:extLst>
          </p:cNvPr>
          <p:cNvSpPr txBox="1"/>
          <p:nvPr/>
        </p:nvSpPr>
        <p:spPr>
          <a:xfrm>
            <a:off x="6929962" y="5189896"/>
            <a:ext cx="4195234" cy="461665"/>
          </a:xfrm>
          <a:prstGeom prst="rect">
            <a:avLst/>
          </a:prstGeom>
          <a:noFill/>
          <a:ln w="31750">
            <a:solidFill>
              <a:schemeClr val="tx1"/>
            </a:solidFill>
          </a:ln>
        </p:spPr>
        <p:txBody>
          <a:bodyPr wrap="square" rtlCol="0">
            <a:spAutoFit/>
          </a:bodyPr>
          <a:lstStyle/>
          <a:p>
            <a:r>
              <a:rPr lang="ja-JP" altLang="en-US" sz="2400" b="1" dirty="0"/>
              <a:t>体験・経験を通じた学習</a:t>
            </a:r>
            <a:endParaRPr kumimoji="1" lang="ja-JP" altLang="en-US" sz="2400" b="1" dirty="0"/>
          </a:p>
        </p:txBody>
      </p:sp>
      <p:sp>
        <p:nvSpPr>
          <p:cNvPr id="27" name="テキスト ボックス 26">
            <a:extLst>
              <a:ext uri="{FF2B5EF4-FFF2-40B4-BE49-F238E27FC236}">
                <a16:creationId xmlns:a16="http://schemas.microsoft.com/office/drawing/2014/main" id="{88EC0349-E66E-4B24-B953-31DA3783FC98}"/>
              </a:ext>
            </a:extLst>
          </p:cNvPr>
          <p:cNvSpPr txBox="1"/>
          <p:nvPr/>
        </p:nvSpPr>
        <p:spPr>
          <a:xfrm>
            <a:off x="5719223" y="6187073"/>
            <a:ext cx="5384807" cy="338554"/>
          </a:xfrm>
          <a:prstGeom prst="rect">
            <a:avLst/>
          </a:prstGeom>
          <a:noFill/>
          <a:ln w="31750">
            <a:noFill/>
          </a:ln>
        </p:spPr>
        <p:txBody>
          <a:bodyPr wrap="square" rtlCol="0">
            <a:spAutoFit/>
          </a:bodyPr>
          <a:lstStyle/>
          <a:p>
            <a:r>
              <a:rPr kumimoji="1" lang="ja-JP" altLang="en-US" sz="1600" b="1" dirty="0"/>
              <a:t>（「これからのリーダーシップ」堀尾志保外　より）</a:t>
            </a:r>
          </a:p>
        </p:txBody>
      </p:sp>
      <p:sp>
        <p:nvSpPr>
          <p:cNvPr id="2" name="テキスト ボックス 1">
            <a:extLst>
              <a:ext uri="{FF2B5EF4-FFF2-40B4-BE49-F238E27FC236}">
                <a16:creationId xmlns:a16="http://schemas.microsoft.com/office/drawing/2014/main" id="{74537C8E-3035-495D-970E-8A1ABDA57832}"/>
              </a:ext>
            </a:extLst>
          </p:cNvPr>
          <p:cNvSpPr txBox="1"/>
          <p:nvPr/>
        </p:nvSpPr>
        <p:spPr>
          <a:xfrm>
            <a:off x="0" y="224214"/>
            <a:ext cx="7740203" cy="523220"/>
          </a:xfrm>
          <a:prstGeom prst="rect">
            <a:avLst/>
          </a:prstGeom>
          <a:noFill/>
        </p:spPr>
        <p:txBody>
          <a:bodyPr wrap="square" rtlCol="0">
            <a:spAutoFit/>
          </a:bodyPr>
          <a:lstStyle/>
          <a:p>
            <a:r>
              <a:rPr kumimoji="1" lang="ja-JP" altLang="en-US" sz="2800" b="1" dirty="0">
                <a:latin typeface="ＭＳ ゴシック" panose="020B0609070205080204" pitchFamily="49" charset="-128"/>
                <a:ea typeface="ＭＳ ゴシック" panose="020B0609070205080204" pitchFamily="49" charset="-128"/>
              </a:rPr>
              <a:t>（</a:t>
            </a:r>
            <a:r>
              <a:rPr kumimoji="1" lang="en-US" altLang="ja-JP" sz="2800" b="1" dirty="0">
                <a:latin typeface="ＭＳ ゴシック" panose="020B0609070205080204" pitchFamily="49" charset="-128"/>
                <a:ea typeface="ＭＳ ゴシック" panose="020B0609070205080204" pitchFamily="49" charset="-128"/>
              </a:rPr>
              <a:t>2</a:t>
            </a:r>
            <a:r>
              <a:rPr kumimoji="1" lang="ja-JP" altLang="en-US" sz="2800" b="1" dirty="0">
                <a:latin typeface="ＭＳ ゴシック" panose="020B0609070205080204" pitchFamily="49" charset="-128"/>
                <a:ea typeface="ＭＳ ゴシック" panose="020B0609070205080204" pitchFamily="49" charset="-128"/>
              </a:rPr>
              <a:t>）リーダーシップ研究の新しい流れ</a:t>
            </a:r>
          </a:p>
        </p:txBody>
      </p:sp>
    </p:spTree>
    <p:extLst>
      <p:ext uri="{BB962C8B-B14F-4D97-AF65-F5344CB8AC3E}">
        <p14:creationId xmlns:p14="http://schemas.microsoft.com/office/powerpoint/2010/main" val="3110216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コンテンツ プレースホルダー 5">
            <a:extLst>
              <a:ext uri="{FF2B5EF4-FFF2-40B4-BE49-F238E27FC236}">
                <a16:creationId xmlns:a16="http://schemas.microsoft.com/office/drawing/2014/main" id="{C298E63D-6C65-8742-AF5E-5BAE533F93DD}"/>
              </a:ext>
            </a:extLst>
          </p:cNvPr>
          <p:cNvPicPr>
            <a:picLocks noGrp="1" noChangeAspect="1"/>
          </p:cNvPicPr>
          <p:nvPr>
            <p:ph idx="1"/>
          </p:nvPr>
        </p:nvPicPr>
        <p:blipFill>
          <a:blip r:embed="rId2"/>
          <a:stretch>
            <a:fillRect/>
          </a:stretch>
        </p:blipFill>
        <p:spPr>
          <a:xfrm>
            <a:off x="2764569" y="1429890"/>
            <a:ext cx="5271847" cy="4722061"/>
          </a:xfrm>
        </p:spPr>
      </p:pic>
      <p:sp>
        <p:nvSpPr>
          <p:cNvPr id="4" name="スライド番号プレースホルダー 3">
            <a:extLst>
              <a:ext uri="{FF2B5EF4-FFF2-40B4-BE49-F238E27FC236}">
                <a16:creationId xmlns:a16="http://schemas.microsoft.com/office/drawing/2014/main" id="{7D4E5243-1692-CA3C-CA69-146023780D3D}"/>
              </a:ext>
            </a:extLst>
          </p:cNvPr>
          <p:cNvSpPr>
            <a:spLocks noGrp="1"/>
          </p:cNvSpPr>
          <p:nvPr>
            <p:ph type="sldNum" sz="quarter" idx="12"/>
          </p:nvPr>
        </p:nvSpPr>
        <p:spPr/>
        <p:txBody>
          <a:bodyPr/>
          <a:lstStyle/>
          <a:p>
            <a:fld id="{FC7BBEE7-BD68-41DD-9D85-B3B516E6AB25}" type="slidenum">
              <a:rPr lang="ja-JP" altLang="en-US" smtClean="0"/>
              <a:pPr/>
              <a:t>36</a:t>
            </a:fld>
            <a:endParaRPr lang="ja-JP" altLang="en-US" dirty="0"/>
          </a:p>
        </p:txBody>
      </p:sp>
      <p:sp>
        <p:nvSpPr>
          <p:cNvPr id="7" name="テキスト ボックス 6">
            <a:extLst>
              <a:ext uri="{FF2B5EF4-FFF2-40B4-BE49-F238E27FC236}">
                <a16:creationId xmlns:a16="http://schemas.microsoft.com/office/drawing/2014/main" id="{B1CC4071-301A-58C3-D852-097693ADC481}"/>
              </a:ext>
            </a:extLst>
          </p:cNvPr>
          <p:cNvSpPr txBox="1"/>
          <p:nvPr/>
        </p:nvSpPr>
        <p:spPr>
          <a:xfrm>
            <a:off x="313386" y="671493"/>
            <a:ext cx="11565227" cy="646331"/>
          </a:xfrm>
          <a:prstGeom prst="rect">
            <a:avLst/>
          </a:prstGeom>
          <a:noFill/>
        </p:spPr>
        <p:txBody>
          <a:bodyPr wrap="square" rtlCol="0">
            <a:spAutoFit/>
          </a:bodyPr>
          <a:lstStyle/>
          <a:p>
            <a:r>
              <a:rPr kumimoji="1" lang="ja-JP" altLang="en-US" sz="3600" b="1" dirty="0"/>
              <a:t>（３）</a:t>
            </a:r>
            <a:r>
              <a:rPr kumimoji="1" lang="ja-JP" altLang="en-US" sz="3200" b="1" dirty="0"/>
              <a:t>組織（チーム）の発達過程に応じたリーダーシップ</a:t>
            </a:r>
          </a:p>
        </p:txBody>
      </p:sp>
      <p:sp>
        <p:nvSpPr>
          <p:cNvPr id="8" name="テキスト ボックス 7">
            <a:extLst>
              <a:ext uri="{FF2B5EF4-FFF2-40B4-BE49-F238E27FC236}">
                <a16:creationId xmlns:a16="http://schemas.microsoft.com/office/drawing/2014/main" id="{EE90C252-4312-7017-8F1D-717FD985BD8B}"/>
              </a:ext>
            </a:extLst>
          </p:cNvPr>
          <p:cNvSpPr txBox="1"/>
          <p:nvPr/>
        </p:nvSpPr>
        <p:spPr>
          <a:xfrm>
            <a:off x="3949330" y="6125517"/>
            <a:ext cx="4087086" cy="461665"/>
          </a:xfrm>
          <a:prstGeom prst="rect">
            <a:avLst/>
          </a:prstGeom>
          <a:noFill/>
        </p:spPr>
        <p:txBody>
          <a:bodyPr wrap="square" rtlCol="0">
            <a:spAutoFit/>
          </a:bodyPr>
          <a:lstStyle/>
          <a:p>
            <a:r>
              <a:rPr lang="ja-JP" altLang="en-US" sz="1200" dirty="0"/>
              <a:t>リーダーシップのライフサイクル理論</a:t>
            </a:r>
            <a:endParaRPr lang="en-US" altLang="ja-JP" sz="1200" dirty="0"/>
          </a:p>
          <a:p>
            <a:r>
              <a:rPr kumimoji="1" lang="ja-JP" altLang="en-US" sz="1200" dirty="0"/>
              <a:t>（ハーシーとブランチャード、</a:t>
            </a:r>
            <a:r>
              <a:rPr kumimoji="1" lang="en-US" altLang="ja-JP" sz="1200" dirty="0"/>
              <a:t>1977</a:t>
            </a:r>
            <a:r>
              <a:rPr kumimoji="1" lang="ja-JP" altLang="en-US" sz="1200" dirty="0"/>
              <a:t>より）</a:t>
            </a:r>
          </a:p>
        </p:txBody>
      </p:sp>
      <p:sp>
        <p:nvSpPr>
          <p:cNvPr id="9" name="テキスト ボックス 8">
            <a:extLst>
              <a:ext uri="{FF2B5EF4-FFF2-40B4-BE49-F238E27FC236}">
                <a16:creationId xmlns:a16="http://schemas.microsoft.com/office/drawing/2014/main" id="{1BC75CA9-C3CE-1487-E4B3-75CA9016C665}"/>
              </a:ext>
            </a:extLst>
          </p:cNvPr>
          <p:cNvSpPr txBox="1"/>
          <p:nvPr/>
        </p:nvSpPr>
        <p:spPr>
          <a:xfrm>
            <a:off x="7688401" y="6032618"/>
            <a:ext cx="4087086" cy="307777"/>
          </a:xfrm>
          <a:prstGeom prst="rect">
            <a:avLst/>
          </a:prstGeom>
          <a:noFill/>
        </p:spPr>
        <p:txBody>
          <a:bodyPr wrap="square" rtlCol="0">
            <a:spAutoFit/>
          </a:bodyPr>
          <a:lstStyle/>
          <a:p>
            <a:r>
              <a:rPr lang="ja-JP" altLang="en-US" sz="1400" dirty="0"/>
              <a:t>（「チームワークの心理学」山口裕幸　より）</a:t>
            </a:r>
            <a:endParaRPr kumimoji="1" lang="ja-JP" altLang="en-US" sz="1400" dirty="0"/>
          </a:p>
        </p:txBody>
      </p:sp>
    </p:spTree>
    <p:extLst>
      <p:ext uri="{BB962C8B-B14F-4D97-AF65-F5344CB8AC3E}">
        <p14:creationId xmlns:p14="http://schemas.microsoft.com/office/powerpoint/2010/main" val="35260258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F8225F-F3D1-4630-8B03-32AF5A877B33}"/>
              </a:ext>
            </a:extLst>
          </p:cNvPr>
          <p:cNvSpPr>
            <a:spLocks noGrp="1"/>
          </p:cNvSpPr>
          <p:nvPr>
            <p:ph type="title"/>
          </p:nvPr>
        </p:nvSpPr>
        <p:spPr>
          <a:xfrm>
            <a:off x="838200" y="365125"/>
            <a:ext cx="10515600" cy="1546136"/>
          </a:xfrm>
        </p:spPr>
        <p:txBody>
          <a:bodyPr>
            <a:normAutofit fontScale="90000"/>
          </a:bodyPr>
          <a:lstStyle/>
          <a:p>
            <a:r>
              <a:rPr kumimoji="1" lang="ja-JP" altLang="en-US" sz="3600" dirty="0">
                <a:latin typeface="ＭＳ ゴシック" panose="020B0609070205080204" pitchFamily="49" charset="-128"/>
                <a:ea typeface="ＭＳ ゴシック" panose="020B0609070205080204" pitchFamily="49" charset="-128"/>
              </a:rPr>
              <a:t>９．</a:t>
            </a:r>
            <a:r>
              <a:rPr kumimoji="1" lang="en-US" altLang="ja-JP" sz="3600" dirty="0">
                <a:latin typeface="ＭＳ ゴシック" panose="020B0609070205080204" pitchFamily="49" charset="-128"/>
                <a:ea typeface="ＭＳ ゴシック" panose="020B0609070205080204" pitchFamily="49" charset="-128"/>
              </a:rPr>
              <a:t>RYL</a:t>
            </a:r>
            <a:r>
              <a:rPr lang="en-US" altLang="ja-JP" sz="3600" dirty="0">
                <a:latin typeface="ＭＳ ゴシック" panose="020B0609070205080204" pitchFamily="49" charset="-128"/>
                <a:ea typeface="ＭＳ ゴシック" panose="020B0609070205080204" pitchFamily="49" charset="-128"/>
              </a:rPr>
              <a:t>A</a:t>
            </a:r>
            <a:r>
              <a:rPr lang="ja-JP" altLang="en-US" sz="3600" dirty="0">
                <a:latin typeface="ＭＳ ゴシック" panose="020B0609070205080204" pitchFamily="49" charset="-128"/>
                <a:ea typeface="ＭＳ ゴシック" panose="020B0609070205080204" pitchFamily="49" charset="-128"/>
              </a:rPr>
              <a:t>セミナーと</a:t>
            </a:r>
            <a:r>
              <a:rPr lang="en-US" altLang="ja-JP" sz="3600" dirty="0">
                <a:latin typeface="ＭＳ ゴシック" panose="020B0609070205080204" pitchFamily="49" charset="-128"/>
                <a:ea typeface="ＭＳ ゴシック" panose="020B0609070205080204" pitchFamily="49" charset="-128"/>
              </a:rPr>
              <a:t>EG</a:t>
            </a:r>
            <a:r>
              <a:rPr lang="ja-JP" altLang="en-US" sz="3600" dirty="0">
                <a:latin typeface="ＭＳ ゴシック" panose="020B0609070205080204" pitchFamily="49" charset="-128"/>
                <a:ea typeface="ＭＳ ゴシック" panose="020B0609070205080204" pitchFamily="49" charset="-128"/>
              </a:rPr>
              <a:t>、ファシリテーター</a:t>
            </a:r>
            <a:br>
              <a:rPr kumimoji="1" lang="en-US" altLang="ja-JP" sz="3600" dirty="0">
                <a:latin typeface="ＭＳ ゴシック" panose="020B0609070205080204" pitchFamily="49" charset="-128"/>
                <a:ea typeface="ＭＳ ゴシック" panose="020B0609070205080204" pitchFamily="49" charset="-128"/>
              </a:rPr>
            </a:br>
            <a:r>
              <a:rPr kumimoji="1" lang="ja-JP" altLang="en-US" sz="3600" dirty="0">
                <a:latin typeface="ＭＳ ゴシック" panose="020B0609070205080204" pitchFamily="49" charset="-128"/>
                <a:ea typeface="ＭＳ ゴシック" panose="020B0609070205080204" pitchFamily="49" charset="-128"/>
              </a:rPr>
              <a:t>（１）ＲＹＬＡセミナーにとってのＥＧの意味と特殊性</a:t>
            </a:r>
          </a:p>
        </p:txBody>
      </p:sp>
      <p:sp>
        <p:nvSpPr>
          <p:cNvPr id="3" name="コンテンツ プレースホルダー 2">
            <a:extLst>
              <a:ext uri="{FF2B5EF4-FFF2-40B4-BE49-F238E27FC236}">
                <a16:creationId xmlns:a16="http://schemas.microsoft.com/office/drawing/2014/main" id="{485D5517-5C7C-4AE9-B4BF-BA1BE769F54D}"/>
              </a:ext>
            </a:extLst>
          </p:cNvPr>
          <p:cNvSpPr>
            <a:spLocks noGrp="1"/>
          </p:cNvSpPr>
          <p:nvPr>
            <p:ph idx="1"/>
          </p:nvPr>
        </p:nvSpPr>
        <p:spPr>
          <a:xfrm>
            <a:off x="838200" y="2034236"/>
            <a:ext cx="10515600" cy="4199139"/>
          </a:xfrm>
        </p:spPr>
        <p:txBody>
          <a:bodyPr>
            <a:normAutofit/>
          </a:bodyPr>
          <a:lstStyle/>
          <a:p>
            <a:pPr marL="992188" indent="-992188">
              <a:buNone/>
            </a:pPr>
            <a:r>
              <a:rPr kumimoji="1" lang="ja-JP" altLang="en-US" dirty="0">
                <a:latin typeface="ＭＳ ゴシック" panose="020B0609070205080204" pitchFamily="49" charset="-128"/>
                <a:ea typeface="ＭＳ ゴシック" panose="020B0609070205080204" pitchFamily="49" charset="-128"/>
              </a:rPr>
              <a:t>①兵庫方式のＲＹＬＡセミナーがＥＧの一形態であることは明らか。しかし</a:t>
            </a:r>
            <a:endParaRPr kumimoji="1" lang="en-US" altLang="ja-JP" dirty="0">
              <a:latin typeface="ＭＳ ゴシック" panose="020B0609070205080204" pitchFamily="49" charset="-128"/>
              <a:ea typeface="ＭＳ ゴシック" panose="020B0609070205080204" pitchFamily="49" charset="-128"/>
            </a:endParaRPr>
          </a:p>
          <a:p>
            <a:pPr marL="0" indent="0">
              <a:buNone/>
            </a:pPr>
            <a:r>
              <a:rPr lang="ja-JP" altLang="en-US" dirty="0">
                <a:latin typeface="ＭＳ ゴシック" panose="020B0609070205080204" pitchFamily="49" charset="-128"/>
                <a:ea typeface="ＭＳ ゴシック" panose="020B0609070205080204" pitchFamily="49" charset="-128"/>
              </a:rPr>
              <a:t>②ＲＹＬＡセミナーはロータリー活動の１つであること</a:t>
            </a:r>
            <a:endParaRPr lang="en-US" altLang="ja-JP" dirty="0">
              <a:latin typeface="ＭＳ ゴシック" panose="020B0609070205080204" pitchFamily="49" charset="-128"/>
              <a:ea typeface="ＭＳ ゴシック" panose="020B0609070205080204" pitchFamily="49" charset="-128"/>
            </a:endParaRPr>
          </a:p>
          <a:p>
            <a:pPr marL="992188" indent="-992188">
              <a:buNone/>
            </a:pPr>
            <a:r>
              <a:rPr kumimoji="1" lang="ja-JP" altLang="en-US" dirty="0">
                <a:latin typeface="ＭＳ ゴシック" panose="020B0609070205080204" pitchFamily="49" charset="-128"/>
                <a:ea typeface="ＭＳ ゴシック" panose="020B0609070205080204" pitchFamily="49" charset="-128"/>
              </a:rPr>
              <a:t>③ＲＹＬＡセミナーはロータリーの目的を反映するものであること</a:t>
            </a:r>
            <a:endParaRPr kumimoji="1" lang="en-US" altLang="ja-JP" dirty="0">
              <a:latin typeface="ＭＳ ゴシック" panose="020B0609070205080204" pitchFamily="49" charset="-128"/>
              <a:ea typeface="ＭＳ ゴシック" panose="020B0609070205080204" pitchFamily="49" charset="-128"/>
            </a:endParaRPr>
          </a:p>
          <a:p>
            <a:pPr marL="992188" indent="-992188">
              <a:buNone/>
            </a:pPr>
            <a:r>
              <a:rPr lang="ja-JP" altLang="en-US" dirty="0">
                <a:latin typeface="ＭＳ ゴシック" panose="020B0609070205080204" pitchFamily="49" charset="-128"/>
                <a:ea typeface="ＭＳ ゴシック" panose="020B0609070205080204" pitchFamily="49" charset="-128"/>
              </a:rPr>
              <a:t>④ＲＹＬＡセミナーは青少年のリーダーシップ養成の場であること</a:t>
            </a:r>
            <a:endParaRPr lang="en-US" altLang="ja-JP" dirty="0">
              <a:latin typeface="ＭＳ ゴシック" panose="020B0609070205080204" pitchFamily="49" charset="-128"/>
              <a:ea typeface="ＭＳ ゴシック" panose="020B0609070205080204" pitchFamily="49" charset="-128"/>
            </a:endParaRPr>
          </a:p>
          <a:p>
            <a:pPr marL="0" indent="0">
              <a:buNone/>
            </a:pPr>
            <a:r>
              <a:rPr lang="ja-JP" altLang="en-US" dirty="0">
                <a:latin typeface="ＭＳ ゴシック" panose="020B0609070205080204" pitchFamily="49" charset="-128"/>
                <a:ea typeface="ＭＳ ゴシック" panose="020B0609070205080204" pitchFamily="49" charset="-128"/>
              </a:rPr>
              <a:t>⑤</a:t>
            </a:r>
            <a:r>
              <a:rPr kumimoji="1" lang="ja-JP" altLang="en-US" dirty="0">
                <a:latin typeface="ＭＳ ゴシック" panose="020B0609070205080204" pitchFamily="49" charset="-128"/>
                <a:ea typeface="ＭＳ ゴシック" panose="020B0609070205080204" pitchFamily="49" charset="-128"/>
              </a:rPr>
              <a:t>ＲＹＬＡセミナーはセミナー修了で完結しない</a:t>
            </a:r>
          </a:p>
        </p:txBody>
      </p:sp>
      <p:sp>
        <p:nvSpPr>
          <p:cNvPr id="4" name="スライド番号プレースホルダー 3">
            <a:extLst>
              <a:ext uri="{FF2B5EF4-FFF2-40B4-BE49-F238E27FC236}">
                <a16:creationId xmlns:a16="http://schemas.microsoft.com/office/drawing/2014/main" id="{545D387C-3A10-4058-959E-EDB65B3DFD87}"/>
              </a:ext>
            </a:extLst>
          </p:cNvPr>
          <p:cNvSpPr>
            <a:spLocks noGrp="1"/>
          </p:cNvSpPr>
          <p:nvPr>
            <p:ph type="sldNum" sz="quarter" idx="12"/>
          </p:nvPr>
        </p:nvSpPr>
        <p:spPr/>
        <p:txBody>
          <a:bodyPr/>
          <a:lstStyle/>
          <a:p>
            <a:fld id="{FC7BBEE7-BD68-41DD-9D85-B3B516E6AB25}" type="slidenum">
              <a:rPr lang="ja-JP" altLang="en-US" smtClean="0"/>
              <a:pPr/>
              <a:t>37</a:t>
            </a:fld>
            <a:endParaRPr lang="ja-JP" altLang="en-US" dirty="0"/>
          </a:p>
        </p:txBody>
      </p:sp>
    </p:spTree>
    <p:extLst>
      <p:ext uri="{BB962C8B-B14F-4D97-AF65-F5344CB8AC3E}">
        <p14:creationId xmlns:p14="http://schemas.microsoft.com/office/powerpoint/2010/main" val="22270140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051E18-A9F0-4DEB-BA9D-78507A799984}"/>
              </a:ext>
            </a:extLst>
          </p:cNvPr>
          <p:cNvSpPr>
            <a:spLocks noGrp="1"/>
          </p:cNvSpPr>
          <p:nvPr>
            <p:ph type="title"/>
          </p:nvPr>
        </p:nvSpPr>
        <p:spPr/>
        <p:txBody>
          <a:bodyPr/>
          <a:lstStyle/>
          <a:p>
            <a:r>
              <a:rPr kumimoji="1" lang="ja-JP" altLang="en-US" dirty="0">
                <a:latin typeface="ＭＳ ゴシック" panose="020B0609070205080204" pitchFamily="49" charset="-128"/>
                <a:ea typeface="ＭＳ ゴシック" panose="020B0609070205080204" pitchFamily="49" charset="-128"/>
              </a:rPr>
              <a:t>（２）ＲＹＬＡにおける</a:t>
            </a:r>
            <a:br>
              <a:rPr kumimoji="1" lang="en-US" altLang="ja-JP" dirty="0">
                <a:latin typeface="ＭＳ ゴシック" panose="020B0609070205080204" pitchFamily="49" charset="-128"/>
                <a:ea typeface="ＭＳ ゴシック" panose="020B0609070205080204" pitchFamily="49" charset="-128"/>
              </a:rPr>
            </a:br>
            <a:r>
              <a:rPr kumimoji="1" lang="ja-JP" altLang="en-US" dirty="0">
                <a:latin typeface="ＭＳ ゴシック" panose="020B0609070205080204" pitchFamily="49" charset="-128"/>
                <a:ea typeface="ＭＳ ゴシック" panose="020B0609070205080204" pitchFamily="49" charset="-128"/>
              </a:rPr>
              <a:t>　　リーダーとファシリテーター</a:t>
            </a:r>
          </a:p>
        </p:txBody>
      </p:sp>
      <p:sp>
        <p:nvSpPr>
          <p:cNvPr id="3" name="コンテンツ プレースホルダー 2">
            <a:extLst>
              <a:ext uri="{FF2B5EF4-FFF2-40B4-BE49-F238E27FC236}">
                <a16:creationId xmlns:a16="http://schemas.microsoft.com/office/drawing/2014/main" id="{3D524D80-43C6-4ECC-8211-2D62BCB82C5C}"/>
              </a:ext>
            </a:extLst>
          </p:cNvPr>
          <p:cNvSpPr>
            <a:spLocks noGrp="1"/>
          </p:cNvSpPr>
          <p:nvPr>
            <p:ph idx="1"/>
          </p:nvPr>
        </p:nvSpPr>
        <p:spPr>
          <a:xfrm>
            <a:off x="838200" y="2005012"/>
            <a:ext cx="10515600" cy="4351338"/>
          </a:xfrm>
        </p:spPr>
        <p:txBody>
          <a:bodyPr>
            <a:normAutofit lnSpcReduction="10000"/>
          </a:bodyPr>
          <a:lstStyle/>
          <a:p>
            <a:r>
              <a:rPr kumimoji="1" lang="ja-JP" altLang="en-US" sz="3200" dirty="0">
                <a:latin typeface="ＭＳ ゴシック" panose="020B0609070205080204" pitchFamily="49" charset="-128"/>
                <a:ea typeface="ＭＳ ゴシック" panose="020B0609070205080204" pitchFamily="49" charset="-128"/>
              </a:rPr>
              <a:t>セミナーにおけるリーダーとは</a:t>
            </a:r>
            <a:endParaRPr kumimoji="1"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学ばれるべきリーダーシップとは</a:t>
            </a:r>
            <a:endParaRPr kumimoji="1" lang="en-US" altLang="ja-JP" sz="3200" dirty="0">
              <a:latin typeface="ＭＳ ゴシック" panose="020B0609070205080204" pitchFamily="49" charset="-128"/>
              <a:ea typeface="ＭＳ ゴシック" panose="020B0609070205080204" pitchFamily="49" charset="-128"/>
            </a:endParaRPr>
          </a:p>
          <a:p>
            <a:r>
              <a:rPr kumimoji="1" lang="ja-JP" altLang="en-US" sz="3200" dirty="0">
                <a:latin typeface="ＭＳ ゴシック" panose="020B0609070205080204" pitchFamily="49" charset="-128"/>
                <a:ea typeface="ＭＳ ゴシック" panose="020B0609070205080204" pitchFamily="49" charset="-128"/>
              </a:rPr>
              <a:t>ファシリテーターはリーダーか</a:t>
            </a:r>
            <a:endParaRPr kumimoji="1"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リーダーはファシリテーターか</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リーダーとファシリテーターは両立するか</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ＲＹＬＡにおけるものであることを強く認識する必要がある</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何故ロジャーズのＰＣＡ，ＥＧ論に遡るのか</a:t>
            </a:r>
            <a:endParaRPr lang="en-US" altLang="ja-JP" sz="32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5B7273D6-DC52-421C-85E2-8088A6A00EE3}"/>
              </a:ext>
            </a:extLst>
          </p:cNvPr>
          <p:cNvSpPr>
            <a:spLocks noGrp="1"/>
          </p:cNvSpPr>
          <p:nvPr>
            <p:ph type="sldNum" sz="quarter" idx="12"/>
          </p:nvPr>
        </p:nvSpPr>
        <p:spPr/>
        <p:txBody>
          <a:bodyPr/>
          <a:lstStyle/>
          <a:p>
            <a:fld id="{FC7BBEE7-BD68-41DD-9D85-B3B516E6AB25}" type="slidenum">
              <a:rPr lang="ja-JP" altLang="en-US" smtClean="0"/>
              <a:pPr/>
              <a:t>38</a:t>
            </a:fld>
            <a:endParaRPr lang="ja-JP" altLang="en-US" dirty="0"/>
          </a:p>
        </p:txBody>
      </p:sp>
    </p:spTree>
    <p:extLst>
      <p:ext uri="{BB962C8B-B14F-4D97-AF65-F5344CB8AC3E}">
        <p14:creationId xmlns:p14="http://schemas.microsoft.com/office/powerpoint/2010/main" val="6135626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051E18-A9F0-4DEB-BA9D-78507A799984}"/>
              </a:ext>
            </a:extLst>
          </p:cNvPr>
          <p:cNvSpPr>
            <a:spLocks noGrp="1"/>
          </p:cNvSpPr>
          <p:nvPr>
            <p:ph type="title"/>
          </p:nvPr>
        </p:nvSpPr>
        <p:spPr>
          <a:xfrm>
            <a:off x="838199" y="365125"/>
            <a:ext cx="10855817" cy="1325563"/>
          </a:xfrm>
        </p:spPr>
        <p:txBody>
          <a:bodyPr/>
          <a:lstStyle/>
          <a:p>
            <a:r>
              <a:rPr kumimoji="1" lang="ja-JP" altLang="en-US" dirty="0">
                <a:latin typeface="ＭＳ ゴシック" panose="020B0609070205080204" pitchFamily="49" charset="-128"/>
                <a:ea typeface="ＭＳ ゴシック" panose="020B0609070205080204" pitchFamily="49" charset="-128"/>
              </a:rPr>
              <a:t>（３）ＲＹＬＡセミナー開催の目的と手法</a:t>
            </a:r>
          </a:p>
        </p:txBody>
      </p:sp>
      <p:sp>
        <p:nvSpPr>
          <p:cNvPr id="3" name="コンテンツ プレースホルダー 2">
            <a:extLst>
              <a:ext uri="{FF2B5EF4-FFF2-40B4-BE49-F238E27FC236}">
                <a16:creationId xmlns:a16="http://schemas.microsoft.com/office/drawing/2014/main" id="{3D524D80-43C6-4ECC-8211-2D62BCB82C5C}"/>
              </a:ext>
            </a:extLst>
          </p:cNvPr>
          <p:cNvSpPr>
            <a:spLocks noGrp="1"/>
          </p:cNvSpPr>
          <p:nvPr>
            <p:ph idx="1"/>
          </p:nvPr>
        </p:nvSpPr>
        <p:spPr/>
        <p:txBody>
          <a:bodyPr>
            <a:normAutofit lnSpcReduction="10000"/>
          </a:bodyPr>
          <a:lstStyle/>
          <a:p>
            <a:r>
              <a:rPr kumimoji="1" lang="ja-JP" altLang="en-US" sz="3200" dirty="0">
                <a:latin typeface="ＭＳ ゴシック" panose="020B0609070205080204" pitchFamily="49" charset="-128"/>
                <a:ea typeface="ＭＳ ゴシック" panose="020B0609070205080204" pitchFamily="49" charset="-128"/>
              </a:rPr>
              <a:t>何を目的としてセミナーを開催するのか</a:t>
            </a:r>
            <a:endParaRPr kumimoji="1" lang="en-US" altLang="ja-JP" sz="3200" dirty="0">
              <a:latin typeface="ＭＳ ゴシック" panose="020B0609070205080204" pitchFamily="49" charset="-128"/>
              <a:ea typeface="ＭＳ ゴシック" panose="020B0609070205080204" pitchFamily="49" charset="-128"/>
            </a:endParaRPr>
          </a:p>
          <a:p>
            <a:pPr marL="0" indent="0">
              <a:buNone/>
            </a:pPr>
            <a:r>
              <a:rPr lang="ja-JP" altLang="en-US" sz="3200" dirty="0">
                <a:latin typeface="ＭＳ ゴシック" panose="020B0609070205080204" pitchFamily="49" charset="-128"/>
                <a:ea typeface="ＭＳ ゴシック" panose="020B0609070205080204" pitchFamily="49" charset="-128"/>
              </a:rPr>
              <a:t> </a:t>
            </a:r>
            <a:r>
              <a:rPr kumimoji="1" lang="ja-JP" altLang="en-US" sz="3200" dirty="0">
                <a:latin typeface="ＭＳ ゴシック" panose="020B0609070205080204" pitchFamily="49" charset="-128"/>
                <a:ea typeface="ＭＳ ゴシック" panose="020B0609070205080204" pitchFamily="49" charset="-128"/>
              </a:rPr>
              <a:t>少なくとも技術取得を目的とするものではない</a:t>
            </a:r>
            <a:endParaRPr kumimoji="1" lang="en-US" altLang="ja-JP" sz="3200" dirty="0">
              <a:latin typeface="ＭＳ ゴシック" panose="020B0609070205080204" pitchFamily="49" charset="-128"/>
              <a:ea typeface="ＭＳ ゴシック" panose="020B0609070205080204" pitchFamily="49" charset="-128"/>
            </a:endParaRPr>
          </a:p>
          <a:p>
            <a:r>
              <a:rPr kumimoji="1" lang="ja-JP" altLang="en-US" sz="3200" dirty="0">
                <a:latin typeface="ＭＳ ゴシック" panose="020B0609070205080204" pitchFamily="49" charset="-128"/>
                <a:ea typeface="ＭＳ ゴシック" panose="020B0609070205080204" pitchFamily="49" charset="-128"/>
              </a:rPr>
              <a:t>その目的はＲＹＬＡでなくては達せられないのか</a:t>
            </a:r>
            <a:endParaRPr kumimoji="1" lang="en-US" altLang="ja-JP" sz="3200" dirty="0">
              <a:latin typeface="ＭＳ ゴシック" panose="020B0609070205080204" pitchFamily="49" charset="-128"/>
              <a:ea typeface="ＭＳ ゴシック" panose="020B0609070205080204" pitchFamily="49" charset="-128"/>
            </a:endParaRPr>
          </a:p>
          <a:p>
            <a:r>
              <a:rPr kumimoji="1" lang="ja-JP" altLang="en-US" sz="3200" dirty="0">
                <a:latin typeface="ＭＳ ゴシック" panose="020B0609070205080204" pitchFamily="49" charset="-128"/>
                <a:ea typeface="ＭＳ ゴシック" panose="020B0609070205080204" pitchFamily="49" charset="-128"/>
              </a:rPr>
              <a:t>スタッフは目的を共有化しているか</a:t>
            </a:r>
            <a:endParaRPr kumimoji="1"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手法（プログラム）は目的と整合しているか</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手法（プログラム）がスタッフの能力を超えていないか</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セミナーの成果（反省点を含め）は蓄積されているか</a:t>
            </a:r>
            <a:endParaRPr lang="en-US" altLang="ja-JP" sz="32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5B7273D6-DC52-421C-85E2-8088A6A00EE3}"/>
              </a:ext>
            </a:extLst>
          </p:cNvPr>
          <p:cNvSpPr>
            <a:spLocks noGrp="1"/>
          </p:cNvSpPr>
          <p:nvPr>
            <p:ph type="sldNum" sz="quarter" idx="12"/>
          </p:nvPr>
        </p:nvSpPr>
        <p:spPr/>
        <p:txBody>
          <a:bodyPr/>
          <a:lstStyle/>
          <a:p>
            <a:fld id="{FC7BBEE7-BD68-41DD-9D85-B3B516E6AB25}" type="slidenum">
              <a:rPr lang="ja-JP" altLang="en-US" smtClean="0"/>
              <a:pPr/>
              <a:t>39</a:t>
            </a:fld>
            <a:endParaRPr lang="ja-JP" altLang="en-US" dirty="0"/>
          </a:p>
        </p:txBody>
      </p:sp>
    </p:spTree>
    <p:extLst>
      <p:ext uri="{BB962C8B-B14F-4D97-AF65-F5344CB8AC3E}">
        <p14:creationId xmlns:p14="http://schemas.microsoft.com/office/powerpoint/2010/main" val="46182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D3E67DD2-D6FF-4E14-94C7-F2EF70EB6810}"/>
              </a:ext>
            </a:extLst>
          </p:cNvPr>
          <p:cNvSpPr>
            <a:spLocks noGrp="1"/>
          </p:cNvSpPr>
          <p:nvPr>
            <p:ph idx="1"/>
          </p:nvPr>
        </p:nvSpPr>
        <p:spPr>
          <a:xfrm>
            <a:off x="838200" y="640769"/>
            <a:ext cx="10515600" cy="5515332"/>
          </a:xfrm>
        </p:spPr>
        <p:txBody>
          <a:bodyPr>
            <a:normAutofit/>
          </a:bodyPr>
          <a:lstStyle/>
          <a:p>
            <a:pPr marL="0" indent="0">
              <a:buNone/>
            </a:pPr>
            <a:r>
              <a:rPr kumimoji="1" lang="ja-JP" altLang="en-US" sz="3200" b="1" dirty="0"/>
              <a:t>（２）</a:t>
            </a:r>
            <a:r>
              <a:rPr kumimoji="1" lang="en-US" altLang="ja-JP" sz="3200" b="1" dirty="0"/>
              <a:t>41.070.1.</a:t>
            </a:r>
            <a:r>
              <a:rPr kumimoji="1" lang="ja-JP" altLang="en-US" sz="3200" b="1" dirty="0"/>
              <a:t>　目的</a:t>
            </a:r>
            <a:endParaRPr kumimoji="1" lang="en-US" altLang="ja-JP" sz="3200" b="1" dirty="0"/>
          </a:p>
          <a:p>
            <a:pPr marL="0" indent="0">
              <a:buNone/>
            </a:pPr>
            <a:r>
              <a:rPr lang="ja-JP" altLang="en-US" sz="3200" b="1" dirty="0"/>
              <a:t>ロータリー青少年指導者養成（</a:t>
            </a:r>
            <a:r>
              <a:rPr lang="en-US" altLang="ja-JP" sz="3200" b="1" dirty="0"/>
              <a:t>RYLA</a:t>
            </a:r>
            <a:r>
              <a:rPr lang="ja-JP" altLang="en-US" sz="3200" b="1" dirty="0"/>
              <a:t>）プログラムは、地域社会の若い人々の指導力および善良な市民としての資質や個人および職業人としての能力を伸ばすことにロータリアンが直接関与できる機会を設ける。地域社会内の異なるニーズと関心に合わせるために、限定された年齢層のグループを対象として、ＲＹＬＡプログラムの内容および形式をカスタマイズすることができる。</a:t>
            </a:r>
            <a:r>
              <a:rPr lang="en-US" altLang="ja-JP" sz="3200" b="1" dirty="0"/>
              <a:t>RYLA</a:t>
            </a:r>
            <a:r>
              <a:rPr lang="ja-JP" altLang="en-US" sz="3200" b="1" dirty="0"/>
              <a:t>プログラムは、クラブ、地区、または多地区合同レベルで実施するものとする（２０１７年１月理事会会合、決定８７号）。</a:t>
            </a:r>
            <a:endParaRPr kumimoji="1" lang="ja-JP" altLang="en-US" sz="3200" b="1" dirty="0"/>
          </a:p>
        </p:txBody>
      </p:sp>
      <p:sp>
        <p:nvSpPr>
          <p:cNvPr id="4" name="スライド番号プレースホルダー 3">
            <a:extLst>
              <a:ext uri="{FF2B5EF4-FFF2-40B4-BE49-F238E27FC236}">
                <a16:creationId xmlns:a16="http://schemas.microsoft.com/office/drawing/2014/main" id="{B27B7BDE-9FC1-41F1-998A-4AAC87EDCDDB}"/>
              </a:ext>
            </a:extLst>
          </p:cNvPr>
          <p:cNvSpPr>
            <a:spLocks noGrp="1"/>
          </p:cNvSpPr>
          <p:nvPr>
            <p:ph type="sldNum" sz="quarter" idx="12"/>
          </p:nvPr>
        </p:nvSpPr>
        <p:spPr/>
        <p:txBody>
          <a:bodyPr/>
          <a:lstStyle/>
          <a:p>
            <a:fld id="{FC7BBEE7-BD68-41DD-9D85-B3B516E6AB25}" type="slidenum">
              <a:rPr lang="ja-JP" altLang="en-US" smtClean="0"/>
              <a:pPr/>
              <a:t>4</a:t>
            </a:fld>
            <a:endParaRPr lang="ja-JP" altLang="en-US" dirty="0"/>
          </a:p>
        </p:txBody>
      </p:sp>
    </p:spTree>
    <p:extLst>
      <p:ext uri="{BB962C8B-B14F-4D97-AF65-F5344CB8AC3E}">
        <p14:creationId xmlns:p14="http://schemas.microsoft.com/office/powerpoint/2010/main" val="36723157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051E18-A9F0-4DEB-BA9D-78507A799984}"/>
              </a:ext>
            </a:extLst>
          </p:cNvPr>
          <p:cNvSpPr>
            <a:spLocks noGrp="1"/>
          </p:cNvSpPr>
          <p:nvPr>
            <p:ph type="title"/>
          </p:nvPr>
        </p:nvSpPr>
        <p:spPr>
          <a:xfrm>
            <a:off x="838199" y="136525"/>
            <a:ext cx="10855817" cy="703821"/>
          </a:xfrm>
        </p:spPr>
        <p:txBody>
          <a:bodyPr>
            <a:normAutofit/>
          </a:bodyPr>
          <a:lstStyle/>
          <a:p>
            <a:r>
              <a:rPr kumimoji="1" lang="ja-JP" altLang="en-US" sz="2000" dirty="0">
                <a:latin typeface="ＭＳ ゴシック" panose="020B0609070205080204" pitchFamily="49" charset="-128"/>
                <a:ea typeface="ＭＳ ゴシック" panose="020B0609070205080204" pitchFamily="49" charset="-128"/>
              </a:rPr>
              <a:t>参考資料</a:t>
            </a:r>
          </a:p>
        </p:txBody>
      </p:sp>
      <p:sp>
        <p:nvSpPr>
          <p:cNvPr id="3" name="コンテンツ プレースホルダー 2">
            <a:extLst>
              <a:ext uri="{FF2B5EF4-FFF2-40B4-BE49-F238E27FC236}">
                <a16:creationId xmlns:a16="http://schemas.microsoft.com/office/drawing/2014/main" id="{3D524D80-43C6-4ECC-8211-2D62BCB82C5C}"/>
              </a:ext>
            </a:extLst>
          </p:cNvPr>
          <p:cNvSpPr>
            <a:spLocks noGrp="1"/>
          </p:cNvSpPr>
          <p:nvPr>
            <p:ph idx="1"/>
          </p:nvPr>
        </p:nvSpPr>
        <p:spPr>
          <a:xfrm>
            <a:off x="645016" y="837127"/>
            <a:ext cx="10515600" cy="5370490"/>
          </a:xfrm>
        </p:spPr>
        <p:txBody>
          <a:bodyPr>
            <a:normAutofit fontScale="70000" lnSpcReduction="20000"/>
          </a:bodyPr>
          <a:lstStyle/>
          <a:p>
            <a:pPr marL="0" indent="0">
              <a:buNone/>
            </a:pPr>
            <a:r>
              <a:rPr kumimoji="1" lang="ja-JP" altLang="en-US" sz="2000" dirty="0">
                <a:latin typeface="ＭＳ ゴシック" panose="020B0609070205080204" pitchFamily="49" charset="-128"/>
                <a:ea typeface="ＭＳ ゴシック" panose="020B0609070205080204" pitchFamily="49" charset="-128"/>
              </a:rPr>
              <a:t>１．</a:t>
            </a:r>
            <a:r>
              <a:rPr kumimoji="1" lang="en-US" altLang="ja-JP" sz="2000" dirty="0">
                <a:latin typeface="ＭＳ ゴシック" panose="020B0609070205080204" pitchFamily="49" charset="-128"/>
                <a:ea typeface="ＭＳ ゴシック" panose="020B0609070205080204" pitchFamily="49" charset="-128"/>
              </a:rPr>
              <a:t>PCA,EG</a:t>
            </a:r>
            <a:r>
              <a:rPr kumimoji="1" lang="ja-JP" altLang="en-US" sz="2000" dirty="0">
                <a:latin typeface="ＭＳ ゴシック" panose="020B0609070205080204" pitchFamily="49" charset="-128"/>
                <a:ea typeface="ＭＳ ゴシック" panose="020B0609070205080204" pitchFamily="49" charset="-128"/>
              </a:rPr>
              <a:t>関係</a:t>
            </a:r>
            <a:endParaRPr kumimoji="1" lang="en-US" altLang="ja-JP" sz="2000" dirty="0">
              <a:latin typeface="ＭＳ ゴシック" panose="020B0609070205080204" pitchFamily="49" charset="-128"/>
              <a:ea typeface="ＭＳ ゴシック" panose="020B0609070205080204" pitchFamily="49" charset="-128"/>
            </a:endParaRPr>
          </a:p>
          <a:p>
            <a:pPr marL="0" indent="0">
              <a:buNone/>
            </a:pPr>
            <a:r>
              <a:rPr lang="ja-JP" altLang="en-US" sz="2000" dirty="0">
                <a:latin typeface="ＭＳ ゴシック" panose="020B0609070205080204" pitchFamily="49" charset="-128"/>
                <a:ea typeface="ＭＳ ゴシック" panose="020B0609070205080204" pitchFamily="49" charset="-128"/>
              </a:rPr>
              <a:t>　①「傾向の心理学</a:t>
            </a:r>
            <a:r>
              <a:rPr lang="en-US" altLang="ja-JP" sz="2000" dirty="0">
                <a:latin typeface="ＭＳ ゴシック" panose="020B0609070205080204" pitchFamily="49" charset="-128"/>
                <a:ea typeface="ＭＳ ゴシック" panose="020B0609070205080204" pitchFamily="49" charset="-128"/>
              </a:rPr>
              <a:t>PCA</a:t>
            </a:r>
            <a:r>
              <a:rPr lang="ja-JP" altLang="en-US" sz="2000" dirty="0">
                <a:latin typeface="ＭＳ ゴシック" panose="020B0609070205080204" pitchFamily="49" charset="-128"/>
                <a:ea typeface="ＭＳ ゴシック" panose="020B0609070205080204" pitchFamily="49" charset="-128"/>
              </a:rPr>
              <a:t>を学ぶ」坂中正義編著　</a:t>
            </a:r>
            <a:r>
              <a:rPr lang="en-US" altLang="ja-JP" sz="2000" dirty="0">
                <a:latin typeface="ＭＳ ゴシック" panose="020B0609070205080204" pitchFamily="49" charset="-128"/>
                <a:ea typeface="ＭＳ ゴシック" panose="020B0609070205080204" pitchFamily="49" charset="-128"/>
              </a:rPr>
              <a:t>2017</a:t>
            </a:r>
            <a:r>
              <a:rPr lang="ja-JP" altLang="en-US" sz="2000" dirty="0">
                <a:latin typeface="ＭＳ ゴシック" panose="020B0609070205080204" pitchFamily="49" charset="-128"/>
                <a:ea typeface="ＭＳ ゴシック" panose="020B0609070205080204" pitchFamily="49" charset="-128"/>
              </a:rPr>
              <a:t>年</a:t>
            </a:r>
            <a:endParaRPr lang="en-US" altLang="ja-JP" sz="2000" dirty="0">
              <a:latin typeface="ＭＳ ゴシック" panose="020B0609070205080204" pitchFamily="49" charset="-128"/>
              <a:ea typeface="ＭＳ ゴシック" panose="020B0609070205080204" pitchFamily="49" charset="-128"/>
            </a:endParaRPr>
          </a:p>
          <a:p>
            <a:pPr marL="901700" indent="-901700">
              <a:buNone/>
            </a:pPr>
            <a:r>
              <a:rPr lang="ja-JP" altLang="en-US" sz="2000" dirty="0">
                <a:latin typeface="ＭＳ ゴシック" panose="020B0609070205080204" pitchFamily="49" charset="-128"/>
                <a:ea typeface="ＭＳ ゴシック" panose="020B0609070205080204" pitchFamily="49" charset="-128"/>
              </a:rPr>
              <a:t>　②「「自分らしさを認める」</a:t>
            </a:r>
            <a:r>
              <a:rPr lang="en-US" altLang="ja-JP" sz="2000" dirty="0">
                <a:latin typeface="ＭＳ ゴシック" panose="020B0609070205080204" pitchFamily="49" charset="-128"/>
                <a:ea typeface="ＭＳ ゴシック" panose="020B0609070205080204" pitchFamily="49" charset="-128"/>
              </a:rPr>
              <a:t>PCA</a:t>
            </a:r>
            <a:r>
              <a:rPr lang="ja-JP" altLang="en-US" sz="2000" dirty="0">
                <a:latin typeface="ＭＳ ゴシック" panose="020B0609070205080204" pitchFamily="49" charset="-128"/>
                <a:ea typeface="ＭＳ ゴシック" panose="020B0609070205080204" pitchFamily="49" charset="-128"/>
              </a:rPr>
              <a:t>グループ入門」村山正治　</a:t>
            </a:r>
            <a:r>
              <a:rPr lang="en-US" altLang="ja-JP" sz="2000" dirty="0">
                <a:latin typeface="ＭＳ ゴシック" panose="020B0609070205080204" pitchFamily="49" charset="-128"/>
                <a:ea typeface="ＭＳ ゴシック" panose="020B0609070205080204" pitchFamily="49" charset="-128"/>
              </a:rPr>
              <a:t>2014</a:t>
            </a:r>
            <a:r>
              <a:rPr lang="ja-JP" altLang="en-US" sz="2000" dirty="0">
                <a:latin typeface="ＭＳ ゴシック" panose="020B0609070205080204" pitchFamily="49" charset="-128"/>
                <a:ea typeface="ＭＳ ゴシック" panose="020B0609070205080204" pitchFamily="49" charset="-128"/>
              </a:rPr>
              <a:t>年</a:t>
            </a:r>
            <a:endParaRPr lang="en-US" altLang="ja-JP" sz="2000" dirty="0">
              <a:latin typeface="ＭＳ ゴシック" panose="020B0609070205080204" pitchFamily="49" charset="-128"/>
              <a:ea typeface="ＭＳ ゴシック" panose="020B0609070205080204" pitchFamily="49" charset="-128"/>
            </a:endParaRPr>
          </a:p>
          <a:p>
            <a:pPr marL="901700" indent="-901700">
              <a:buNone/>
            </a:pPr>
            <a:r>
              <a:rPr lang="ja-JP" altLang="en-US" sz="2000" dirty="0">
                <a:latin typeface="ＭＳ ゴシック" panose="020B0609070205080204" pitchFamily="49" charset="-128"/>
                <a:ea typeface="ＭＳ ゴシック" panose="020B0609070205080204" pitchFamily="49" charset="-128"/>
              </a:rPr>
              <a:t>　③「ベーシックエンカウンターグループにおけるロジャーズの中核３条件の検討」坂中正義　</a:t>
            </a:r>
            <a:r>
              <a:rPr lang="en-US" altLang="ja-JP" sz="2000" dirty="0">
                <a:latin typeface="ＭＳ ゴシック" panose="020B0609070205080204" pitchFamily="49" charset="-128"/>
                <a:ea typeface="ＭＳ ゴシック" panose="020B0609070205080204" pitchFamily="49" charset="-128"/>
              </a:rPr>
              <a:t>2012</a:t>
            </a:r>
            <a:r>
              <a:rPr lang="ja-JP" altLang="en-US" sz="2000" dirty="0">
                <a:latin typeface="ＭＳ ゴシック" panose="020B0609070205080204" pitchFamily="49" charset="-128"/>
                <a:ea typeface="ＭＳ ゴシック" panose="020B0609070205080204" pitchFamily="49" charset="-128"/>
              </a:rPr>
              <a:t>年</a:t>
            </a:r>
            <a:endParaRPr lang="en-US" altLang="ja-JP" sz="2000" dirty="0">
              <a:latin typeface="ＭＳ ゴシック" panose="020B0609070205080204" pitchFamily="49" charset="-128"/>
              <a:ea typeface="ＭＳ ゴシック" panose="020B0609070205080204" pitchFamily="49" charset="-128"/>
            </a:endParaRPr>
          </a:p>
          <a:p>
            <a:pPr marL="901700" indent="-901700">
              <a:buNone/>
            </a:pPr>
            <a:r>
              <a:rPr lang="ja-JP" altLang="en-US" sz="2000" dirty="0">
                <a:latin typeface="ＭＳ ゴシック" panose="020B0609070205080204" pitchFamily="49" charset="-128"/>
                <a:ea typeface="ＭＳ ゴシック" panose="020B0609070205080204" pitchFamily="49" charset="-128"/>
              </a:rPr>
              <a:t>　④「エンカウンターグループのファシリテーション」野島一彦　</a:t>
            </a:r>
            <a:r>
              <a:rPr lang="en-US" altLang="ja-JP" sz="2000" dirty="0">
                <a:latin typeface="ＭＳ ゴシック" panose="020B0609070205080204" pitchFamily="49" charset="-128"/>
                <a:ea typeface="ＭＳ ゴシック" panose="020B0609070205080204" pitchFamily="49" charset="-128"/>
              </a:rPr>
              <a:t>2000</a:t>
            </a:r>
            <a:r>
              <a:rPr lang="ja-JP" altLang="en-US" sz="2000" dirty="0">
                <a:latin typeface="ＭＳ ゴシック" panose="020B0609070205080204" pitchFamily="49" charset="-128"/>
                <a:ea typeface="ＭＳ ゴシック" panose="020B0609070205080204" pitchFamily="49" charset="-128"/>
              </a:rPr>
              <a:t>年</a:t>
            </a:r>
            <a:endParaRPr lang="en-US" altLang="ja-JP" sz="2000" dirty="0">
              <a:latin typeface="ＭＳ ゴシック" panose="020B0609070205080204" pitchFamily="49" charset="-128"/>
              <a:ea typeface="ＭＳ ゴシック" panose="020B0609070205080204" pitchFamily="49" charset="-128"/>
            </a:endParaRPr>
          </a:p>
          <a:p>
            <a:pPr marL="901700" indent="-901700">
              <a:buNone/>
            </a:pPr>
            <a:r>
              <a:rPr lang="ja-JP" altLang="en-US" sz="2000" dirty="0">
                <a:latin typeface="ＭＳ ゴシック" panose="020B0609070205080204" pitchFamily="49" charset="-128"/>
                <a:ea typeface="ＭＳ ゴシック" panose="020B0609070205080204" pitchFamily="49" charset="-128"/>
              </a:rPr>
              <a:t>　⑤「鋼鉄のシャッター」</a:t>
            </a:r>
            <a:r>
              <a:rPr lang="en-US" altLang="ja-JP" sz="2000" dirty="0">
                <a:latin typeface="ＭＳ ゴシック" panose="020B0609070205080204" pitchFamily="49" charset="-128"/>
                <a:ea typeface="ＭＳ ゴシック" panose="020B0609070205080204" pitchFamily="49" charset="-128"/>
              </a:rPr>
              <a:t>P.</a:t>
            </a:r>
            <a:r>
              <a:rPr lang="ja-JP" altLang="en-US" sz="2000" dirty="0">
                <a:latin typeface="ＭＳ ゴシック" panose="020B0609070205080204" pitchFamily="49" charset="-128"/>
                <a:ea typeface="ＭＳ ゴシック" panose="020B0609070205080204" pitchFamily="49" charset="-128"/>
              </a:rPr>
              <a:t>ライス　</a:t>
            </a:r>
            <a:r>
              <a:rPr lang="en-US" altLang="ja-JP" sz="2000" dirty="0">
                <a:latin typeface="ＭＳ ゴシック" panose="020B0609070205080204" pitchFamily="49" charset="-128"/>
                <a:ea typeface="ＭＳ ゴシック" panose="020B0609070205080204" pitchFamily="49" charset="-128"/>
              </a:rPr>
              <a:t>2003</a:t>
            </a:r>
            <a:r>
              <a:rPr lang="ja-JP" altLang="en-US" sz="2000" dirty="0">
                <a:latin typeface="ＭＳ ゴシック" panose="020B0609070205080204" pitchFamily="49" charset="-128"/>
                <a:ea typeface="ＭＳ ゴシック" panose="020B0609070205080204" pitchFamily="49" charset="-128"/>
              </a:rPr>
              <a:t>年</a:t>
            </a:r>
            <a:endParaRPr lang="en-US" altLang="ja-JP" sz="2000" dirty="0">
              <a:latin typeface="ＭＳ ゴシック" panose="020B0609070205080204" pitchFamily="49" charset="-128"/>
              <a:ea typeface="ＭＳ ゴシック" panose="020B0609070205080204" pitchFamily="49" charset="-128"/>
            </a:endParaRPr>
          </a:p>
          <a:p>
            <a:pPr marL="901700" indent="-901700">
              <a:buNone/>
            </a:pPr>
            <a:endParaRPr lang="en-US" altLang="ja-JP" sz="2000" dirty="0">
              <a:latin typeface="ＭＳ ゴシック" panose="020B0609070205080204" pitchFamily="49" charset="-128"/>
              <a:ea typeface="ＭＳ ゴシック" panose="020B0609070205080204" pitchFamily="49" charset="-128"/>
            </a:endParaRPr>
          </a:p>
          <a:p>
            <a:pPr marL="0" indent="0">
              <a:buNone/>
            </a:pPr>
            <a:r>
              <a:rPr kumimoji="1" lang="ja-JP" altLang="en-US" sz="2000" dirty="0">
                <a:latin typeface="ＭＳ ゴシック" panose="020B0609070205080204" pitchFamily="49" charset="-128"/>
                <a:ea typeface="ＭＳ ゴシック" panose="020B0609070205080204" pitchFamily="49" charset="-128"/>
              </a:rPr>
              <a:t>２．</a:t>
            </a:r>
            <a:r>
              <a:rPr kumimoji="1" lang="en-US" altLang="ja-JP" sz="2000" dirty="0">
                <a:latin typeface="ＭＳ ゴシック" panose="020B0609070205080204" pitchFamily="49" charset="-128"/>
                <a:ea typeface="ＭＳ ゴシック" panose="020B0609070205080204" pitchFamily="49" charset="-128"/>
              </a:rPr>
              <a:t>C.</a:t>
            </a:r>
            <a:r>
              <a:rPr kumimoji="1" lang="ja-JP" altLang="en-US" sz="2000" dirty="0">
                <a:latin typeface="ＭＳ ゴシック" panose="020B0609070205080204" pitchFamily="49" charset="-128"/>
                <a:ea typeface="ＭＳ ゴシック" panose="020B0609070205080204" pitchFamily="49" charset="-128"/>
              </a:rPr>
              <a:t>ロジャーズ関係</a:t>
            </a:r>
            <a:endParaRPr kumimoji="1" lang="en-US" altLang="ja-JP" sz="2000" dirty="0">
              <a:latin typeface="ＭＳ ゴシック" panose="020B0609070205080204" pitchFamily="49" charset="-128"/>
              <a:ea typeface="ＭＳ ゴシック" panose="020B0609070205080204" pitchFamily="49" charset="-128"/>
            </a:endParaRPr>
          </a:p>
          <a:p>
            <a:pPr marL="0" indent="0">
              <a:buNone/>
            </a:pPr>
            <a:r>
              <a:rPr lang="ja-JP" altLang="en-US" sz="2000" dirty="0">
                <a:latin typeface="ＭＳ ゴシック" panose="020B0609070205080204" pitchFamily="49" charset="-128"/>
                <a:ea typeface="ＭＳ ゴシック" panose="020B0609070205080204" pitchFamily="49" charset="-128"/>
              </a:rPr>
              <a:t>　①「カール・ロジャーズ入門」諸富祥彦　</a:t>
            </a:r>
            <a:r>
              <a:rPr lang="en-US" altLang="ja-JP" sz="2000" dirty="0">
                <a:latin typeface="ＭＳ ゴシック" panose="020B0609070205080204" pitchFamily="49" charset="-128"/>
                <a:ea typeface="ＭＳ ゴシック" panose="020B0609070205080204" pitchFamily="49" charset="-128"/>
              </a:rPr>
              <a:t>1997</a:t>
            </a:r>
            <a:r>
              <a:rPr lang="ja-JP" altLang="en-US" sz="2000" dirty="0">
                <a:latin typeface="ＭＳ ゴシック" panose="020B0609070205080204" pitchFamily="49" charset="-128"/>
                <a:ea typeface="ＭＳ ゴシック" panose="020B0609070205080204" pitchFamily="49" charset="-128"/>
              </a:rPr>
              <a:t>年</a:t>
            </a:r>
            <a:endParaRPr lang="en-US" altLang="ja-JP" sz="2000" dirty="0">
              <a:latin typeface="ＭＳ ゴシック" panose="020B0609070205080204" pitchFamily="49" charset="-128"/>
              <a:ea typeface="ＭＳ ゴシック" panose="020B0609070205080204" pitchFamily="49" charset="-128"/>
            </a:endParaRPr>
          </a:p>
          <a:p>
            <a:pPr marL="901700" indent="-901700">
              <a:buNone/>
            </a:pPr>
            <a:r>
              <a:rPr lang="ja-JP" altLang="en-US" sz="2000" dirty="0">
                <a:latin typeface="ＭＳ ゴシック" panose="020B0609070205080204" pitchFamily="49" charset="-128"/>
                <a:ea typeface="ＭＳ ゴシック" panose="020B0609070205080204" pitchFamily="49" charset="-128"/>
              </a:rPr>
              <a:t>　②「カール・ロジャーズ」諸富祥彦　</a:t>
            </a:r>
            <a:r>
              <a:rPr lang="en-US" altLang="ja-JP" sz="2000" dirty="0">
                <a:latin typeface="ＭＳ ゴシック" panose="020B0609070205080204" pitchFamily="49" charset="-128"/>
                <a:ea typeface="ＭＳ ゴシック" panose="020B0609070205080204" pitchFamily="49" charset="-128"/>
              </a:rPr>
              <a:t>2021</a:t>
            </a:r>
            <a:r>
              <a:rPr lang="ja-JP" altLang="en-US" sz="2000" dirty="0">
                <a:latin typeface="ＭＳ ゴシック" panose="020B0609070205080204" pitchFamily="49" charset="-128"/>
                <a:ea typeface="ＭＳ ゴシック" panose="020B0609070205080204" pitchFamily="49" charset="-128"/>
              </a:rPr>
              <a:t>年</a:t>
            </a:r>
            <a:endParaRPr lang="en-US" altLang="ja-JP" sz="2000" dirty="0">
              <a:latin typeface="ＭＳ ゴシック" panose="020B0609070205080204" pitchFamily="49" charset="-128"/>
              <a:ea typeface="ＭＳ ゴシック" panose="020B0609070205080204" pitchFamily="49" charset="-128"/>
            </a:endParaRPr>
          </a:p>
          <a:p>
            <a:pPr marL="901700" indent="-901700">
              <a:buNone/>
            </a:pPr>
            <a:r>
              <a:rPr lang="ja-JP" altLang="en-US" sz="2000" dirty="0">
                <a:latin typeface="ＭＳ ゴシック" panose="020B0609070205080204" pitchFamily="49" charset="-128"/>
                <a:ea typeface="ＭＳ ゴシック" panose="020B0609070205080204" pitchFamily="49" charset="-128"/>
              </a:rPr>
              <a:t>　③「全訂　ロジャーズ　クライアント中心療法の現在」村瀬孝雄　村瀬喜代子　</a:t>
            </a:r>
            <a:r>
              <a:rPr lang="en-US" altLang="ja-JP" sz="2000" dirty="0">
                <a:latin typeface="ＭＳ ゴシック" panose="020B0609070205080204" pitchFamily="49" charset="-128"/>
                <a:ea typeface="ＭＳ ゴシック" panose="020B0609070205080204" pitchFamily="49" charset="-128"/>
              </a:rPr>
              <a:t>2015</a:t>
            </a:r>
            <a:r>
              <a:rPr lang="ja-JP" altLang="en-US" sz="2000" dirty="0">
                <a:latin typeface="ＭＳ ゴシック" panose="020B0609070205080204" pitchFamily="49" charset="-128"/>
                <a:ea typeface="ＭＳ ゴシック" panose="020B0609070205080204" pitchFamily="49" charset="-128"/>
              </a:rPr>
              <a:t>年</a:t>
            </a:r>
            <a:endParaRPr lang="en-US" altLang="ja-JP" sz="2000" dirty="0">
              <a:latin typeface="ＭＳ ゴシック" panose="020B0609070205080204" pitchFamily="49" charset="-128"/>
              <a:ea typeface="ＭＳ ゴシック" panose="020B0609070205080204" pitchFamily="49" charset="-128"/>
            </a:endParaRPr>
          </a:p>
          <a:p>
            <a:pPr marL="901700" indent="-901700">
              <a:buNone/>
            </a:pPr>
            <a:endParaRPr lang="en-US" altLang="ja-JP" sz="2000" dirty="0">
              <a:latin typeface="ＭＳ ゴシック" panose="020B0609070205080204" pitchFamily="49" charset="-128"/>
              <a:ea typeface="ＭＳ ゴシック" panose="020B0609070205080204" pitchFamily="49" charset="-128"/>
            </a:endParaRPr>
          </a:p>
          <a:p>
            <a:pPr marL="901700" indent="-901700">
              <a:buNone/>
            </a:pPr>
            <a:r>
              <a:rPr lang="ja-JP" altLang="en-US" sz="2000" dirty="0">
                <a:latin typeface="ＭＳ ゴシック" panose="020B0609070205080204" pitchFamily="49" charset="-128"/>
                <a:ea typeface="ＭＳ ゴシック" panose="020B0609070205080204" pitchFamily="49" charset="-128"/>
              </a:rPr>
              <a:t>３．グループ理論関係</a:t>
            </a:r>
            <a:endParaRPr lang="en-US" altLang="ja-JP" sz="2000" dirty="0">
              <a:latin typeface="ＭＳ ゴシック" panose="020B0609070205080204" pitchFamily="49" charset="-128"/>
              <a:ea typeface="ＭＳ ゴシック" panose="020B0609070205080204" pitchFamily="49" charset="-128"/>
            </a:endParaRPr>
          </a:p>
          <a:p>
            <a:pPr marL="901700" indent="-901700">
              <a:buNone/>
            </a:pPr>
            <a:r>
              <a:rPr lang="ja-JP" altLang="en-US" sz="2000" dirty="0">
                <a:latin typeface="ＭＳ ゴシック" panose="020B0609070205080204" pitchFamily="49" charset="-128"/>
                <a:ea typeface="ＭＳ ゴシック" panose="020B0609070205080204" pitchFamily="49" charset="-128"/>
              </a:rPr>
              <a:t>　①「グループダイナミックス」釘原直樹　</a:t>
            </a:r>
            <a:r>
              <a:rPr lang="en-US" altLang="ja-JP" sz="2000" dirty="0">
                <a:latin typeface="ＭＳ ゴシック" panose="020B0609070205080204" pitchFamily="49" charset="-128"/>
                <a:ea typeface="ＭＳ ゴシック" panose="020B0609070205080204" pitchFamily="49" charset="-128"/>
              </a:rPr>
              <a:t>2011</a:t>
            </a:r>
            <a:r>
              <a:rPr lang="ja-JP" altLang="en-US" sz="2000" dirty="0">
                <a:latin typeface="ＭＳ ゴシック" panose="020B0609070205080204" pitchFamily="49" charset="-128"/>
                <a:ea typeface="ＭＳ ゴシック" panose="020B0609070205080204" pitchFamily="49" charset="-128"/>
              </a:rPr>
              <a:t>年</a:t>
            </a:r>
            <a:endParaRPr lang="en-US" altLang="ja-JP" sz="2000" dirty="0">
              <a:latin typeface="ＭＳ ゴシック" panose="020B0609070205080204" pitchFamily="49" charset="-128"/>
              <a:ea typeface="ＭＳ ゴシック" panose="020B0609070205080204" pitchFamily="49" charset="-128"/>
            </a:endParaRPr>
          </a:p>
          <a:p>
            <a:pPr marL="901700" indent="-901700">
              <a:buNone/>
            </a:pPr>
            <a:r>
              <a:rPr lang="ja-JP" altLang="en-US" sz="2000" dirty="0">
                <a:latin typeface="ＭＳ ゴシック" panose="020B0609070205080204" pitchFamily="49" charset="-128"/>
                <a:ea typeface="ＭＳ ゴシック" panose="020B0609070205080204" pitchFamily="49" charset="-128"/>
              </a:rPr>
              <a:t>　②「グループディスカッション」西口利夫外　</a:t>
            </a:r>
            <a:r>
              <a:rPr lang="en-US" altLang="ja-JP" sz="2000" dirty="0">
                <a:latin typeface="ＭＳ ゴシック" panose="020B0609070205080204" pitchFamily="49" charset="-128"/>
                <a:ea typeface="ＭＳ ゴシック" panose="020B0609070205080204" pitchFamily="49" charset="-128"/>
              </a:rPr>
              <a:t>2021</a:t>
            </a:r>
            <a:r>
              <a:rPr lang="ja-JP" altLang="en-US" sz="2000" dirty="0">
                <a:latin typeface="ＭＳ ゴシック" panose="020B0609070205080204" pitchFamily="49" charset="-128"/>
                <a:ea typeface="ＭＳ ゴシック" panose="020B0609070205080204" pitchFamily="49" charset="-128"/>
              </a:rPr>
              <a:t>年</a:t>
            </a:r>
            <a:endParaRPr lang="en-US" altLang="ja-JP" sz="2000" dirty="0">
              <a:latin typeface="ＭＳ ゴシック" panose="020B0609070205080204" pitchFamily="49" charset="-128"/>
              <a:ea typeface="ＭＳ ゴシック" panose="020B0609070205080204" pitchFamily="49" charset="-128"/>
            </a:endParaRPr>
          </a:p>
          <a:p>
            <a:pPr marL="901700" indent="-901700">
              <a:buNone/>
            </a:pPr>
            <a:r>
              <a:rPr lang="ja-JP" altLang="en-US" sz="2000" dirty="0">
                <a:latin typeface="ＭＳ ゴシック" panose="020B0609070205080204" pitchFamily="49" charset="-128"/>
                <a:ea typeface="ＭＳ ゴシック" panose="020B0609070205080204" pitchFamily="49" charset="-128"/>
              </a:rPr>
              <a:t>　③「チームワークの心理学」</a:t>
            </a:r>
            <a:r>
              <a:rPr lang="en-US" altLang="ja-JP" sz="2000" dirty="0">
                <a:latin typeface="ＭＳ ゴシック" panose="020B0609070205080204" pitchFamily="49" charset="-128"/>
                <a:ea typeface="ＭＳ ゴシック" panose="020B0609070205080204" pitchFamily="49" charset="-128"/>
              </a:rPr>
              <a:t>M</a:t>
            </a:r>
            <a:r>
              <a:rPr lang="ja-JP" altLang="en-US" sz="2000" dirty="0">
                <a:latin typeface="ＭＳ ゴシック" panose="020B0609070205080204" pitchFamily="49" charset="-128"/>
                <a:ea typeface="ＭＳ ゴシック" panose="020B0609070205080204" pitchFamily="49" charset="-128"/>
              </a:rPr>
              <a:t>・</a:t>
            </a:r>
            <a:r>
              <a:rPr lang="en-US" altLang="ja-JP" sz="2000" dirty="0">
                <a:latin typeface="ＭＳ ゴシック" panose="020B0609070205080204" pitchFamily="49" charset="-128"/>
                <a:ea typeface="ＭＳ ゴシック" panose="020B0609070205080204" pitchFamily="49" charset="-128"/>
              </a:rPr>
              <a:t>A.</a:t>
            </a:r>
            <a:r>
              <a:rPr lang="ja-JP" altLang="en-US" sz="2000" dirty="0">
                <a:latin typeface="ＭＳ ゴシック" panose="020B0609070205080204" pitchFamily="49" charset="-128"/>
                <a:ea typeface="ＭＳ ゴシック" panose="020B0609070205080204" pitchFamily="49" charset="-128"/>
              </a:rPr>
              <a:t>ウエスト　</a:t>
            </a:r>
            <a:r>
              <a:rPr lang="en-US" altLang="ja-JP" sz="2000" dirty="0">
                <a:latin typeface="ＭＳ ゴシック" panose="020B0609070205080204" pitchFamily="49" charset="-128"/>
                <a:ea typeface="ＭＳ ゴシック" panose="020B0609070205080204" pitchFamily="49" charset="-128"/>
              </a:rPr>
              <a:t>2014</a:t>
            </a:r>
            <a:r>
              <a:rPr lang="ja-JP" altLang="en-US" sz="2000" dirty="0">
                <a:latin typeface="ＭＳ ゴシック" panose="020B0609070205080204" pitchFamily="49" charset="-128"/>
                <a:ea typeface="ＭＳ ゴシック" panose="020B0609070205080204" pitchFamily="49" charset="-128"/>
              </a:rPr>
              <a:t>年</a:t>
            </a:r>
            <a:endParaRPr lang="en-US" altLang="ja-JP" sz="2000" dirty="0">
              <a:latin typeface="ＭＳ ゴシック" panose="020B0609070205080204" pitchFamily="49" charset="-128"/>
              <a:ea typeface="ＭＳ ゴシック" panose="020B0609070205080204" pitchFamily="49" charset="-128"/>
            </a:endParaRPr>
          </a:p>
          <a:p>
            <a:pPr marL="901700" indent="-901700">
              <a:buNone/>
            </a:pPr>
            <a:r>
              <a:rPr lang="ja-JP" altLang="en-US" sz="2000" dirty="0">
                <a:latin typeface="ＭＳ ゴシック" panose="020B0609070205080204" pitchFamily="49" charset="-128"/>
                <a:ea typeface="ＭＳ ゴシック" panose="020B0609070205080204" pitchFamily="49" charset="-128"/>
              </a:rPr>
              <a:t>　④「チームワークの心理学」山口裕幸　</a:t>
            </a:r>
            <a:r>
              <a:rPr lang="en-US" altLang="ja-JP" sz="2000" dirty="0">
                <a:latin typeface="ＭＳ ゴシック" panose="020B0609070205080204" pitchFamily="49" charset="-128"/>
                <a:ea typeface="ＭＳ ゴシック" panose="020B0609070205080204" pitchFamily="49" charset="-128"/>
              </a:rPr>
              <a:t>2008</a:t>
            </a:r>
            <a:r>
              <a:rPr lang="ja-JP" altLang="en-US" sz="2000" dirty="0">
                <a:latin typeface="ＭＳ ゴシック" panose="020B0609070205080204" pitchFamily="49" charset="-128"/>
                <a:ea typeface="ＭＳ ゴシック" panose="020B0609070205080204" pitchFamily="49" charset="-128"/>
              </a:rPr>
              <a:t>年</a:t>
            </a:r>
            <a:endParaRPr lang="en-US" altLang="ja-JP" sz="2000" dirty="0">
              <a:latin typeface="ＭＳ ゴシック" panose="020B0609070205080204" pitchFamily="49" charset="-128"/>
              <a:ea typeface="ＭＳ ゴシック" panose="020B0609070205080204" pitchFamily="49" charset="-128"/>
            </a:endParaRPr>
          </a:p>
          <a:p>
            <a:pPr marL="901700" indent="-901700">
              <a:buNone/>
            </a:pPr>
            <a:r>
              <a:rPr lang="ja-JP" altLang="en-US" sz="2000" dirty="0">
                <a:latin typeface="ＭＳ ゴシック" panose="020B0609070205080204" pitchFamily="49" charset="-128"/>
                <a:ea typeface="ＭＳ ゴシック" panose="020B0609070205080204" pitchFamily="49" charset="-128"/>
              </a:rPr>
              <a:t>　⑤「チームワークの教科書」ハーバード・ビジネスレビュ編集部　</a:t>
            </a:r>
            <a:r>
              <a:rPr lang="en-US" altLang="ja-JP" sz="2000" dirty="0">
                <a:latin typeface="ＭＳ ゴシック" panose="020B0609070205080204" pitchFamily="49" charset="-128"/>
                <a:ea typeface="ＭＳ ゴシック" panose="020B0609070205080204" pitchFamily="49" charset="-128"/>
              </a:rPr>
              <a:t>2019</a:t>
            </a:r>
            <a:r>
              <a:rPr lang="ja-JP" altLang="en-US" sz="2000" dirty="0">
                <a:latin typeface="ＭＳ ゴシック" panose="020B0609070205080204" pitchFamily="49" charset="-128"/>
                <a:ea typeface="ＭＳ ゴシック" panose="020B0609070205080204" pitchFamily="49" charset="-128"/>
              </a:rPr>
              <a:t>年</a:t>
            </a:r>
            <a:endParaRPr lang="en-US" altLang="ja-JP" sz="2000" dirty="0">
              <a:latin typeface="ＭＳ ゴシック" panose="020B0609070205080204" pitchFamily="49" charset="-128"/>
              <a:ea typeface="ＭＳ ゴシック" panose="020B0609070205080204" pitchFamily="49" charset="-128"/>
            </a:endParaRPr>
          </a:p>
          <a:p>
            <a:pPr marL="901700" indent="-901700">
              <a:buNone/>
            </a:pPr>
            <a:r>
              <a:rPr lang="ja-JP" altLang="en-US" sz="2000" dirty="0">
                <a:latin typeface="ＭＳ ゴシック" panose="020B0609070205080204" pitchFamily="49" charset="-128"/>
                <a:ea typeface="ＭＳ ゴシック" panose="020B0609070205080204" pitchFamily="49" charset="-128"/>
              </a:rPr>
              <a:t>　⑥「集団心理学」大橋恵編著　</a:t>
            </a:r>
            <a:r>
              <a:rPr lang="en-US" altLang="ja-JP" sz="2000" dirty="0">
                <a:latin typeface="ＭＳ ゴシック" panose="020B0609070205080204" pitchFamily="49" charset="-128"/>
                <a:ea typeface="ＭＳ ゴシック" panose="020B0609070205080204" pitchFamily="49" charset="-128"/>
              </a:rPr>
              <a:t>2021</a:t>
            </a:r>
            <a:r>
              <a:rPr lang="ja-JP" altLang="en-US" sz="2000" dirty="0">
                <a:latin typeface="ＭＳ ゴシック" panose="020B0609070205080204" pitchFamily="49" charset="-128"/>
                <a:ea typeface="ＭＳ ゴシック" panose="020B0609070205080204" pitchFamily="49" charset="-128"/>
              </a:rPr>
              <a:t>年</a:t>
            </a:r>
            <a:endParaRPr lang="en-US" altLang="ja-JP" sz="2000" dirty="0">
              <a:latin typeface="ＭＳ ゴシック" panose="020B0609070205080204" pitchFamily="49" charset="-128"/>
              <a:ea typeface="ＭＳ ゴシック" panose="020B0609070205080204" pitchFamily="49" charset="-128"/>
            </a:endParaRPr>
          </a:p>
          <a:p>
            <a:pPr marL="901700" indent="-901700">
              <a:buNone/>
            </a:pPr>
            <a:endParaRPr lang="en-US" altLang="ja-JP" sz="16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5B7273D6-DC52-421C-85E2-8088A6A00EE3}"/>
              </a:ext>
            </a:extLst>
          </p:cNvPr>
          <p:cNvSpPr>
            <a:spLocks noGrp="1"/>
          </p:cNvSpPr>
          <p:nvPr>
            <p:ph type="sldNum" sz="quarter" idx="12"/>
          </p:nvPr>
        </p:nvSpPr>
        <p:spPr/>
        <p:txBody>
          <a:bodyPr/>
          <a:lstStyle/>
          <a:p>
            <a:fld id="{FC7BBEE7-BD68-41DD-9D85-B3B516E6AB25}" type="slidenum">
              <a:rPr lang="ja-JP" altLang="en-US" smtClean="0"/>
              <a:pPr/>
              <a:t>40</a:t>
            </a:fld>
            <a:endParaRPr lang="ja-JP" altLang="en-US" dirty="0"/>
          </a:p>
        </p:txBody>
      </p:sp>
    </p:spTree>
    <p:extLst>
      <p:ext uri="{BB962C8B-B14F-4D97-AF65-F5344CB8AC3E}">
        <p14:creationId xmlns:p14="http://schemas.microsoft.com/office/powerpoint/2010/main" val="24777649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D524D80-43C6-4ECC-8211-2D62BCB82C5C}"/>
              </a:ext>
            </a:extLst>
          </p:cNvPr>
          <p:cNvSpPr>
            <a:spLocks noGrp="1"/>
          </p:cNvSpPr>
          <p:nvPr>
            <p:ph idx="1"/>
          </p:nvPr>
        </p:nvSpPr>
        <p:spPr>
          <a:xfrm>
            <a:off x="696531" y="305916"/>
            <a:ext cx="10933091" cy="6415559"/>
          </a:xfrm>
        </p:spPr>
        <p:txBody>
          <a:bodyPr>
            <a:normAutofit fontScale="85000" lnSpcReduction="20000"/>
          </a:bodyPr>
          <a:lstStyle/>
          <a:p>
            <a:pPr marL="901700" indent="-901700">
              <a:buNone/>
            </a:pPr>
            <a:r>
              <a:rPr lang="ja-JP" altLang="en-US" sz="3200" dirty="0">
                <a:latin typeface="ＭＳ ゴシック" panose="020B0609070205080204" pitchFamily="49" charset="-128"/>
                <a:ea typeface="ＭＳ ゴシック" panose="020B0609070205080204" pitchFamily="49" charset="-128"/>
              </a:rPr>
              <a:t> </a:t>
            </a:r>
            <a:r>
              <a:rPr lang="ja-JP" altLang="en-US" sz="1500" dirty="0">
                <a:latin typeface="ＭＳ ゴシック" panose="020B0609070205080204" pitchFamily="49" charset="-128"/>
                <a:ea typeface="ＭＳ ゴシック" panose="020B0609070205080204" pitchFamily="49" charset="-128"/>
              </a:rPr>
              <a:t>⑦「集団行動の心理学」本間道子　</a:t>
            </a:r>
            <a:r>
              <a:rPr lang="en-US" altLang="ja-JP" sz="1500" dirty="0">
                <a:latin typeface="ＭＳ ゴシック" panose="020B0609070205080204" pitchFamily="49" charset="-128"/>
                <a:ea typeface="ＭＳ ゴシック" panose="020B0609070205080204" pitchFamily="49" charset="-128"/>
              </a:rPr>
              <a:t>2011</a:t>
            </a:r>
            <a:r>
              <a:rPr lang="ja-JP" altLang="en-US" sz="1500" dirty="0">
                <a:latin typeface="ＭＳ ゴシック" panose="020B0609070205080204" pitchFamily="49" charset="-128"/>
                <a:ea typeface="ＭＳ ゴシック" panose="020B0609070205080204" pitchFamily="49" charset="-128"/>
              </a:rPr>
              <a:t>年</a:t>
            </a:r>
            <a:endParaRPr lang="en-US" altLang="ja-JP" sz="1500" dirty="0">
              <a:latin typeface="ＭＳ ゴシック" panose="020B0609070205080204" pitchFamily="49" charset="-128"/>
              <a:ea typeface="ＭＳ ゴシック" panose="020B0609070205080204" pitchFamily="49" charset="-128"/>
            </a:endParaRPr>
          </a:p>
          <a:p>
            <a:pPr marL="901700" indent="-901700">
              <a:buNone/>
            </a:pPr>
            <a:r>
              <a:rPr lang="ja-JP" altLang="en-US" sz="1500" dirty="0">
                <a:latin typeface="ＭＳ ゴシック" panose="020B0609070205080204" pitchFamily="49" charset="-128"/>
                <a:ea typeface="ＭＳ ゴシック" panose="020B0609070205080204" pitchFamily="49" charset="-128"/>
              </a:rPr>
              <a:t>　⑧「ワークショップ」中野民夫　</a:t>
            </a:r>
            <a:r>
              <a:rPr lang="en-US" altLang="ja-JP" sz="1500" dirty="0">
                <a:latin typeface="ＭＳ ゴシック" panose="020B0609070205080204" pitchFamily="49" charset="-128"/>
                <a:ea typeface="ＭＳ ゴシック" panose="020B0609070205080204" pitchFamily="49" charset="-128"/>
              </a:rPr>
              <a:t>2001</a:t>
            </a:r>
            <a:r>
              <a:rPr lang="ja-JP" altLang="en-US" sz="1500" dirty="0">
                <a:latin typeface="ＭＳ ゴシック" panose="020B0609070205080204" pitchFamily="49" charset="-128"/>
                <a:ea typeface="ＭＳ ゴシック" panose="020B0609070205080204" pitchFamily="49" charset="-128"/>
              </a:rPr>
              <a:t>年</a:t>
            </a:r>
            <a:endParaRPr lang="en-US" altLang="ja-JP" sz="1500" dirty="0">
              <a:latin typeface="ＭＳ ゴシック" panose="020B0609070205080204" pitchFamily="49" charset="-128"/>
              <a:ea typeface="ＭＳ ゴシック" panose="020B0609070205080204" pitchFamily="49" charset="-128"/>
            </a:endParaRPr>
          </a:p>
          <a:p>
            <a:pPr marL="901700" indent="-901700">
              <a:buNone/>
            </a:pPr>
            <a:r>
              <a:rPr lang="ja-JP" altLang="en-US" sz="1500" dirty="0">
                <a:latin typeface="ＭＳ ゴシック" panose="020B0609070205080204" pitchFamily="49" charset="-128"/>
                <a:ea typeface="ＭＳ ゴシック" panose="020B0609070205080204" pitchFamily="49" charset="-128"/>
              </a:rPr>
              <a:t>　⑨「ワークショップデザイン論」山内祐平　</a:t>
            </a:r>
            <a:r>
              <a:rPr lang="en-US" altLang="ja-JP" sz="1500" dirty="0">
                <a:latin typeface="ＭＳ ゴシック" panose="020B0609070205080204" pitchFamily="49" charset="-128"/>
                <a:ea typeface="ＭＳ ゴシック" panose="020B0609070205080204" pitchFamily="49" charset="-128"/>
              </a:rPr>
              <a:t>2021</a:t>
            </a:r>
            <a:r>
              <a:rPr lang="ja-JP" altLang="en-US" sz="1500" dirty="0">
                <a:latin typeface="ＭＳ ゴシック" panose="020B0609070205080204" pitchFamily="49" charset="-128"/>
                <a:ea typeface="ＭＳ ゴシック" panose="020B0609070205080204" pitchFamily="49" charset="-128"/>
              </a:rPr>
              <a:t>年</a:t>
            </a:r>
            <a:endParaRPr lang="en-US" altLang="ja-JP" sz="1500" dirty="0">
              <a:latin typeface="ＭＳ ゴシック" panose="020B0609070205080204" pitchFamily="49" charset="-128"/>
              <a:ea typeface="ＭＳ ゴシック" panose="020B0609070205080204" pitchFamily="49" charset="-128"/>
            </a:endParaRPr>
          </a:p>
          <a:p>
            <a:pPr marL="901700" indent="-901700">
              <a:buNone/>
            </a:pPr>
            <a:r>
              <a:rPr lang="ja-JP" altLang="en-US" sz="1500" dirty="0">
                <a:latin typeface="ＭＳ ゴシック" panose="020B0609070205080204" pitchFamily="49" charset="-128"/>
                <a:ea typeface="ＭＳ ゴシック" panose="020B0609070205080204" pitchFamily="49" charset="-128"/>
              </a:rPr>
              <a:t>　⑩「これからはじめるワークショップ」堀公俊　</a:t>
            </a:r>
            <a:r>
              <a:rPr lang="en-US" altLang="ja-JP" sz="1500" dirty="0">
                <a:latin typeface="ＭＳ ゴシック" panose="020B0609070205080204" pitchFamily="49" charset="-128"/>
                <a:ea typeface="ＭＳ ゴシック" panose="020B0609070205080204" pitchFamily="49" charset="-128"/>
              </a:rPr>
              <a:t>2019</a:t>
            </a:r>
            <a:r>
              <a:rPr lang="ja-JP" altLang="en-US" sz="1500" dirty="0">
                <a:latin typeface="ＭＳ ゴシック" panose="020B0609070205080204" pitchFamily="49" charset="-128"/>
                <a:ea typeface="ＭＳ ゴシック" panose="020B0609070205080204" pitchFamily="49" charset="-128"/>
              </a:rPr>
              <a:t>年</a:t>
            </a:r>
            <a:endParaRPr lang="en-US" altLang="ja-JP" sz="1500" dirty="0">
              <a:latin typeface="ＭＳ ゴシック" panose="020B0609070205080204" pitchFamily="49" charset="-128"/>
              <a:ea typeface="ＭＳ ゴシック" panose="020B0609070205080204" pitchFamily="49" charset="-128"/>
            </a:endParaRPr>
          </a:p>
          <a:p>
            <a:pPr marL="901700" indent="-901700">
              <a:buNone/>
            </a:pPr>
            <a:r>
              <a:rPr lang="ja-JP" altLang="en-US" sz="1500" dirty="0">
                <a:latin typeface="ＭＳ ゴシック" panose="020B0609070205080204" pitchFamily="49" charset="-128"/>
                <a:ea typeface="ＭＳ ゴシック" panose="020B0609070205080204" pitchFamily="49" charset="-128"/>
              </a:rPr>
              <a:t>　⑪「ファシリテーション入門」堀公俊　</a:t>
            </a:r>
            <a:r>
              <a:rPr lang="en-US" altLang="ja-JP" sz="1500" dirty="0">
                <a:latin typeface="ＭＳ ゴシック" panose="020B0609070205080204" pitchFamily="49" charset="-128"/>
                <a:ea typeface="ＭＳ ゴシック" panose="020B0609070205080204" pitchFamily="49" charset="-128"/>
              </a:rPr>
              <a:t>2018</a:t>
            </a:r>
            <a:r>
              <a:rPr lang="ja-JP" altLang="en-US" sz="1500" dirty="0">
                <a:latin typeface="ＭＳ ゴシック" panose="020B0609070205080204" pitchFamily="49" charset="-128"/>
                <a:ea typeface="ＭＳ ゴシック" panose="020B0609070205080204" pitchFamily="49" charset="-128"/>
              </a:rPr>
              <a:t>年</a:t>
            </a:r>
            <a:endParaRPr lang="en-US" altLang="ja-JP" sz="1500" dirty="0">
              <a:latin typeface="ＭＳ ゴシック" panose="020B0609070205080204" pitchFamily="49" charset="-128"/>
              <a:ea typeface="ＭＳ ゴシック" panose="020B0609070205080204" pitchFamily="49" charset="-128"/>
            </a:endParaRPr>
          </a:p>
          <a:p>
            <a:pPr marL="901700" indent="-901700">
              <a:buNone/>
            </a:pPr>
            <a:r>
              <a:rPr lang="ja-JP" altLang="en-US" sz="1500" dirty="0">
                <a:latin typeface="ＭＳ ゴシック" panose="020B0609070205080204" pitchFamily="49" charset="-128"/>
                <a:ea typeface="ＭＳ ゴシック" panose="020B0609070205080204" pitchFamily="49" charset="-128"/>
              </a:rPr>
              <a:t>　⑫「ファシリテーションとは何か」井上義和外　</a:t>
            </a:r>
            <a:r>
              <a:rPr lang="en-US" altLang="ja-JP" sz="1500" dirty="0">
                <a:latin typeface="ＭＳ ゴシック" panose="020B0609070205080204" pitchFamily="49" charset="-128"/>
                <a:ea typeface="ＭＳ ゴシック" panose="020B0609070205080204" pitchFamily="49" charset="-128"/>
              </a:rPr>
              <a:t>2021</a:t>
            </a:r>
            <a:r>
              <a:rPr lang="ja-JP" altLang="en-US" sz="1500" dirty="0">
                <a:latin typeface="ＭＳ ゴシック" panose="020B0609070205080204" pitchFamily="49" charset="-128"/>
                <a:ea typeface="ＭＳ ゴシック" panose="020B0609070205080204" pitchFamily="49" charset="-128"/>
              </a:rPr>
              <a:t>年</a:t>
            </a:r>
            <a:endParaRPr lang="en-US" altLang="ja-JP" sz="1500" dirty="0">
              <a:latin typeface="ＭＳ ゴシック" panose="020B0609070205080204" pitchFamily="49" charset="-128"/>
              <a:ea typeface="ＭＳ ゴシック" panose="020B0609070205080204" pitchFamily="49" charset="-128"/>
            </a:endParaRPr>
          </a:p>
          <a:p>
            <a:pPr marL="901700" indent="-901700">
              <a:buNone/>
            </a:pPr>
            <a:r>
              <a:rPr lang="ja-JP" altLang="en-US" sz="1500" dirty="0">
                <a:latin typeface="ＭＳ ゴシック" panose="020B0609070205080204" pitchFamily="49" charset="-128"/>
                <a:ea typeface="ＭＳ ゴシック" panose="020B0609070205080204" pitchFamily="49" charset="-128"/>
              </a:rPr>
              <a:t>　⑬「ファシリテーションの教科書」グロービス　</a:t>
            </a:r>
            <a:r>
              <a:rPr lang="en-US" altLang="ja-JP" sz="1500" dirty="0">
                <a:latin typeface="ＭＳ ゴシック" panose="020B0609070205080204" pitchFamily="49" charset="-128"/>
                <a:ea typeface="ＭＳ ゴシック" panose="020B0609070205080204" pitchFamily="49" charset="-128"/>
              </a:rPr>
              <a:t>2014</a:t>
            </a:r>
            <a:r>
              <a:rPr lang="ja-JP" altLang="en-US" sz="1500" dirty="0">
                <a:latin typeface="ＭＳ ゴシック" panose="020B0609070205080204" pitchFamily="49" charset="-128"/>
                <a:ea typeface="ＭＳ ゴシック" panose="020B0609070205080204" pitchFamily="49" charset="-128"/>
              </a:rPr>
              <a:t>年</a:t>
            </a:r>
            <a:endParaRPr lang="en-US" altLang="ja-JP" sz="1500" dirty="0">
              <a:latin typeface="ＭＳ ゴシック" panose="020B0609070205080204" pitchFamily="49" charset="-128"/>
              <a:ea typeface="ＭＳ ゴシック" panose="020B0609070205080204" pitchFamily="49" charset="-128"/>
            </a:endParaRPr>
          </a:p>
          <a:p>
            <a:pPr marL="901700" indent="-901700">
              <a:buNone/>
            </a:pPr>
            <a:endParaRPr lang="en-US" altLang="ja-JP" sz="1500" dirty="0">
              <a:latin typeface="ＭＳ ゴシック" panose="020B0609070205080204" pitchFamily="49" charset="-128"/>
              <a:ea typeface="ＭＳ ゴシック" panose="020B0609070205080204" pitchFamily="49" charset="-128"/>
            </a:endParaRPr>
          </a:p>
          <a:p>
            <a:pPr marL="901700" indent="-901700">
              <a:buNone/>
            </a:pPr>
            <a:r>
              <a:rPr lang="ja-JP" altLang="en-US" sz="1500" dirty="0">
                <a:latin typeface="ＭＳ ゴシック" panose="020B0609070205080204" pitchFamily="49" charset="-128"/>
                <a:ea typeface="ＭＳ ゴシック" panose="020B0609070205080204" pitchFamily="49" charset="-128"/>
              </a:rPr>
              <a:t>４．リーダー論</a:t>
            </a:r>
            <a:endParaRPr lang="en-US" altLang="ja-JP" sz="1500" dirty="0">
              <a:latin typeface="ＭＳ ゴシック" panose="020B0609070205080204" pitchFamily="49" charset="-128"/>
              <a:ea typeface="ＭＳ ゴシック" panose="020B0609070205080204" pitchFamily="49" charset="-128"/>
            </a:endParaRPr>
          </a:p>
          <a:p>
            <a:pPr marL="901700" indent="-901700">
              <a:buNone/>
            </a:pPr>
            <a:r>
              <a:rPr lang="ja-JP" altLang="en-US" sz="1500" dirty="0">
                <a:latin typeface="ＭＳ ゴシック" panose="020B0609070205080204" pitchFamily="49" charset="-128"/>
                <a:ea typeface="ＭＳ ゴシック" panose="020B0609070205080204" pitchFamily="49" charset="-128"/>
              </a:rPr>
              <a:t>　①「リーダーシップが滅ぶ時代」</a:t>
            </a:r>
            <a:r>
              <a:rPr lang="en-US" altLang="ja-JP" sz="1500" dirty="0">
                <a:latin typeface="ＭＳ ゴシック" panose="020B0609070205080204" pitchFamily="49" charset="-128"/>
                <a:ea typeface="ＭＳ ゴシック" panose="020B0609070205080204" pitchFamily="49" charset="-128"/>
              </a:rPr>
              <a:t>B.</a:t>
            </a:r>
            <a:r>
              <a:rPr lang="ja-JP" altLang="en-US" sz="1500" dirty="0">
                <a:latin typeface="ＭＳ ゴシック" panose="020B0609070205080204" pitchFamily="49" charset="-128"/>
                <a:ea typeface="ＭＳ ゴシック" panose="020B0609070205080204" pitchFamily="49" charset="-128"/>
              </a:rPr>
              <a:t>ケラーマン　</a:t>
            </a:r>
            <a:r>
              <a:rPr lang="en-US" altLang="ja-JP" sz="1500" dirty="0">
                <a:latin typeface="ＭＳ ゴシック" panose="020B0609070205080204" pitchFamily="49" charset="-128"/>
                <a:ea typeface="ＭＳ ゴシック" panose="020B0609070205080204" pitchFamily="49" charset="-128"/>
              </a:rPr>
              <a:t>2013</a:t>
            </a:r>
            <a:r>
              <a:rPr lang="ja-JP" altLang="en-US" sz="1500" dirty="0">
                <a:latin typeface="ＭＳ ゴシック" panose="020B0609070205080204" pitchFamily="49" charset="-128"/>
                <a:ea typeface="ＭＳ ゴシック" panose="020B0609070205080204" pitchFamily="49" charset="-128"/>
              </a:rPr>
              <a:t>年</a:t>
            </a:r>
            <a:endParaRPr lang="en-US" altLang="ja-JP" sz="1500" dirty="0">
              <a:latin typeface="ＭＳ ゴシック" panose="020B0609070205080204" pitchFamily="49" charset="-128"/>
              <a:ea typeface="ＭＳ ゴシック" panose="020B0609070205080204" pitchFamily="49" charset="-128"/>
            </a:endParaRPr>
          </a:p>
          <a:p>
            <a:pPr marL="901700" indent="-901700">
              <a:buNone/>
            </a:pPr>
            <a:r>
              <a:rPr lang="ja-JP" altLang="en-US" sz="1500" dirty="0">
                <a:latin typeface="ＭＳ ゴシック" panose="020B0609070205080204" pitchFamily="49" charset="-128"/>
                <a:ea typeface="ＭＳ ゴシック" panose="020B0609070205080204" pitchFamily="49" charset="-128"/>
              </a:rPr>
              <a:t>　②「リーダーシップの教科書」ハーバード・ビジネスレビュー編集部　</a:t>
            </a:r>
            <a:r>
              <a:rPr lang="en-US" altLang="ja-JP" sz="1500" dirty="0">
                <a:latin typeface="ＭＳ ゴシック" panose="020B0609070205080204" pitchFamily="49" charset="-128"/>
                <a:ea typeface="ＭＳ ゴシック" panose="020B0609070205080204" pitchFamily="49" charset="-128"/>
              </a:rPr>
              <a:t>2018</a:t>
            </a:r>
            <a:r>
              <a:rPr lang="ja-JP" altLang="en-US" sz="1500" dirty="0">
                <a:latin typeface="ＭＳ ゴシック" panose="020B0609070205080204" pitchFamily="49" charset="-128"/>
                <a:ea typeface="ＭＳ ゴシック" panose="020B0609070205080204" pitchFamily="49" charset="-128"/>
              </a:rPr>
              <a:t>年</a:t>
            </a:r>
            <a:endParaRPr lang="en-US" altLang="ja-JP" sz="1500" dirty="0">
              <a:latin typeface="ＭＳ ゴシック" panose="020B0609070205080204" pitchFamily="49" charset="-128"/>
              <a:ea typeface="ＭＳ ゴシック" panose="020B0609070205080204" pitchFamily="49" charset="-128"/>
            </a:endParaRPr>
          </a:p>
          <a:p>
            <a:pPr marL="901700" indent="-901700">
              <a:buNone/>
            </a:pPr>
            <a:r>
              <a:rPr lang="ja-JP" altLang="en-US" sz="1500" dirty="0">
                <a:latin typeface="ＭＳ ゴシック" panose="020B0609070205080204" pitchFamily="49" charset="-128"/>
                <a:ea typeface="ＭＳ ゴシック" panose="020B0609070205080204" pitchFamily="49" charset="-128"/>
              </a:rPr>
              <a:t>　③「リーダーシップの探求」</a:t>
            </a:r>
            <a:r>
              <a:rPr lang="en-US" altLang="ja-JP" sz="1500" dirty="0">
                <a:latin typeface="ＭＳ ゴシック" panose="020B0609070205080204" pitchFamily="49" charset="-128"/>
                <a:ea typeface="ＭＳ ゴシック" panose="020B0609070205080204" pitchFamily="49" charset="-128"/>
              </a:rPr>
              <a:t>S.R.</a:t>
            </a:r>
            <a:r>
              <a:rPr lang="ja-JP" altLang="en-US" sz="1500" dirty="0">
                <a:latin typeface="ＭＳ ゴシック" panose="020B0609070205080204" pitchFamily="49" charset="-128"/>
                <a:ea typeface="ＭＳ ゴシック" panose="020B0609070205080204" pitchFamily="49" charset="-128"/>
              </a:rPr>
              <a:t>コミベズ　</a:t>
            </a:r>
            <a:r>
              <a:rPr lang="en-US" altLang="ja-JP" sz="1500" dirty="0">
                <a:latin typeface="ＭＳ ゴシック" panose="020B0609070205080204" pitchFamily="49" charset="-128"/>
                <a:ea typeface="ＭＳ ゴシック" panose="020B0609070205080204" pitchFamily="49" charset="-128"/>
              </a:rPr>
              <a:t>2017</a:t>
            </a:r>
            <a:r>
              <a:rPr lang="ja-JP" altLang="en-US" sz="1500" dirty="0">
                <a:latin typeface="ＭＳ ゴシック" panose="020B0609070205080204" pitchFamily="49" charset="-128"/>
                <a:ea typeface="ＭＳ ゴシック" panose="020B0609070205080204" pitchFamily="49" charset="-128"/>
              </a:rPr>
              <a:t>年</a:t>
            </a:r>
            <a:endParaRPr lang="en-US" altLang="ja-JP" sz="1500" dirty="0">
              <a:latin typeface="ＭＳ ゴシック" panose="020B0609070205080204" pitchFamily="49" charset="-128"/>
              <a:ea typeface="ＭＳ ゴシック" panose="020B0609070205080204" pitchFamily="49" charset="-128"/>
            </a:endParaRPr>
          </a:p>
          <a:p>
            <a:pPr marL="901700" indent="-901700">
              <a:buNone/>
            </a:pPr>
            <a:r>
              <a:rPr lang="ja-JP" altLang="en-US" sz="1500" dirty="0">
                <a:latin typeface="ＭＳ ゴシック" panose="020B0609070205080204" pitchFamily="49" charset="-128"/>
                <a:ea typeface="ＭＳ ゴシック" panose="020B0609070205080204" pitchFamily="49" charset="-128"/>
              </a:rPr>
              <a:t>　④「謙虚なリーダーシップ」</a:t>
            </a:r>
            <a:r>
              <a:rPr lang="en-US" altLang="ja-JP" sz="1500" dirty="0">
                <a:latin typeface="ＭＳ ゴシック" panose="020B0609070205080204" pitchFamily="49" charset="-128"/>
                <a:ea typeface="ＭＳ ゴシック" panose="020B0609070205080204" pitchFamily="49" charset="-128"/>
              </a:rPr>
              <a:t>E.H.</a:t>
            </a:r>
            <a:r>
              <a:rPr lang="ja-JP" altLang="en-US" sz="1500" dirty="0">
                <a:latin typeface="ＭＳ ゴシック" panose="020B0609070205080204" pitchFamily="49" charset="-128"/>
                <a:ea typeface="ＭＳ ゴシック" panose="020B0609070205080204" pitchFamily="49" charset="-128"/>
              </a:rPr>
              <a:t>シャイン外　</a:t>
            </a:r>
            <a:r>
              <a:rPr lang="en-US" altLang="ja-JP" sz="1500" dirty="0">
                <a:latin typeface="ＭＳ ゴシック" panose="020B0609070205080204" pitchFamily="49" charset="-128"/>
                <a:ea typeface="ＭＳ ゴシック" panose="020B0609070205080204" pitchFamily="49" charset="-128"/>
              </a:rPr>
              <a:t>2020</a:t>
            </a:r>
            <a:r>
              <a:rPr lang="ja-JP" altLang="en-US" sz="1500" dirty="0">
                <a:latin typeface="ＭＳ ゴシック" panose="020B0609070205080204" pitchFamily="49" charset="-128"/>
                <a:ea typeface="ＭＳ ゴシック" panose="020B0609070205080204" pitchFamily="49" charset="-128"/>
              </a:rPr>
              <a:t>年</a:t>
            </a:r>
            <a:endParaRPr lang="en-US" altLang="ja-JP" sz="1500" dirty="0">
              <a:latin typeface="ＭＳ ゴシック" panose="020B0609070205080204" pitchFamily="49" charset="-128"/>
              <a:ea typeface="ＭＳ ゴシック" panose="020B0609070205080204" pitchFamily="49" charset="-128"/>
            </a:endParaRPr>
          </a:p>
          <a:p>
            <a:pPr marL="901700" indent="-901700">
              <a:buNone/>
            </a:pPr>
            <a:r>
              <a:rPr lang="ja-JP" altLang="en-US" sz="1500" dirty="0">
                <a:latin typeface="ＭＳ ゴシック" panose="020B0609070205080204" pitchFamily="49" charset="-128"/>
                <a:ea typeface="ＭＳ ゴシック" panose="020B0609070205080204" pitchFamily="49" charset="-128"/>
              </a:rPr>
              <a:t>　⑤「サーバントリーダーシップ」</a:t>
            </a:r>
            <a:r>
              <a:rPr lang="en-US" altLang="ja-JP" sz="1500" dirty="0">
                <a:latin typeface="ＭＳ ゴシック" panose="020B0609070205080204" pitchFamily="49" charset="-128"/>
                <a:ea typeface="ＭＳ ゴシック" panose="020B0609070205080204" pitchFamily="49" charset="-128"/>
              </a:rPr>
              <a:t>R.K.</a:t>
            </a:r>
            <a:r>
              <a:rPr lang="ja-JP" altLang="en-US" sz="1500" dirty="0">
                <a:latin typeface="ＭＳ ゴシック" panose="020B0609070205080204" pitchFamily="49" charset="-128"/>
                <a:ea typeface="ＭＳ ゴシック" panose="020B0609070205080204" pitchFamily="49" charset="-128"/>
              </a:rPr>
              <a:t>グリーンリーフ　</a:t>
            </a:r>
            <a:r>
              <a:rPr lang="en-US" altLang="ja-JP" sz="1500" dirty="0">
                <a:latin typeface="ＭＳ ゴシック" panose="020B0609070205080204" pitchFamily="49" charset="-128"/>
                <a:ea typeface="ＭＳ ゴシック" panose="020B0609070205080204" pitchFamily="49" charset="-128"/>
              </a:rPr>
              <a:t>2008</a:t>
            </a:r>
            <a:r>
              <a:rPr lang="ja-JP" altLang="en-US" sz="1500" dirty="0">
                <a:latin typeface="ＭＳ ゴシック" panose="020B0609070205080204" pitchFamily="49" charset="-128"/>
                <a:ea typeface="ＭＳ ゴシック" panose="020B0609070205080204" pitchFamily="49" charset="-128"/>
              </a:rPr>
              <a:t>年</a:t>
            </a:r>
            <a:endParaRPr lang="en-US" altLang="ja-JP" sz="1500" dirty="0">
              <a:latin typeface="ＭＳ ゴシック" panose="020B0609070205080204" pitchFamily="49" charset="-128"/>
              <a:ea typeface="ＭＳ ゴシック" panose="020B0609070205080204" pitchFamily="49" charset="-128"/>
            </a:endParaRPr>
          </a:p>
          <a:p>
            <a:pPr marL="901700" indent="-901700">
              <a:buNone/>
            </a:pPr>
            <a:r>
              <a:rPr lang="ja-JP" altLang="en-US" sz="1500" dirty="0">
                <a:latin typeface="ＭＳ ゴシック" panose="020B0609070205080204" pitchFamily="49" charset="-128"/>
                <a:ea typeface="ＭＳ ゴシック" panose="020B0609070205080204" pitchFamily="49" charset="-128"/>
              </a:rPr>
              <a:t>　⑥「サーバントリーダーシップ実践講座」真田茂人　</a:t>
            </a:r>
            <a:r>
              <a:rPr lang="en-US" altLang="ja-JP" sz="1500" dirty="0">
                <a:latin typeface="ＭＳ ゴシック" panose="020B0609070205080204" pitchFamily="49" charset="-128"/>
                <a:ea typeface="ＭＳ ゴシック" panose="020B0609070205080204" pitchFamily="49" charset="-128"/>
              </a:rPr>
              <a:t>2012</a:t>
            </a:r>
            <a:r>
              <a:rPr lang="ja-JP" altLang="en-US" sz="1500" dirty="0">
                <a:latin typeface="ＭＳ ゴシック" panose="020B0609070205080204" pitchFamily="49" charset="-128"/>
                <a:ea typeface="ＭＳ ゴシック" panose="020B0609070205080204" pitchFamily="49" charset="-128"/>
              </a:rPr>
              <a:t>年</a:t>
            </a:r>
            <a:endParaRPr lang="en-US" altLang="ja-JP" sz="1500" dirty="0">
              <a:latin typeface="ＭＳ ゴシック" panose="020B0609070205080204" pitchFamily="49" charset="-128"/>
              <a:ea typeface="ＭＳ ゴシック" panose="020B0609070205080204" pitchFamily="49" charset="-128"/>
            </a:endParaRPr>
          </a:p>
          <a:p>
            <a:pPr marL="901700" indent="-901700">
              <a:buNone/>
            </a:pPr>
            <a:r>
              <a:rPr lang="ja-JP" altLang="en-US" sz="1500" dirty="0">
                <a:latin typeface="ＭＳ ゴシック" panose="020B0609070205080204" pitchFamily="49" charset="-128"/>
                <a:ea typeface="ＭＳ ゴシック" panose="020B0609070205080204" pitchFamily="49" charset="-128"/>
              </a:rPr>
              <a:t>　⑦「サーバントリーダー」</a:t>
            </a:r>
            <a:r>
              <a:rPr lang="en-US" altLang="ja-JP" sz="1500" dirty="0">
                <a:latin typeface="ＭＳ ゴシック" panose="020B0609070205080204" pitchFamily="49" charset="-128"/>
                <a:ea typeface="ＭＳ ゴシック" panose="020B0609070205080204" pitchFamily="49" charset="-128"/>
              </a:rPr>
              <a:t>J.</a:t>
            </a:r>
            <a:r>
              <a:rPr lang="ja-JP" altLang="en-US" sz="1500" dirty="0">
                <a:latin typeface="ＭＳ ゴシック" panose="020B0609070205080204" pitchFamily="49" charset="-128"/>
                <a:ea typeface="ＭＳ ゴシック" panose="020B0609070205080204" pitchFamily="49" charset="-128"/>
              </a:rPr>
              <a:t>ハンター　</a:t>
            </a:r>
            <a:r>
              <a:rPr lang="en-US" altLang="ja-JP" sz="1500" dirty="0">
                <a:latin typeface="ＭＳ ゴシック" panose="020B0609070205080204" pitchFamily="49" charset="-128"/>
                <a:ea typeface="ＭＳ ゴシック" panose="020B0609070205080204" pitchFamily="49" charset="-128"/>
              </a:rPr>
              <a:t>2012</a:t>
            </a:r>
            <a:r>
              <a:rPr lang="ja-JP" altLang="en-US" sz="1500" dirty="0">
                <a:latin typeface="ＭＳ ゴシック" panose="020B0609070205080204" pitchFamily="49" charset="-128"/>
                <a:ea typeface="ＭＳ ゴシック" panose="020B0609070205080204" pitchFamily="49" charset="-128"/>
              </a:rPr>
              <a:t>年</a:t>
            </a:r>
            <a:endParaRPr lang="en-US" altLang="ja-JP" sz="1500" dirty="0">
              <a:latin typeface="ＭＳ ゴシック" panose="020B0609070205080204" pitchFamily="49" charset="-128"/>
              <a:ea typeface="ＭＳ ゴシック" panose="020B0609070205080204" pitchFamily="49" charset="-128"/>
            </a:endParaRPr>
          </a:p>
          <a:p>
            <a:pPr marL="901700" indent="-901700">
              <a:buNone/>
            </a:pPr>
            <a:r>
              <a:rPr lang="ja-JP" altLang="en-US" sz="1500" dirty="0">
                <a:latin typeface="ＭＳ ゴシック" panose="020B0609070205080204" pitchFamily="49" charset="-128"/>
                <a:ea typeface="ＭＳ ゴシック" panose="020B0609070205080204" pitchFamily="49" charset="-128"/>
              </a:rPr>
              <a:t>　⑧「これからのリーダーシップ」堀尾志保外　</a:t>
            </a:r>
            <a:r>
              <a:rPr lang="en-US" altLang="ja-JP" sz="1500" dirty="0">
                <a:latin typeface="ＭＳ ゴシック" panose="020B0609070205080204" pitchFamily="49" charset="-128"/>
                <a:ea typeface="ＭＳ ゴシック" panose="020B0609070205080204" pitchFamily="49" charset="-128"/>
              </a:rPr>
              <a:t>2020</a:t>
            </a:r>
            <a:r>
              <a:rPr lang="ja-JP" altLang="en-US" sz="1500" dirty="0">
                <a:latin typeface="ＭＳ ゴシック" panose="020B0609070205080204" pitchFamily="49" charset="-128"/>
                <a:ea typeface="ＭＳ ゴシック" panose="020B0609070205080204" pitchFamily="49" charset="-128"/>
              </a:rPr>
              <a:t>年</a:t>
            </a:r>
            <a:endParaRPr lang="en-US" altLang="ja-JP" sz="1500" dirty="0">
              <a:latin typeface="ＭＳ ゴシック" panose="020B0609070205080204" pitchFamily="49" charset="-128"/>
              <a:ea typeface="ＭＳ ゴシック" panose="020B0609070205080204" pitchFamily="49" charset="-128"/>
            </a:endParaRPr>
          </a:p>
          <a:p>
            <a:pPr marL="901700" indent="-901700">
              <a:buNone/>
            </a:pPr>
            <a:r>
              <a:rPr lang="ja-JP" altLang="en-US" sz="1500" dirty="0">
                <a:latin typeface="ＭＳ ゴシック" panose="020B0609070205080204" pitchFamily="49" charset="-128"/>
                <a:ea typeface="ＭＳ ゴシック" panose="020B0609070205080204" pitchFamily="49" charset="-128"/>
              </a:rPr>
              <a:t>　</a:t>
            </a:r>
            <a:endParaRPr lang="en-US" altLang="ja-JP" sz="1500" dirty="0">
              <a:latin typeface="ＭＳ ゴシック" panose="020B0609070205080204" pitchFamily="49" charset="-128"/>
              <a:ea typeface="ＭＳ ゴシック" panose="020B0609070205080204" pitchFamily="49" charset="-128"/>
            </a:endParaRPr>
          </a:p>
          <a:p>
            <a:pPr marL="901700" indent="-901700">
              <a:buNone/>
            </a:pPr>
            <a:r>
              <a:rPr lang="ja-JP" altLang="en-US" sz="1500" dirty="0">
                <a:latin typeface="ＭＳ ゴシック" panose="020B0609070205080204" pitchFamily="49" charset="-128"/>
                <a:ea typeface="ＭＳ ゴシック" panose="020B0609070205080204" pitchFamily="49" charset="-128"/>
              </a:rPr>
              <a:t>５．社会心理学</a:t>
            </a:r>
            <a:endParaRPr lang="en-US" altLang="ja-JP" sz="1500" dirty="0">
              <a:latin typeface="ＭＳ ゴシック" panose="020B0609070205080204" pitchFamily="49" charset="-128"/>
              <a:ea typeface="ＭＳ ゴシック" panose="020B0609070205080204" pitchFamily="49" charset="-128"/>
            </a:endParaRPr>
          </a:p>
          <a:p>
            <a:pPr marL="901700" indent="-901700">
              <a:buNone/>
            </a:pPr>
            <a:r>
              <a:rPr lang="ja-JP" altLang="en-US" sz="1500" dirty="0">
                <a:latin typeface="ＭＳ ゴシック" panose="020B0609070205080204" pitchFamily="49" charset="-128"/>
                <a:ea typeface="ＭＳ ゴシック" panose="020B0609070205080204" pitchFamily="49" charset="-128"/>
              </a:rPr>
              <a:t>　①「社会心理学補訂版」池田謙一外　</a:t>
            </a:r>
            <a:r>
              <a:rPr lang="en-US" altLang="ja-JP" sz="1500" dirty="0">
                <a:latin typeface="ＭＳ ゴシック" panose="020B0609070205080204" pitchFamily="49" charset="-128"/>
                <a:ea typeface="ＭＳ ゴシック" panose="020B0609070205080204" pitchFamily="49" charset="-128"/>
              </a:rPr>
              <a:t>2019</a:t>
            </a:r>
            <a:r>
              <a:rPr lang="ja-JP" altLang="en-US" sz="1500" dirty="0">
                <a:latin typeface="ＭＳ ゴシック" panose="020B0609070205080204" pitchFamily="49" charset="-128"/>
                <a:ea typeface="ＭＳ ゴシック" panose="020B0609070205080204" pitchFamily="49" charset="-128"/>
              </a:rPr>
              <a:t>年</a:t>
            </a:r>
            <a:endParaRPr lang="en-US" altLang="ja-JP" sz="1500" dirty="0">
              <a:latin typeface="ＭＳ ゴシック" panose="020B0609070205080204" pitchFamily="49" charset="-128"/>
              <a:ea typeface="ＭＳ ゴシック" panose="020B0609070205080204" pitchFamily="49" charset="-128"/>
            </a:endParaRPr>
          </a:p>
          <a:p>
            <a:pPr marL="901700" indent="-901700">
              <a:buNone/>
            </a:pPr>
            <a:r>
              <a:rPr lang="ja-JP" altLang="en-US" sz="1500" dirty="0">
                <a:latin typeface="ＭＳ ゴシック" panose="020B0609070205080204" pitchFamily="49" charset="-128"/>
                <a:ea typeface="ＭＳ ゴシック" panose="020B0609070205080204" pitchFamily="49" charset="-128"/>
              </a:rPr>
              <a:t>　②「徹底図解社会心理学」山岸倫男監修　</a:t>
            </a:r>
            <a:r>
              <a:rPr lang="en-US" altLang="ja-JP" sz="1500" dirty="0">
                <a:latin typeface="ＭＳ ゴシック" panose="020B0609070205080204" pitchFamily="49" charset="-128"/>
                <a:ea typeface="ＭＳ ゴシック" panose="020B0609070205080204" pitchFamily="49" charset="-128"/>
              </a:rPr>
              <a:t>2020</a:t>
            </a:r>
            <a:r>
              <a:rPr lang="ja-JP" altLang="en-US" sz="1500" dirty="0">
                <a:latin typeface="ＭＳ ゴシック" panose="020B0609070205080204" pitchFamily="49" charset="-128"/>
                <a:ea typeface="ＭＳ ゴシック" panose="020B0609070205080204" pitchFamily="49" charset="-128"/>
              </a:rPr>
              <a:t>年</a:t>
            </a:r>
            <a:endParaRPr lang="en-US" altLang="ja-JP" sz="1500" dirty="0">
              <a:latin typeface="ＭＳ ゴシック" panose="020B0609070205080204" pitchFamily="49" charset="-128"/>
              <a:ea typeface="ＭＳ ゴシック" panose="020B0609070205080204" pitchFamily="49" charset="-128"/>
            </a:endParaRPr>
          </a:p>
          <a:p>
            <a:pPr marL="901700" indent="-901700">
              <a:buNone/>
            </a:pPr>
            <a:r>
              <a:rPr lang="ja-JP" altLang="en-US" sz="1500" dirty="0">
                <a:latin typeface="ＭＳ ゴシック" panose="020B0609070205080204" pitchFamily="49" charset="-128"/>
                <a:ea typeface="ＭＳ ゴシック" panose="020B0609070205080204" pitchFamily="49" charset="-128"/>
              </a:rPr>
              <a:t>　③「社会心理学講義」小坂井敏晶　</a:t>
            </a:r>
            <a:r>
              <a:rPr lang="en-US" altLang="ja-JP" sz="1500" dirty="0">
                <a:latin typeface="ＭＳ ゴシック" panose="020B0609070205080204" pitchFamily="49" charset="-128"/>
                <a:ea typeface="ＭＳ ゴシック" panose="020B0609070205080204" pitchFamily="49" charset="-128"/>
              </a:rPr>
              <a:t>2013</a:t>
            </a:r>
            <a:r>
              <a:rPr lang="ja-JP" altLang="en-US" sz="1500" dirty="0">
                <a:latin typeface="ＭＳ ゴシック" panose="020B0609070205080204" pitchFamily="49" charset="-128"/>
                <a:ea typeface="ＭＳ ゴシック" panose="020B0609070205080204" pitchFamily="49" charset="-128"/>
              </a:rPr>
              <a:t>年</a:t>
            </a:r>
            <a:r>
              <a:rPr lang="ja-JP" altLang="en-US" sz="1400" dirty="0">
                <a:latin typeface="ＭＳ ゴシック" panose="020B0609070205080204" pitchFamily="49" charset="-128"/>
                <a:ea typeface="ＭＳ ゴシック" panose="020B0609070205080204" pitchFamily="49" charset="-128"/>
              </a:rPr>
              <a:t>　</a:t>
            </a:r>
            <a:endParaRPr lang="en-US" altLang="ja-JP" sz="14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5B7273D6-DC52-421C-85E2-8088A6A00EE3}"/>
              </a:ext>
            </a:extLst>
          </p:cNvPr>
          <p:cNvSpPr>
            <a:spLocks noGrp="1"/>
          </p:cNvSpPr>
          <p:nvPr>
            <p:ph type="sldNum" sz="quarter" idx="12"/>
          </p:nvPr>
        </p:nvSpPr>
        <p:spPr/>
        <p:txBody>
          <a:bodyPr/>
          <a:lstStyle/>
          <a:p>
            <a:fld id="{FC7BBEE7-BD68-41DD-9D85-B3B516E6AB25}" type="slidenum">
              <a:rPr lang="ja-JP" altLang="en-US" smtClean="0"/>
              <a:pPr/>
              <a:t>41</a:t>
            </a:fld>
            <a:endParaRPr lang="ja-JP" altLang="en-US" dirty="0"/>
          </a:p>
        </p:txBody>
      </p:sp>
    </p:spTree>
    <p:extLst>
      <p:ext uri="{BB962C8B-B14F-4D97-AF65-F5344CB8AC3E}">
        <p14:creationId xmlns:p14="http://schemas.microsoft.com/office/powerpoint/2010/main" val="21369886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D524D80-43C6-4ECC-8211-2D62BCB82C5C}"/>
              </a:ext>
            </a:extLst>
          </p:cNvPr>
          <p:cNvSpPr>
            <a:spLocks noGrp="1"/>
          </p:cNvSpPr>
          <p:nvPr>
            <p:ph idx="1"/>
          </p:nvPr>
        </p:nvSpPr>
        <p:spPr>
          <a:xfrm>
            <a:off x="696531" y="305916"/>
            <a:ext cx="10933091" cy="6275188"/>
          </a:xfrm>
        </p:spPr>
        <p:txBody>
          <a:bodyPr>
            <a:normAutofit/>
          </a:bodyPr>
          <a:lstStyle/>
          <a:p>
            <a:pPr marL="901700" indent="-901700">
              <a:buNone/>
            </a:pPr>
            <a:r>
              <a:rPr lang="ja-JP" altLang="en-US" sz="1400" dirty="0">
                <a:latin typeface="ＭＳ ゴシック" panose="020B0609070205080204" pitchFamily="49" charset="-128"/>
                <a:ea typeface="ＭＳ ゴシック" panose="020B0609070205080204" pitchFamily="49" charset="-128"/>
              </a:rPr>
              <a:t>６．臨床心理学、心理学外</a:t>
            </a:r>
            <a:endParaRPr lang="en-US" altLang="ja-JP" sz="1400" dirty="0">
              <a:latin typeface="ＭＳ ゴシック" panose="020B0609070205080204" pitchFamily="49" charset="-128"/>
              <a:ea typeface="ＭＳ ゴシック" panose="020B0609070205080204" pitchFamily="49" charset="-128"/>
            </a:endParaRPr>
          </a:p>
          <a:p>
            <a:pPr marL="901700" indent="-901700">
              <a:buNone/>
            </a:pPr>
            <a:r>
              <a:rPr lang="ja-JP" altLang="en-US" sz="1400" dirty="0">
                <a:latin typeface="ＭＳ ゴシック" panose="020B0609070205080204" pitchFamily="49" charset="-128"/>
                <a:ea typeface="ＭＳ ゴシック" panose="020B0609070205080204" pitchFamily="49" charset="-128"/>
              </a:rPr>
              <a:t>　①「総説カウンセリング心理学」福島修美　</a:t>
            </a:r>
            <a:r>
              <a:rPr lang="en-US" altLang="ja-JP" sz="1400" dirty="0">
                <a:latin typeface="ＭＳ ゴシック" panose="020B0609070205080204" pitchFamily="49" charset="-128"/>
                <a:ea typeface="ＭＳ ゴシック" panose="020B0609070205080204" pitchFamily="49" charset="-128"/>
              </a:rPr>
              <a:t>2008</a:t>
            </a:r>
            <a:r>
              <a:rPr lang="ja-JP" altLang="en-US" sz="1400" dirty="0">
                <a:latin typeface="ＭＳ ゴシック" panose="020B0609070205080204" pitchFamily="49" charset="-128"/>
                <a:ea typeface="ＭＳ ゴシック" panose="020B0609070205080204" pitchFamily="49" charset="-128"/>
              </a:rPr>
              <a:t>年</a:t>
            </a:r>
            <a:endParaRPr lang="en-US" altLang="ja-JP" sz="1400" dirty="0">
              <a:latin typeface="ＭＳ ゴシック" panose="020B0609070205080204" pitchFamily="49" charset="-128"/>
              <a:ea typeface="ＭＳ ゴシック" panose="020B0609070205080204" pitchFamily="49" charset="-128"/>
            </a:endParaRPr>
          </a:p>
          <a:p>
            <a:pPr marL="901700" indent="-901700">
              <a:buNone/>
            </a:pPr>
            <a:r>
              <a:rPr lang="ja-JP" altLang="en-US" sz="1400" dirty="0">
                <a:latin typeface="ＭＳ ゴシック" panose="020B0609070205080204" pitchFamily="49" charset="-128"/>
                <a:ea typeface="ＭＳ ゴシック" panose="020B0609070205080204" pitchFamily="49" charset="-128"/>
              </a:rPr>
              <a:t>　②「いちばんよくわかる図解臨床心理学」加賀屋崇文編　</a:t>
            </a:r>
            <a:r>
              <a:rPr lang="en-US" altLang="ja-JP" sz="1400" dirty="0">
                <a:latin typeface="ＭＳ ゴシック" panose="020B0609070205080204" pitchFamily="49" charset="-128"/>
                <a:ea typeface="ＭＳ ゴシック" panose="020B0609070205080204" pitchFamily="49" charset="-128"/>
              </a:rPr>
              <a:t>2018</a:t>
            </a:r>
            <a:r>
              <a:rPr lang="ja-JP" altLang="en-US" sz="1400" dirty="0">
                <a:latin typeface="ＭＳ ゴシック" panose="020B0609070205080204" pitchFamily="49" charset="-128"/>
                <a:ea typeface="ＭＳ ゴシック" panose="020B0609070205080204" pitchFamily="49" charset="-128"/>
              </a:rPr>
              <a:t>年</a:t>
            </a:r>
            <a:endParaRPr lang="en-US" altLang="ja-JP" sz="1400" dirty="0">
              <a:latin typeface="ＭＳ ゴシック" panose="020B0609070205080204" pitchFamily="49" charset="-128"/>
              <a:ea typeface="ＭＳ ゴシック" panose="020B0609070205080204" pitchFamily="49" charset="-128"/>
            </a:endParaRPr>
          </a:p>
          <a:p>
            <a:pPr marL="901700" indent="-901700">
              <a:buNone/>
            </a:pPr>
            <a:r>
              <a:rPr lang="ja-JP" altLang="en-US" sz="1400" dirty="0">
                <a:latin typeface="ＭＳ ゴシック" panose="020B0609070205080204" pitchFamily="49" charset="-128"/>
                <a:ea typeface="ＭＳ ゴシック" panose="020B0609070205080204" pitchFamily="49" charset="-128"/>
              </a:rPr>
              <a:t>　③「心理学」</a:t>
            </a:r>
            <a:r>
              <a:rPr lang="en-US" altLang="ja-JP" sz="1400" dirty="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新版</a:t>
            </a:r>
            <a:r>
              <a:rPr lang="en-US" altLang="ja-JP" sz="1400" dirty="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無藤隆外　</a:t>
            </a:r>
            <a:r>
              <a:rPr lang="en-US" altLang="ja-JP" sz="1400" dirty="0">
                <a:latin typeface="ＭＳ ゴシック" panose="020B0609070205080204" pitchFamily="49" charset="-128"/>
                <a:ea typeface="ＭＳ ゴシック" panose="020B0609070205080204" pitchFamily="49" charset="-128"/>
              </a:rPr>
              <a:t>2018</a:t>
            </a:r>
            <a:r>
              <a:rPr lang="ja-JP" altLang="en-US" sz="1400" dirty="0">
                <a:latin typeface="ＭＳ ゴシック" panose="020B0609070205080204" pitchFamily="49" charset="-128"/>
                <a:ea typeface="ＭＳ ゴシック" panose="020B0609070205080204" pitchFamily="49" charset="-128"/>
              </a:rPr>
              <a:t>年</a:t>
            </a:r>
            <a:endParaRPr lang="en-US" altLang="ja-JP" sz="1400" dirty="0">
              <a:latin typeface="ＭＳ ゴシック" panose="020B0609070205080204" pitchFamily="49" charset="-128"/>
              <a:ea typeface="ＭＳ ゴシック" panose="020B0609070205080204" pitchFamily="49" charset="-128"/>
            </a:endParaRPr>
          </a:p>
          <a:p>
            <a:pPr marL="901700" indent="-901700">
              <a:buNone/>
            </a:pPr>
            <a:r>
              <a:rPr lang="ja-JP" altLang="en-US" sz="1400" dirty="0">
                <a:latin typeface="ＭＳ ゴシック" panose="020B0609070205080204" pitchFamily="49" charset="-128"/>
                <a:ea typeface="ＭＳ ゴシック" panose="020B0609070205080204" pitchFamily="49" charset="-128"/>
              </a:rPr>
              <a:t>　④「人間性心理学入門」中野明　</a:t>
            </a:r>
            <a:r>
              <a:rPr lang="en-US" altLang="ja-JP" sz="1400" dirty="0">
                <a:latin typeface="ＭＳ ゴシック" panose="020B0609070205080204" pitchFamily="49" charset="-128"/>
                <a:ea typeface="ＭＳ ゴシック" panose="020B0609070205080204" pitchFamily="49" charset="-128"/>
              </a:rPr>
              <a:t>2019</a:t>
            </a:r>
            <a:r>
              <a:rPr lang="ja-JP" altLang="en-US" sz="1400" dirty="0">
                <a:latin typeface="ＭＳ ゴシック" panose="020B0609070205080204" pitchFamily="49" charset="-128"/>
                <a:ea typeface="ＭＳ ゴシック" panose="020B0609070205080204" pitchFamily="49" charset="-128"/>
              </a:rPr>
              <a:t>年</a:t>
            </a:r>
            <a:endParaRPr lang="en-US" altLang="ja-JP" sz="1400" dirty="0">
              <a:latin typeface="ＭＳ ゴシック" panose="020B0609070205080204" pitchFamily="49" charset="-128"/>
              <a:ea typeface="ＭＳ ゴシック" panose="020B0609070205080204" pitchFamily="49" charset="-128"/>
            </a:endParaRPr>
          </a:p>
          <a:p>
            <a:pPr marL="901700" indent="-901700">
              <a:buNone/>
            </a:pPr>
            <a:r>
              <a:rPr lang="ja-JP" altLang="en-US" sz="1400" dirty="0">
                <a:latin typeface="ＭＳ ゴシック" panose="020B0609070205080204" pitchFamily="49" charset="-128"/>
                <a:ea typeface="ＭＳ ゴシック" panose="020B0609070205080204" pitchFamily="49" charset="-128"/>
              </a:rPr>
              <a:t>　⑤「今日から始まるナラティブ・セラピー」坂本真佐哉　</a:t>
            </a:r>
            <a:r>
              <a:rPr lang="en-US" altLang="ja-JP" sz="1400" dirty="0">
                <a:latin typeface="ＭＳ ゴシック" panose="020B0609070205080204" pitchFamily="49" charset="-128"/>
                <a:ea typeface="ＭＳ ゴシック" panose="020B0609070205080204" pitchFamily="49" charset="-128"/>
              </a:rPr>
              <a:t>2019</a:t>
            </a:r>
            <a:r>
              <a:rPr lang="ja-JP" altLang="en-US" sz="1400" dirty="0">
                <a:latin typeface="ＭＳ ゴシック" panose="020B0609070205080204" pitchFamily="49" charset="-128"/>
                <a:ea typeface="ＭＳ ゴシック" panose="020B0609070205080204" pitchFamily="49" charset="-128"/>
              </a:rPr>
              <a:t>年</a:t>
            </a:r>
            <a:endParaRPr lang="en-US" altLang="ja-JP" sz="1400" dirty="0">
              <a:latin typeface="ＭＳ ゴシック" panose="020B0609070205080204" pitchFamily="49" charset="-128"/>
              <a:ea typeface="ＭＳ ゴシック" panose="020B0609070205080204" pitchFamily="49" charset="-128"/>
            </a:endParaRPr>
          </a:p>
          <a:p>
            <a:pPr marL="901700" indent="-901700">
              <a:buNone/>
            </a:pPr>
            <a:r>
              <a:rPr lang="ja-JP" altLang="en-US" sz="1400" dirty="0">
                <a:latin typeface="ＭＳ ゴシック" panose="020B0609070205080204" pitchFamily="49" charset="-128"/>
                <a:ea typeface="ＭＳ ゴシック" panose="020B0609070205080204" pitchFamily="49" charset="-128"/>
              </a:rPr>
              <a:t>　⑥「生きる勇気」</a:t>
            </a:r>
            <a:r>
              <a:rPr lang="en-US" altLang="ja-JP" sz="1400" dirty="0">
                <a:latin typeface="ＭＳ ゴシック" panose="020B0609070205080204" pitchFamily="49" charset="-128"/>
                <a:ea typeface="ＭＳ ゴシック" panose="020B0609070205080204" pitchFamily="49" charset="-128"/>
              </a:rPr>
              <a:t>P.</a:t>
            </a:r>
            <a:r>
              <a:rPr lang="ja-JP" altLang="en-US" sz="1400" dirty="0">
                <a:latin typeface="ＭＳ ゴシック" panose="020B0609070205080204" pitchFamily="49" charset="-128"/>
                <a:ea typeface="ＭＳ ゴシック" panose="020B0609070205080204" pitchFamily="49" charset="-128"/>
              </a:rPr>
              <a:t>ティリッヒ　</a:t>
            </a:r>
            <a:r>
              <a:rPr lang="en-US" altLang="ja-JP" sz="1400" dirty="0">
                <a:latin typeface="ＭＳ ゴシック" panose="020B0609070205080204" pitchFamily="49" charset="-128"/>
                <a:ea typeface="ＭＳ ゴシック" panose="020B0609070205080204" pitchFamily="49" charset="-128"/>
              </a:rPr>
              <a:t>1995</a:t>
            </a:r>
            <a:r>
              <a:rPr lang="ja-JP" altLang="en-US" sz="1400" dirty="0">
                <a:latin typeface="ＭＳ ゴシック" panose="020B0609070205080204" pitchFamily="49" charset="-128"/>
                <a:ea typeface="ＭＳ ゴシック" panose="020B0609070205080204" pitchFamily="49" charset="-128"/>
              </a:rPr>
              <a:t>年</a:t>
            </a:r>
            <a:endParaRPr lang="en-US" altLang="ja-JP" sz="1400" dirty="0">
              <a:latin typeface="ＭＳ ゴシック" panose="020B0609070205080204" pitchFamily="49" charset="-128"/>
              <a:ea typeface="ＭＳ ゴシック" panose="020B0609070205080204" pitchFamily="49" charset="-128"/>
            </a:endParaRPr>
          </a:p>
          <a:p>
            <a:pPr marL="901700" indent="-901700">
              <a:buNone/>
            </a:pPr>
            <a:r>
              <a:rPr lang="ja-JP" altLang="en-US" sz="1400" dirty="0">
                <a:latin typeface="ＭＳ ゴシック" panose="020B0609070205080204" pitchFamily="49" charset="-128"/>
                <a:ea typeface="ＭＳ ゴシック" panose="020B0609070205080204" pitchFamily="49" charset="-128"/>
              </a:rPr>
              <a:t>　⑦「パウル・ティリヒ」深井智明　</a:t>
            </a:r>
            <a:r>
              <a:rPr lang="en-US" altLang="ja-JP" sz="1400" dirty="0">
                <a:latin typeface="ＭＳ ゴシック" panose="020B0609070205080204" pitchFamily="49" charset="-128"/>
                <a:ea typeface="ＭＳ ゴシック" panose="020B0609070205080204" pitchFamily="49" charset="-128"/>
              </a:rPr>
              <a:t>2016</a:t>
            </a:r>
            <a:r>
              <a:rPr lang="ja-JP" altLang="en-US" sz="1400" dirty="0">
                <a:latin typeface="ＭＳ ゴシック" panose="020B0609070205080204" pitchFamily="49" charset="-128"/>
                <a:ea typeface="ＭＳ ゴシック" panose="020B0609070205080204" pitchFamily="49" charset="-128"/>
              </a:rPr>
              <a:t>年</a:t>
            </a:r>
            <a:endParaRPr lang="en-US" altLang="ja-JP" sz="1400" dirty="0">
              <a:latin typeface="ＭＳ ゴシック" panose="020B0609070205080204" pitchFamily="49" charset="-128"/>
              <a:ea typeface="ＭＳ ゴシック" panose="020B0609070205080204" pitchFamily="49" charset="-128"/>
            </a:endParaRPr>
          </a:p>
          <a:p>
            <a:pPr marL="901700" indent="-901700">
              <a:buNone/>
            </a:pPr>
            <a:r>
              <a:rPr lang="ja-JP" altLang="en-US" sz="1400" dirty="0">
                <a:latin typeface="ＭＳ ゴシック" panose="020B0609070205080204" pitchFamily="49" charset="-128"/>
                <a:ea typeface="ＭＳ ゴシック" panose="020B0609070205080204" pitchFamily="49" charset="-128"/>
              </a:rPr>
              <a:t>　⑧「ティリッヒ」大島末男　</a:t>
            </a:r>
            <a:r>
              <a:rPr lang="en-US" altLang="ja-JP" sz="1400" dirty="0">
                <a:latin typeface="ＭＳ ゴシック" panose="020B0609070205080204" pitchFamily="49" charset="-128"/>
                <a:ea typeface="ＭＳ ゴシック" panose="020B0609070205080204" pitchFamily="49" charset="-128"/>
              </a:rPr>
              <a:t>1997</a:t>
            </a:r>
            <a:r>
              <a:rPr lang="ja-JP" altLang="en-US" sz="1400" dirty="0">
                <a:latin typeface="ＭＳ ゴシック" panose="020B0609070205080204" pitchFamily="49" charset="-128"/>
                <a:ea typeface="ＭＳ ゴシック" panose="020B0609070205080204" pitchFamily="49" charset="-128"/>
              </a:rPr>
              <a:t>年</a:t>
            </a:r>
            <a:endParaRPr lang="en-US" altLang="ja-JP" sz="1400" dirty="0">
              <a:latin typeface="ＭＳ ゴシック" panose="020B0609070205080204" pitchFamily="49" charset="-128"/>
              <a:ea typeface="ＭＳ ゴシック" panose="020B0609070205080204" pitchFamily="49" charset="-128"/>
            </a:endParaRPr>
          </a:p>
          <a:p>
            <a:pPr marL="901700" indent="-901700">
              <a:buNone/>
            </a:pPr>
            <a:r>
              <a:rPr lang="ja-JP" altLang="en-US" sz="1400" dirty="0">
                <a:latin typeface="ＭＳ ゴシック" panose="020B0609070205080204" pitchFamily="49" charset="-128"/>
                <a:ea typeface="ＭＳ ゴシック" panose="020B0609070205080204" pitchFamily="49" charset="-128"/>
              </a:rPr>
              <a:t>　⑨「アーレントとティリッヒ」</a:t>
            </a:r>
            <a:r>
              <a:rPr lang="en-US" altLang="ja-JP" sz="1400" dirty="0">
                <a:latin typeface="ＭＳ ゴシック" panose="020B0609070205080204" pitchFamily="49" charset="-128"/>
                <a:ea typeface="ＭＳ ゴシック" panose="020B0609070205080204" pitchFamily="49" charset="-128"/>
              </a:rPr>
              <a:t>A.</a:t>
            </a:r>
            <a:r>
              <a:rPr lang="ja-JP" altLang="en-US" sz="1400" dirty="0">
                <a:latin typeface="ＭＳ ゴシック" panose="020B0609070205080204" pitchFamily="49" charset="-128"/>
                <a:ea typeface="ＭＳ ゴシック" panose="020B0609070205080204" pitchFamily="49" charset="-128"/>
              </a:rPr>
              <a:t>クリストファーセン外編著　　</a:t>
            </a:r>
            <a:r>
              <a:rPr lang="en-US" altLang="ja-JP" sz="1400" dirty="0">
                <a:latin typeface="ＭＳ ゴシック" panose="020B0609070205080204" pitchFamily="49" charset="-128"/>
                <a:ea typeface="ＭＳ ゴシック" panose="020B0609070205080204" pitchFamily="49" charset="-128"/>
              </a:rPr>
              <a:t>2008</a:t>
            </a:r>
            <a:r>
              <a:rPr lang="ja-JP" altLang="en-US" sz="1400" dirty="0">
                <a:latin typeface="ＭＳ ゴシック" panose="020B0609070205080204" pitchFamily="49" charset="-128"/>
                <a:ea typeface="ＭＳ ゴシック" panose="020B0609070205080204" pitchFamily="49" charset="-128"/>
              </a:rPr>
              <a:t>年</a:t>
            </a:r>
            <a:endParaRPr lang="en-US" altLang="ja-JP" sz="1400" dirty="0">
              <a:latin typeface="ＭＳ ゴシック" panose="020B0609070205080204" pitchFamily="49" charset="-128"/>
              <a:ea typeface="ＭＳ ゴシック" panose="020B0609070205080204" pitchFamily="49" charset="-128"/>
            </a:endParaRPr>
          </a:p>
          <a:p>
            <a:pPr marL="901700" indent="-901700">
              <a:buNone/>
            </a:pPr>
            <a:r>
              <a:rPr lang="ja-JP" altLang="en-US" sz="1400" dirty="0">
                <a:latin typeface="ＭＳ ゴシック" panose="020B0609070205080204" pitchFamily="49" charset="-128"/>
                <a:ea typeface="ＭＳ ゴシック" panose="020B0609070205080204" pitchFamily="49" charset="-128"/>
              </a:rPr>
              <a:t>　⑩　ジェンドリン哲学入門」諸富祥彦外編著　</a:t>
            </a:r>
            <a:r>
              <a:rPr lang="en-US" altLang="ja-JP" sz="1400" dirty="0">
                <a:latin typeface="ＭＳ ゴシック" panose="020B0609070205080204" pitchFamily="49" charset="-128"/>
                <a:ea typeface="ＭＳ ゴシック" panose="020B0609070205080204" pitchFamily="49" charset="-128"/>
              </a:rPr>
              <a:t>2009</a:t>
            </a:r>
            <a:r>
              <a:rPr lang="ja-JP" altLang="en-US" sz="1400" dirty="0">
                <a:latin typeface="ＭＳ ゴシック" panose="020B0609070205080204" pitchFamily="49" charset="-128"/>
                <a:ea typeface="ＭＳ ゴシック" panose="020B0609070205080204" pitchFamily="49" charset="-128"/>
              </a:rPr>
              <a:t>年</a:t>
            </a:r>
            <a:endParaRPr lang="en-US" altLang="ja-JP" sz="1400" dirty="0">
              <a:latin typeface="ＭＳ ゴシック" panose="020B0609070205080204" pitchFamily="49" charset="-128"/>
              <a:ea typeface="ＭＳ ゴシック" panose="020B0609070205080204" pitchFamily="49" charset="-128"/>
            </a:endParaRPr>
          </a:p>
          <a:p>
            <a:pPr marL="901700" indent="-901700">
              <a:buNone/>
            </a:pPr>
            <a:endParaRPr lang="en-US" altLang="ja-JP" sz="1400" dirty="0">
              <a:latin typeface="ＭＳ ゴシック" panose="020B0609070205080204" pitchFamily="49" charset="-128"/>
              <a:ea typeface="ＭＳ ゴシック" panose="020B0609070205080204" pitchFamily="49" charset="-128"/>
            </a:endParaRPr>
          </a:p>
          <a:p>
            <a:pPr marL="901700" indent="-901700">
              <a:buNone/>
            </a:pPr>
            <a:r>
              <a:rPr lang="ja-JP" altLang="en-US" sz="1400" dirty="0">
                <a:latin typeface="ＭＳ ゴシック" panose="020B0609070205080204" pitchFamily="49" charset="-128"/>
                <a:ea typeface="ＭＳ ゴシック" panose="020B0609070205080204" pitchFamily="49" charset="-128"/>
              </a:rPr>
              <a:t>７．その他</a:t>
            </a:r>
            <a:endParaRPr lang="en-US" altLang="ja-JP" sz="1400" dirty="0">
              <a:latin typeface="ＭＳ ゴシック" panose="020B0609070205080204" pitchFamily="49" charset="-128"/>
              <a:ea typeface="ＭＳ ゴシック" panose="020B0609070205080204" pitchFamily="49" charset="-128"/>
            </a:endParaRPr>
          </a:p>
          <a:p>
            <a:pPr marL="901700" indent="-901700">
              <a:buNone/>
            </a:pPr>
            <a:r>
              <a:rPr lang="ja-JP" altLang="en-US" sz="1400" dirty="0">
                <a:latin typeface="ＭＳ ゴシック" panose="020B0609070205080204" pitchFamily="49" charset="-128"/>
                <a:ea typeface="ＭＳ ゴシック" panose="020B0609070205080204" pitchFamily="49" charset="-128"/>
              </a:rPr>
              <a:t>　①「アクティブラーニング－学校教育の現実と理想」</a:t>
            </a:r>
            <a:r>
              <a:rPr lang="en-US" altLang="ja-JP" sz="1400" dirty="0">
                <a:latin typeface="ＭＳ ゴシック" panose="020B0609070205080204" pitchFamily="49" charset="-128"/>
                <a:ea typeface="ＭＳ ゴシック" panose="020B0609070205080204" pitchFamily="49" charset="-128"/>
              </a:rPr>
              <a:t>2018</a:t>
            </a:r>
            <a:r>
              <a:rPr lang="ja-JP" altLang="en-US" sz="1400" dirty="0">
                <a:latin typeface="ＭＳ ゴシック" panose="020B0609070205080204" pitchFamily="49" charset="-128"/>
                <a:ea typeface="ＭＳ ゴシック" panose="020B0609070205080204" pitchFamily="49" charset="-128"/>
              </a:rPr>
              <a:t>年</a:t>
            </a:r>
            <a:endParaRPr lang="en-US" altLang="ja-JP" sz="1400" dirty="0">
              <a:latin typeface="ＭＳ ゴシック" panose="020B0609070205080204" pitchFamily="49" charset="-128"/>
              <a:ea typeface="ＭＳ ゴシック" panose="020B0609070205080204" pitchFamily="49" charset="-128"/>
            </a:endParaRPr>
          </a:p>
          <a:p>
            <a:pPr marL="901700" indent="-901700">
              <a:buNone/>
            </a:pPr>
            <a:r>
              <a:rPr lang="ja-JP" altLang="en-US" sz="1400" dirty="0">
                <a:latin typeface="ＭＳ ゴシック" panose="020B0609070205080204" pitchFamily="49" charset="-128"/>
                <a:ea typeface="ＭＳ ゴシック" panose="020B0609070205080204" pitchFamily="49" charset="-128"/>
              </a:rPr>
              <a:t>　②「ナッジ？」那須耕介外　</a:t>
            </a:r>
            <a:r>
              <a:rPr lang="en-US" altLang="ja-JP" sz="1400" dirty="0">
                <a:latin typeface="ＭＳ ゴシック" panose="020B0609070205080204" pitchFamily="49" charset="-128"/>
                <a:ea typeface="ＭＳ ゴシック" panose="020B0609070205080204" pitchFamily="49" charset="-128"/>
              </a:rPr>
              <a:t>2020</a:t>
            </a:r>
            <a:r>
              <a:rPr lang="ja-JP" altLang="en-US" sz="1400" dirty="0">
                <a:latin typeface="ＭＳ ゴシック" panose="020B0609070205080204" pitchFamily="49" charset="-128"/>
                <a:ea typeface="ＭＳ ゴシック" panose="020B0609070205080204" pitchFamily="49" charset="-128"/>
              </a:rPr>
              <a:t>年</a:t>
            </a:r>
            <a:endParaRPr lang="en-US" altLang="ja-JP" sz="14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5B7273D6-DC52-421C-85E2-8088A6A00EE3}"/>
              </a:ext>
            </a:extLst>
          </p:cNvPr>
          <p:cNvSpPr>
            <a:spLocks noGrp="1"/>
          </p:cNvSpPr>
          <p:nvPr>
            <p:ph type="sldNum" sz="quarter" idx="12"/>
          </p:nvPr>
        </p:nvSpPr>
        <p:spPr/>
        <p:txBody>
          <a:bodyPr/>
          <a:lstStyle/>
          <a:p>
            <a:fld id="{FC7BBEE7-BD68-41DD-9D85-B3B516E6AB25}" type="slidenum">
              <a:rPr lang="ja-JP" altLang="en-US" smtClean="0"/>
              <a:pPr/>
              <a:t>42</a:t>
            </a:fld>
            <a:endParaRPr lang="ja-JP" altLang="en-US" dirty="0"/>
          </a:p>
        </p:txBody>
      </p:sp>
    </p:spTree>
    <p:extLst>
      <p:ext uri="{BB962C8B-B14F-4D97-AF65-F5344CB8AC3E}">
        <p14:creationId xmlns:p14="http://schemas.microsoft.com/office/powerpoint/2010/main" val="15718863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32A09F9-47DC-4024-A282-40CBAD641D6A}"/>
              </a:ext>
            </a:extLst>
          </p:cNvPr>
          <p:cNvSpPr>
            <a:spLocks noGrp="1"/>
          </p:cNvSpPr>
          <p:nvPr>
            <p:ph idx="1"/>
          </p:nvPr>
        </p:nvSpPr>
        <p:spPr>
          <a:xfrm>
            <a:off x="2268828" y="2855935"/>
            <a:ext cx="10515600" cy="2540313"/>
          </a:xfrm>
        </p:spPr>
        <p:txBody>
          <a:bodyPr>
            <a:normAutofit/>
          </a:bodyPr>
          <a:lstStyle/>
          <a:p>
            <a:pPr marL="0" indent="0">
              <a:buNone/>
            </a:pPr>
            <a:r>
              <a:rPr kumimoji="1" lang="ja-JP" altLang="en-US" sz="4800" dirty="0">
                <a:latin typeface="ＭＳ ゴシック" panose="020B0609070205080204" pitchFamily="49" charset="-128"/>
                <a:ea typeface="ＭＳ ゴシック" panose="020B0609070205080204" pitchFamily="49" charset="-128"/>
              </a:rPr>
              <a:t>御清聴有難うございました。</a:t>
            </a:r>
            <a:endParaRPr kumimoji="1" lang="ja-JP" altLang="en-US" sz="4800" dirty="0"/>
          </a:p>
        </p:txBody>
      </p:sp>
      <p:sp>
        <p:nvSpPr>
          <p:cNvPr id="4" name="スライド番号プレースホルダー 3">
            <a:extLst>
              <a:ext uri="{FF2B5EF4-FFF2-40B4-BE49-F238E27FC236}">
                <a16:creationId xmlns:a16="http://schemas.microsoft.com/office/drawing/2014/main" id="{4BCF3424-ACA1-4660-B35D-73A5F6435FB2}"/>
              </a:ext>
            </a:extLst>
          </p:cNvPr>
          <p:cNvSpPr>
            <a:spLocks noGrp="1"/>
          </p:cNvSpPr>
          <p:nvPr>
            <p:ph type="sldNum" sz="quarter" idx="12"/>
          </p:nvPr>
        </p:nvSpPr>
        <p:spPr/>
        <p:txBody>
          <a:bodyPr/>
          <a:lstStyle/>
          <a:p>
            <a:fld id="{FC7BBEE7-BD68-41DD-9D85-B3B516E6AB25}" type="slidenum">
              <a:rPr lang="ja-JP" altLang="en-US" smtClean="0"/>
              <a:pPr/>
              <a:t>43</a:t>
            </a:fld>
            <a:endParaRPr lang="ja-JP" altLang="en-US" dirty="0"/>
          </a:p>
        </p:txBody>
      </p:sp>
    </p:spTree>
    <p:extLst>
      <p:ext uri="{BB962C8B-B14F-4D97-AF65-F5344CB8AC3E}">
        <p14:creationId xmlns:p14="http://schemas.microsoft.com/office/powerpoint/2010/main" val="397838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9A7476-5CFE-42FD-A51F-4B247FFCB5E6}"/>
              </a:ext>
            </a:extLst>
          </p:cNvPr>
          <p:cNvSpPr>
            <a:spLocks noGrp="1"/>
          </p:cNvSpPr>
          <p:nvPr>
            <p:ph type="title"/>
          </p:nvPr>
        </p:nvSpPr>
        <p:spPr/>
        <p:txBody>
          <a:bodyPr>
            <a:normAutofit fontScale="90000"/>
          </a:bodyPr>
          <a:lstStyle/>
          <a:p>
            <a:r>
              <a:rPr kumimoji="1" lang="ja-JP" altLang="en-US" sz="4000" dirty="0">
                <a:latin typeface="ＭＳ ゴシック" panose="020B0609070205080204" pitchFamily="49" charset="-128"/>
                <a:ea typeface="ＭＳ ゴシック" panose="020B0609070205080204" pitchFamily="49" charset="-128"/>
              </a:rPr>
              <a:t>２．ＲＹＬＡプログラムの実施方法ー</a:t>
            </a:r>
            <a:br>
              <a:rPr kumimoji="1" lang="en-US" altLang="ja-JP" sz="4000" dirty="0">
                <a:latin typeface="ＭＳ ゴシック" panose="020B0609070205080204" pitchFamily="49" charset="-128"/>
                <a:ea typeface="ＭＳ ゴシック" panose="020B0609070205080204" pitchFamily="49" charset="-128"/>
              </a:rPr>
            </a:br>
            <a:r>
              <a:rPr kumimoji="1" lang="ja-JP" altLang="en-US" sz="4000" dirty="0">
                <a:latin typeface="ＭＳ ゴシック" panose="020B0609070205080204" pitchFamily="49" charset="-128"/>
                <a:ea typeface="ＭＳ ゴシック" panose="020B0609070205080204" pitchFamily="49" charset="-128"/>
              </a:rPr>
              <a:t>　　　　　ＲＩＤ２６８０のＲＹＬＡセミナー</a:t>
            </a:r>
          </a:p>
        </p:txBody>
      </p:sp>
      <p:sp>
        <p:nvSpPr>
          <p:cNvPr id="3" name="コンテンツ プレースホルダー 2">
            <a:extLst>
              <a:ext uri="{FF2B5EF4-FFF2-40B4-BE49-F238E27FC236}">
                <a16:creationId xmlns:a16="http://schemas.microsoft.com/office/drawing/2014/main" id="{9BD8E740-F594-485B-A3EF-4C305C3D54AC}"/>
              </a:ext>
            </a:extLst>
          </p:cNvPr>
          <p:cNvSpPr>
            <a:spLocks noGrp="1"/>
          </p:cNvSpPr>
          <p:nvPr>
            <p:ph idx="1"/>
          </p:nvPr>
        </p:nvSpPr>
        <p:spPr>
          <a:xfrm>
            <a:off x="838200" y="1590731"/>
            <a:ext cx="10515600" cy="4865577"/>
          </a:xfrm>
        </p:spPr>
        <p:txBody>
          <a:bodyPr>
            <a:noAutofit/>
          </a:bodyPr>
          <a:lstStyle/>
          <a:p>
            <a:pPr marL="1081088" indent="-1081088">
              <a:buNone/>
            </a:pPr>
            <a:r>
              <a:rPr kumimoji="1" lang="ja-JP" altLang="en-US" sz="3600" dirty="0">
                <a:latin typeface="ＭＳ ゴシック" panose="020B0609070205080204" pitchFamily="49" charset="-128"/>
                <a:ea typeface="ＭＳ ゴシック" panose="020B0609070205080204" pitchFamily="49" charset="-128"/>
              </a:rPr>
              <a:t>（１）</a:t>
            </a:r>
            <a:r>
              <a:rPr lang="en-US" altLang="ja-JP" sz="3600" dirty="0">
                <a:latin typeface="ＭＳ ゴシック" panose="020B0609070205080204" pitchFamily="49" charset="-128"/>
                <a:ea typeface="ＭＳ ゴシック" panose="020B0609070205080204" pitchFamily="49" charset="-128"/>
              </a:rPr>
              <a:t> ‛79</a:t>
            </a:r>
            <a:r>
              <a:rPr lang="ja-JP" altLang="en-US" sz="3600" dirty="0">
                <a:latin typeface="ＭＳ ゴシック" panose="020B0609070205080204" pitchFamily="49" charset="-128"/>
                <a:ea typeface="ＭＳ ゴシック" panose="020B0609070205080204" pitchFamily="49" charset="-128"/>
              </a:rPr>
              <a:t>年故今井鎮雄前ＲＩ理事（神戸西ＲＣ）、故深川純一ＰＧ（伊丹ＲＣ）を中心として開始</a:t>
            </a:r>
            <a:endParaRPr lang="en-US" altLang="ja-JP" sz="3600" dirty="0">
              <a:latin typeface="ＭＳ ゴシック" panose="020B0609070205080204" pitchFamily="49" charset="-128"/>
              <a:ea typeface="ＭＳ ゴシック" panose="020B0609070205080204" pitchFamily="49" charset="-128"/>
            </a:endParaRPr>
          </a:p>
          <a:p>
            <a:pPr marL="1081088" indent="-1081088">
              <a:buNone/>
            </a:pPr>
            <a:r>
              <a:rPr lang="ja-JP" altLang="en-US" sz="3600" dirty="0">
                <a:latin typeface="ＭＳ ゴシック" panose="020B0609070205080204" pitchFamily="49" charset="-128"/>
                <a:ea typeface="ＭＳ ゴシック" panose="020B0609070205080204" pitchFamily="49" charset="-128"/>
              </a:rPr>
              <a:t>（２）セミナーの形式</a:t>
            </a:r>
            <a:endParaRPr lang="en-US" altLang="ja-JP" sz="3600" dirty="0">
              <a:latin typeface="ＭＳ ゴシック" panose="020B0609070205080204" pitchFamily="49" charset="-128"/>
              <a:ea typeface="ＭＳ ゴシック" panose="020B0609070205080204" pitchFamily="49" charset="-128"/>
            </a:endParaRPr>
          </a:p>
          <a:p>
            <a:pPr marL="1081088" indent="-1081088">
              <a:buNone/>
            </a:pPr>
            <a:r>
              <a:rPr lang="ja-JP" altLang="en-US" sz="3600" dirty="0">
                <a:latin typeface="ＭＳ ゴシック" panose="020B0609070205080204" pitchFamily="49" charset="-128"/>
                <a:ea typeface="ＭＳ ゴシック" panose="020B0609070205080204" pitchFamily="49" charset="-128"/>
              </a:rPr>
              <a:t>　　①期間３泊４日、②時期３月～５月、③場所香川県小豆島の離島余島　神戸ＹＭＣＡ余島野外活動センター、④人数３０～５０名　４班編成、⑤班毎にカウンセラー２名（ロータリー関係者）</a:t>
            </a:r>
            <a:endParaRPr lang="en-US" altLang="ja-JP" sz="3600" dirty="0">
              <a:latin typeface="ＭＳ ゴシック" panose="020B0609070205080204" pitchFamily="49" charset="-128"/>
              <a:ea typeface="ＭＳ ゴシック" panose="020B0609070205080204" pitchFamily="49" charset="-128"/>
            </a:endParaRPr>
          </a:p>
          <a:p>
            <a:pPr marL="0" indent="0">
              <a:buNone/>
            </a:pPr>
            <a:endParaRPr kumimoji="1" lang="ja-JP" altLang="en-US" sz="36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014B6DB1-8A8A-4C4D-93A1-68BD184D441A}"/>
              </a:ext>
            </a:extLst>
          </p:cNvPr>
          <p:cNvSpPr>
            <a:spLocks noGrp="1"/>
          </p:cNvSpPr>
          <p:nvPr>
            <p:ph type="sldNum" sz="quarter" idx="12"/>
          </p:nvPr>
        </p:nvSpPr>
        <p:spPr/>
        <p:txBody>
          <a:bodyPr/>
          <a:lstStyle/>
          <a:p>
            <a:fld id="{FC7BBEE7-BD68-41DD-9D85-B3B516E6AB25}" type="slidenum">
              <a:rPr lang="ja-JP" altLang="en-US" smtClean="0"/>
              <a:pPr/>
              <a:t>5</a:t>
            </a:fld>
            <a:endParaRPr lang="ja-JP" altLang="en-US" dirty="0"/>
          </a:p>
        </p:txBody>
      </p:sp>
    </p:spTree>
    <p:extLst>
      <p:ext uri="{BB962C8B-B14F-4D97-AF65-F5344CB8AC3E}">
        <p14:creationId xmlns:p14="http://schemas.microsoft.com/office/powerpoint/2010/main" val="616020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5AC7647-2833-4BB9-B3F0-8091DD09F806}"/>
              </a:ext>
            </a:extLst>
          </p:cNvPr>
          <p:cNvSpPr>
            <a:spLocks noGrp="1"/>
          </p:cNvSpPr>
          <p:nvPr>
            <p:ph idx="1"/>
          </p:nvPr>
        </p:nvSpPr>
        <p:spPr>
          <a:xfrm>
            <a:off x="954109" y="1100372"/>
            <a:ext cx="10855817" cy="5004214"/>
          </a:xfrm>
        </p:spPr>
        <p:txBody>
          <a:bodyPr>
            <a:normAutofit/>
          </a:bodyPr>
          <a:lstStyle/>
          <a:p>
            <a:pPr marL="1081088" indent="-1081088">
              <a:buNone/>
            </a:pPr>
            <a:r>
              <a:rPr lang="ja-JP" altLang="en-US" sz="3200" dirty="0">
                <a:latin typeface="ＭＳ ゴシック" panose="020B0609070205080204" pitchFamily="49" charset="-128"/>
                <a:ea typeface="ＭＳ ゴシック" panose="020B0609070205080204" pitchFamily="49" charset="-128"/>
              </a:rPr>
              <a:t>　⑥カリキュラムの例</a:t>
            </a:r>
            <a:endParaRPr lang="en-US" altLang="ja-JP" sz="3200" dirty="0">
              <a:latin typeface="ＭＳ ゴシック" panose="020B0609070205080204" pitchFamily="49" charset="-128"/>
              <a:ea typeface="ＭＳ ゴシック" panose="020B0609070205080204" pitchFamily="49" charset="-128"/>
            </a:endParaRPr>
          </a:p>
          <a:p>
            <a:pPr marL="1970088" indent="-1970088">
              <a:buNone/>
            </a:pPr>
            <a:r>
              <a:rPr lang="ja-JP" altLang="en-US" sz="3300" dirty="0">
                <a:latin typeface="ＭＳ ゴシック" panose="020B0609070205080204" pitchFamily="49" charset="-128"/>
                <a:ea typeface="ＭＳ ゴシック" panose="020B0609070205080204" pitchFamily="49" charset="-128"/>
              </a:rPr>
              <a:t>　１日目・オリエン・講義・オープニングパーティ・　キャビンタイム</a:t>
            </a:r>
            <a:endParaRPr lang="en-US" altLang="ja-JP" sz="3300" dirty="0">
              <a:latin typeface="ＭＳ ゴシック" panose="020B0609070205080204" pitchFamily="49" charset="-128"/>
              <a:ea typeface="ＭＳ ゴシック" panose="020B0609070205080204" pitchFamily="49" charset="-128"/>
            </a:endParaRPr>
          </a:p>
          <a:p>
            <a:pPr marL="1970088" indent="-1970088">
              <a:buNone/>
            </a:pPr>
            <a:r>
              <a:rPr lang="ja-JP" altLang="en-US" sz="3300" dirty="0">
                <a:latin typeface="ＭＳ ゴシック" panose="020B0609070205080204" pitchFamily="49" charset="-128"/>
                <a:ea typeface="ＭＳ ゴシック" panose="020B0609070205080204" pitchFamily="49" charset="-128"/>
              </a:rPr>
              <a:t>　２日目・専門家講義２人・思索の時間・レクリエーション・バズセッション</a:t>
            </a:r>
            <a:endParaRPr lang="en-US" altLang="ja-JP" sz="3300" dirty="0">
              <a:latin typeface="ＭＳ ゴシック" panose="020B0609070205080204" pitchFamily="49" charset="-128"/>
              <a:ea typeface="ＭＳ ゴシック" panose="020B0609070205080204" pitchFamily="49" charset="-128"/>
            </a:endParaRPr>
          </a:p>
          <a:p>
            <a:pPr marL="1970088" indent="-1970088">
              <a:buNone/>
            </a:pPr>
            <a:r>
              <a:rPr lang="ja-JP" altLang="en-US" sz="3300" dirty="0">
                <a:latin typeface="ＭＳ ゴシック" panose="020B0609070205080204" pitchFamily="49" charset="-128"/>
                <a:ea typeface="ＭＳ ゴシック" panose="020B0609070205080204" pitchFamily="49" charset="-128"/>
              </a:rPr>
              <a:t>　３日目・バズセッション・フォーラム・カウンシルファイアー・キャビンタイム</a:t>
            </a:r>
            <a:endParaRPr lang="en-US" altLang="ja-JP" sz="3300" dirty="0">
              <a:latin typeface="ＭＳ ゴシック" panose="020B0609070205080204" pitchFamily="49" charset="-128"/>
              <a:ea typeface="ＭＳ ゴシック" panose="020B0609070205080204" pitchFamily="49" charset="-128"/>
            </a:endParaRPr>
          </a:p>
          <a:p>
            <a:pPr marL="1970088" indent="-1970088">
              <a:buNone/>
            </a:pPr>
            <a:r>
              <a:rPr lang="ja-JP" altLang="en-US" sz="3300" dirty="0">
                <a:latin typeface="ＭＳ ゴシック" panose="020B0609070205080204" pitchFamily="49" charset="-128"/>
                <a:ea typeface="ＭＳ ゴシック" panose="020B0609070205080204" pitchFamily="49" charset="-128"/>
              </a:rPr>
              <a:t>　４日目・最終講義・感想文作成</a:t>
            </a:r>
            <a:endParaRPr lang="en-US" altLang="ja-JP" sz="3300" dirty="0">
              <a:latin typeface="ＭＳ ゴシック" panose="020B0609070205080204" pitchFamily="49" charset="-128"/>
              <a:ea typeface="ＭＳ ゴシック" panose="020B0609070205080204" pitchFamily="49" charset="-128"/>
            </a:endParaRPr>
          </a:p>
          <a:p>
            <a:pPr marL="1970088" indent="-1970088">
              <a:buNone/>
            </a:pPr>
            <a:r>
              <a:rPr lang="ja-JP" altLang="en-US" sz="3300" dirty="0">
                <a:latin typeface="ＭＳ ゴシック" panose="020B0609070205080204" pitchFamily="49" charset="-128"/>
                <a:ea typeface="ＭＳ ゴシック" panose="020B0609070205080204" pitchFamily="49" charset="-128"/>
              </a:rPr>
              <a:t>　</a:t>
            </a:r>
            <a:r>
              <a:rPr lang="en-US" altLang="ja-JP" sz="3300" dirty="0">
                <a:latin typeface="ＭＳ ゴシック" panose="020B0609070205080204" pitchFamily="49" charset="-128"/>
                <a:ea typeface="ＭＳ ゴシック" panose="020B0609070205080204" pitchFamily="49" charset="-128"/>
              </a:rPr>
              <a:t>※</a:t>
            </a:r>
            <a:r>
              <a:rPr lang="ja-JP" altLang="en-US" sz="3300" dirty="0">
                <a:latin typeface="ＭＳ ゴシック" panose="020B0609070205080204" pitchFamily="49" charset="-128"/>
                <a:ea typeface="ＭＳ ゴシック" panose="020B0609070205080204" pitchFamily="49" charset="-128"/>
              </a:rPr>
              <a:t>受講者とグループの成長過程に適応したプログラム</a:t>
            </a:r>
          </a:p>
        </p:txBody>
      </p:sp>
      <p:sp>
        <p:nvSpPr>
          <p:cNvPr id="4" name="スライド番号プレースホルダー 3">
            <a:extLst>
              <a:ext uri="{FF2B5EF4-FFF2-40B4-BE49-F238E27FC236}">
                <a16:creationId xmlns:a16="http://schemas.microsoft.com/office/drawing/2014/main" id="{F92B1B65-757B-4301-9EC2-84E5380EEF87}"/>
              </a:ext>
            </a:extLst>
          </p:cNvPr>
          <p:cNvSpPr>
            <a:spLocks noGrp="1"/>
          </p:cNvSpPr>
          <p:nvPr>
            <p:ph type="sldNum" sz="quarter" idx="12"/>
          </p:nvPr>
        </p:nvSpPr>
        <p:spPr/>
        <p:txBody>
          <a:bodyPr/>
          <a:lstStyle/>
          <a:p>
            <a:fld id="{FC7BBEE7-BD68-41DD-9D85-B3B516E6AB25}" type="slidenum">
              <a:rPr lang="ja-JP" altLang="en-US" smtClean="0"/>
              <a:pPr/>
              <a:t>6</a:t>
            </a:fld>
            <a:endParaRPr lang="ja-JP" altLang="en-US" dirty="0"/>
          </a:p>
        </p:txBody>
      </p:sp>
    </p:spTree>
    <p:extLst>
      <p:ext uri="{BB962C8B-B14F-4D97-AF65-F5344CB8AC3E}">
        <p14:creationId xmlns:p14="http://schemas.microsoft.com/office/powerpoint/2010/main" val="4238938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5AC7647-2833-4BB9-B3F0-8091DD09F806}"/>
              </a:ext>
            </a:extLst>
          </p:cNvPr>
          <p:cNvSpPr>
            <a:spLocks noGrp="1"/>
          </p:cNvSpPr>
          <p:nvPr>
            <p:ph idx="1"/>
          </p:nvPr>
        </p:nvSpPr>
        <p:spPr>
          <a:xfrm>
            <a:off x="928352" y="801324"/>
            <a:ext cx="10515600" cy="5255352"/>
          </a:xfrm>
        </p:spPr>
        <p:txBody>
          <a:bodyPr>
            <a:normAutofit lnSpcReduction="10000"/>
          </a:bodyPr>
          <a:lstStyle/>
          <a:p>
            <a:pPr marL="1081088" indent="-1081088">
              <a:buNone/>
            </a:pPr>
            <a:r>
              <a:rPr lang="ja-JP" altLang="en-US" sz="3200" dirty="0">
                <a:latin typeface="ＭＳ ゴシック" panose="020B0609070205080204" pitchFamily="49" charset="-128"/>
                <a:ea typeface="ＭＳ ゴシック" panose="020B0609070205080204" pitchFamily="49" charset="-128"/>
              </a:rPr>
              <a:t>　３．集団（グループ）の会合の持ち方の例</a:t>
            </a:r>
            <a:endParaRPr lang="en-US" altLang="ja-JP" sz="3200" dirty="0">
              <a:latin typeface="ＭＳ ゴシック" panose="020B0609070205080204" pitchFamily="49" charset="-128"/>
              <a:ea typeface="ＭＳ ゴシック" panose="020B0609070205080204" pitchFamily="49" charset="-128"/>
            </a:endParaRPr>
          </a:p>
          <a:p>
            <a:pPr marL="811213" indent="-811213">
              <a:buNone/>
            </a:pPr>
            <a:r>
              <a:rPr lang="ja-JP" altLang="en-US" sz="3200" dirty="0">
                <a:latin typeface="ＭＳ ゴシック" panose="020B0609070205080204" pitchFamily="49" charset="-128"/>
                <a:ea typeface="ＭＳ ゴシック" panose="020B0609070205080204" pitchFamily="49" charset="-128"/>
              </a:rPr>
              <a:t>　・アセンブリー（協議会）</a:t>
            </a:r>
            <a:endParaRPr lang="en-US" altLang="ja-JP" sz="3200" dirty="0">
              <a:latin typeface="ＭＳ ゴシック" panose="020B0609070205080204" pitchFamily="49" charset="-128"/>
              <a:ea typeface="ＭＳ ゴシック" panose="020B0609070205080204" pitchFamily="49" charset="-128"/>
            </a:endParaRPr>
          </a:p>
          <a:p>
            <a:pPr marL="811213" indent="-811213">
              <a:buNone/>
            </a:pPr>
            <a:r>
              <a:rPr lang="ja-JP" altLang="en-US" sz="3200" dirty="0">
                <a:latin typeface="ＭＳ ゴシック" panose="020B0609070205080204" pitchFamily="49" charset="-128"/>
                <a:ea typeface="ＭＳ ゴシック" panose="020B0609070205080204" pitchFamily="49" charset="-128"/>
              </a:rPr>
              <a:t>　　</a:t>
            </a:r>
            <a:r>
              <a:rPr lang="en-US" altLang="ja-JP" sz="3200" dirty="0">
                <a:latin typeface="ＭＳ ゴシック" panose="020B0609070205080204" pitchFamily="49" charset="-128"/>
                <a:ea typeface="ＭＳ ゴシック" panose="020B0609070205080204" pitchFamily="49" charset="-128"/>
              </a:rPr>
              <a:t>7.070</a:t>
            </a:r>
            <a:r>
              <a:rPr lang="ja-JP" altLang="en-US" sz="3200" dirty="0">
                <a:latin typeface="ＭＳ ゴシック" panose="020B0609070205080204" pitchFamily="49" charset="-128"/>
                <a:ea typeface="ＭＳ ゴシック" panose="020B0609070205080204" pitchFamily="49" charset="-128"/>
              </a:rPr>
              <a:t>クラブ協議会、</a:t>
            </a:r>
            <a:r>
              <a:rPr lang="en-US" altLang="ja-JP" sz="3200" dirty="0">
                <a:latin typeface="ＭＳ ゴシック" panose="020B0609070205080204" pitchFamily="49" charset="-128"/>
                <a:ea typeface="ＭＳ ゴシック" panose="020B0609070205080204" pitchFamily="49" charset="-128"/>
              </a:rPr>
              <a:t>20.060</a:t>
            </a:r>
            <a:r>
              <a:rPr lang="ja-JP" altLang="en-US" sz="3200" dirty="0">
                <a:latin typeface="ＭＳ ゴシック" panose="020B0609070205080204" pitchFamily="49" charset="-128"/>
                <a:ea typeface="ＭＳ ゴシック" panose="020B0609070205080204" pitchFamily="49" charset="-128"/>
              </a:rPr>
              <a:t>地区研修協議会</a:t>
            </a:r>
            <a:endParaRPr lang="en-US" altLang="ja-JP" sz="3200" dirty="0">
              <a:latin typeface="ＭＳ ゴシック" panose="020B0609070205080204" pitchFamily="49" charset="-128"/>
              <a:ea typeface="ＭＳ ゴシック" panose="020B0609070205080204" pitchFamily="49" charset="-128"/>
            </a:endParaRPr>
          </a:p>
          <a:p>
            <a:pPr marL="811213" indent="-811213">
              <a:buNone/>
            </a:pPr>
            <a:r>
              <a:rPr lang="ja-JP" altLang="en-US" sz="3200" dirty="0">
                <a:latin typeface="ＭＳ ゴシック" panose="020B0609070205080204" pitchFamily="49" charset="-128"/>
                <a:ea typeface="ＭＳ ゴシック" panose="020B0609070205080204" pitchFamily="49" charset="-128"/>
              </a:rPr>
              <a:t>　・セミナー</a:t>
            </a:r>
            <a:endParaRPr lang="en-US" altLang="ja-JP" sz="3200" dirty="0">
              <a:latin typeface="ＭＳ ゴシック" panose="020B0609070205080204" pitchFamily="49" charset="-128"/>
              <a:ea typeface="ＭＳ ゴシック" panose="020B0609070205080204" pitchFamily="49" charset="-128"/>
            </a:endParaRPr>
          </a:p>
          <a:p>
            <a:pPr marL="811213" indent="-811213">
              <a:buNone/>
            </a:pPr>
            <a:r>
              <a:rPr lang="ja-JP" altLang="en-US" sz="3200" dirty="0">
                <a:latin typeface="ＭＳ ゴシック" panose="020B0609070205080204" pitchFamily="49" charset="-128"/>
                <a:ea typeface="ＭＳ ゴシック" panose="020B0609070205080204" pitchFamily="49" charset="-128"/>
              </a:rPr>
              <a:t>　　</a:t>
            </a:r>
            <a:r>
              <a:rPr lang="en-US" altLang="ja-JP" sz="3200" dirty="0">
                <a:latin typeface="ＭＳ ゴシック" panose="020B0609070205080204" pitchFamily="49" charset="-128"/>
                <a:ea typeface="ＭＳ ゴシック" panose="020B0609070205080204" pitchFamily="49" charset="-128"/>
              </a:rPr>
              <a:t>20.070</a:t>
            </a:r>
            <a:r>
              <a:rPr lang="ja-JP" altLang="en-US" sz="3200" dirty="0">
                <a:latin typeface="ＭＳ ゴシック" panose="020B0609070205080204" pitchFamily="49" charset="-128"/>
                <a:ea typeface="ＭＳ ゴシック" panose="020B0609070205080204" pitchFamily="49" charset="-128"/>
              </a:rPr>
              <a:t>　</a:t>
            </a:r>
            <a:r>
              <a:rPr lang="en-US" altLang="ja-JP" sz="3200" dirty="0">
                <a:latin typeface="ＭＳ ゴシック" panose="020B0609070205080204" pitchFamily="49" charset="-128"/>
                <a:ea typeface="ＭＳ ゴシック" panose="020B0609070205080204" pitchFamily="49" charset="-128"/>
              </a:rPr>
              <a:t>PETS</a:t>
            </a:r>
            <a:r>
              <a:rPr lang="ja-JP" altLang="en-US" sz="3200" dirty="0">
                <a:latin typeface="ＭＳ ゴシック" panose="020B0609070205080204" pitchFamily="49" charset="-128"/>
                <a:ea typeface="ＭＳ ゴシック" panose="020B0609070205080204" pitchFamily="49" charset="-128"/>
              </a:rPr>
              <a:t>、</a:t>
            </a:r>
            <a:r>
              <a:rPr lang="en-US" altLang="ja-JP" sz="3200" dirty="0">
                <a:latin typeface="ＭＳ ゴシック" panose="020B0609070205080204" pitchFamily="49" charset="-128"/>
                <a:ea typeface="ＭＳ ゴシック" panose="020B0609070205080204" pitchFamily="49" charset="-128"/>
              </a:rPr>
              <a:t>20.080</a:t>
            </a:r>
            <a:r>
              <a:rPr lang="ja-JP" altLang="en-US" sz="3200" dirty="0">
                <a:latin typeface="ＭＳ ゴシック" panose="020B0609070205080204" pitchFamily="49" charset="-128"/>
                <a:ea typeface="ＭＳ ゴシック" panose="020B0609070205080204" pitchFamily="49" charset="-128"/>
              </a:rPr>
              <a:t>地区チーム研修セミナー</a:t>
            </a:r>
            <a:endParaRPr lang="en-US" altLang="ja-JP" sz="3200" dirty="0">
              <a:latin typeface="ＭＳ ゴシック" panose="020B0609070205080204" pitchFamily="49" charset="-128"/>
              <a:ea typeface="ＭＳ ゴシック" panose="020B0609070205080204" pitchFamily="49" charset="-128"/>
            </a:endParaRPr>
          </a:p>
          <a:p>
            <a:pPr marL="811213" indent="-811213">
              <a:buNone/>
            </a:pPr>
            <a:r>
              <a:rPr lang="ja-JP" altLang="en-US" sz="3200" dirty="0">
                <a:latin typeface="ＭＳ ゴシック" panose="020B0609070205080204" pitchFamily="49" charset="-128"/>
                <a:ea typeface="ＭＳ ゴシック" panose="020B0609070205080204" pitchFamily="49" charset="-128"/>
              </a:rPr>
              <a:t>　・ワークショップ</a:t>
            </a:r>
            <a:endParaRPr lang="en-US" altLang="ja-JP" sz="3200" dirty="0">
              <a:latin typeface="ＭＳ ゴシック" panose="020B0609070205080204" pitchFamily="49" charset="-128"/>
              <a:ea typeface="ＭＳ ゴシック" panose="020B0609070205080204" pitchFamily="49" charset="-128"/>
            </a:endParaRPr>
          </a:p>
          <a:p>
            <a:pPr marL="811213" indent="-811213">
              <a:buNone/>
            </a:pPr>
            <a:r>
              <a:rPr lang="ja-JP" altLang="en-US" sz="3200" dirty="0">
                <a:latin typeface="ＭＳ ゴシック" panose="020B0609070205080204" pitchFamily="49" charset="-128"/>
                <a:ea typeface="ＭＳ ゴシック" panose="020B0609070205080204" pitchFamily="49" charset="-128"/>
              </a:rPr>
              <a:t>　　</a:t>
            </a:r>
            <a:r>
              <a:rPr lang="en-US" altLang="ja-JP" sz="3200" dirty="0">
                <a:latin typeface="ＭＳ ゴシック" panose="020B0609070205080204" pitchFamily="49" charset="-128"/>
                <a:ea typeface="ＭＳ ゴシック" panose="020B0609070205080204" pitchFamily="49" charset="-128"/>
              </a:rPr>
              <a:t>20.090</a:t>
            </a:r>
            <a:r>
              <a:rPr lang="ja-JP" altLang="en-US" sz="3200" dirty="0">
                <a:latin typeface="ＭＳ ゴシック" panose="020B0609070205080204" pitchFamily="49" charset="-128"/>
                <a:ea typeface="ＭＳ ゴシック" panose="020B0609070205080204" pitchFamily="49" charset="-128"/>
              </a:rPr>
              <a:t>地区クラブ活性化ワークショップ</a:t>
            </a:r>
            <a:endParaRPr lang="en-US" altLang="ja-JP" sz="3200" dirty="0">
              <a:latin typeface="ＭＳ ゴシック" panose="020B0609070205080204" pitchFamily="49" charset="-128"/>
              <a:ea typeface="ＭＳ ゴシック" panose="020B0609070205080204" pitchFamily="49" charset="-128"/>
            </a:endParaRPr>
          </a:p>
          <a:p>
            <a:pPr marL="811213" indent="-811213">
              <a:buNone/>
            </a:pPr>
            <a:r>
              <a:rPr lang="ja-JP" altLang="en-US" sz="3200" dirty="0">
                <a:latin typeface="ＭＳ ゴシック" panose="020B0609070205080204" pitchFamily="49" charset="-128"/>
                <a:ea typeface="ＭＳ ゴシック" panose="020B0609070205080204" pitchFamily="49" charset="-128"/>
              </a:rPr>
              <a:t>　・エンカウンターグループ、フォーラム（ディスカッション）</a:t>
            </a:r>
            <a:endParaRPr lang="en-US" altLang="ja-JP" sz="3200" dirty="0">
              <a:latin typeface="ＭＳ ゴシック" panose="020B0609070205080204" pitchFamily="49" charset="-128"/>
              <a:ea typeface="ＭＳ ゴシック" panose="020B0609070205080204" pitchFamily="49" charset="-128"/>
            </a:endParaRPr>
          </a:p>
          <a:p>
            <a:pPr marL="811213" indent="-811213">
              <a:buNone/>
            </a:pPr>
            <a:r>
              <a:rPr lang="ja-JP" altLang="en-US" sz="3200" dirty="0">
                <a:latin typeface="ＭＳ ゴシック" panose="020B0609070205080204" pitchFamily="49" charset="-128"/>
                <a:ea typeface="ＭＳ ゴシック" panose="020B0609070205080204" pitchFamily="49" charset="-128"/>
              </a:rPr>
              <a:t>　・グループセラピー、Ｔ・グループ</a:t>
            </a:r>
            <a:endParaRPr lang="ja-JP" altLang="en-US" sz="33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F92B1B65-757B-4301-9EC2-84E5380EEF87}"/>
              </a:ext>
            </a:extLst>
          </p:cNvPr>
          <p:cNvSpPr>
            <a:spLocks noGrp="1"/>
          </p:cNvSpPr>
          <p:nvPr>
            <p:ph type="sldNum" sz="quarter" idx="12"/>
          </p:nvPr>
        </p:nvSpPr>
        <p:spPr/>
        <p:txBody>
          <a:bodyPr/>
          <a:lstStyle/>
          <a:p>
            <a:fld id="{FC7BBEE7-BD68-41DD-9D85-B3B516E6AB25}" type="slidenum">
              <a:rPr lang="ja-JP" altLang="en-US" smtClean="0"/>
              <a:pPr/>
              <a:t>7</a:t>
            </a:fld>
            <a:endParaRPr lang="ja-JP" altLang="en-US" dirty="0"/>
          </a:p>
        </p:txBody>
      </p:sp>
    </p:spTree>
    <p:extLst>
      <p:ext uri="{BB962C8B-B14F-4D97-AF65-F5344CB8AC3E}">
        <p14:creationId xmlns:p14="http://schemas.microsoft.com/office/powerpoint/2010/main" val="1575742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5AC7647-2833-4BB9-B3F0-8091DD09F806}"/>
              </a:ext>
            </a:extLst>
          </p:cNvPr>
          <p:cNvSpPr>
            <a:spLocks noGrp="1"/>
          </p:cNvSpPr>
          <p:nvPr>
            <p:ph idx="1"/>
          </p:nvPr>
        </p:nvSpPr>
        <p:spPr>
          <a:xfrm>
            <a:off x="954110" y="1100372"/>
            <a:ext cx="10778544" cy="4657256"/>
          </a:xfrm>
        </p:spPr>
        <p:txBody>
          <a:bodyPr>
            <a:normAutofit lnSpcReduction="10000"/>
          </a:bodyPr>
          <a:lstStyle/>
          <a:p>
            <a:pPr marL="1081088" indent="-1081088">
              <a:buNone/>
            </a:pPr>
            <a:r>
              <a:rPr lang="ja-JP" altLang="en-US" sz="3200" dirty="0">
                <a:latin typeface="ＭＳ ゴシック" panose="020B0609070205080204" pitchFamily="49" charset="-128"/>
                <a:ea typeface="ＭＳ ゴシック" panose="020B0609070205080204" pitchFamily="49" charset="-128"/>
              </a:rPr>
              <a:t>　４．ワークショップ（</a:t>
            </a:r>
            <a:r>
              <a:rPr lang="en-US" altLang="ja-JP" sz="3200" dirty="0">
                <a:latin typeface="ＭＳ ゴシック" panose="020B0609070205080204" pitchFamily="49" charset="-128"/>
                <a:ea typeface="ＭＳ ゴシック" panose="020B0609070205080204" pitchFamily="49" charset="-128"/>
              </a:rPr>
              <a:t>WS</a:t>
            </a:r>
            <a:r>
              <a:rPr lang="ja-JP" altLang="en-US" sz="3200" dirty="0">
                <a:latin typeface="ＭＳ ゴシック" panose="020B0609070205080204" pitchFamily="49" charset="-128"/>
                <a:ea typeface="ＭＳ ゴシック" panose="020B0609070205080204" pitchFamily="49" charset="-128"/>
              </a:rPr>
              <a:t>）とエンカウンターグループ（</a:t>
            </a:r>
            <a:r>
              <a:rPr lang="en-US" altLang="ja-JP" sz="3200" dirty="0">
                <a:latin typeface="ＭＳ ゴシック" panose="020B0609070205080204" pitchFamily="49" charset="-128"/>
                <a:ea typeface="ＭＳ ゴシック" panose="020B0609070205080204" pitchFamily="49" charset="-128"/>
              </a:rPr>
              <a:t>EG</a:t>
            </a:r>
            <a:r>
              <a:rPr lang="ja-JP" altLang="en-US" sz="3200" dirty="0">
                <a:latin typeface="ＭＳ ゴシック" panose="020B0609070205080204" pitchFamily="49" charset="-128"/>
                <a:ea typeface="ＭＳ ゴシック" panose="020B0609070205080204" pitchFamily="49" charset="-128"/>
              </a:rPr>
              <a:t>）</a:t>
            </a:r>
            <a:endParaRPr lang="en-US" altLang="ja-JP" sz="3200" dirty="0">
              <a:latin typeface="ＭＳ ゴシック" panose="020B0609070205080204" pitchFamily="49" charset="-128"/>
              <a:ea typeface="ＭＳ ゴシック" panose="020B0609070205080204" pitchFamily="49" charset="-128"/>
            </a:endParaRPr>
          </a:p>
          <a:p>
            <a:pPr marL="1081088" indent="-1081088">
              <a:buNone/>
            </a:pPr>
            <a:r>
              <a:rPr lang="ja-JP" altLang="en-US" sz="3200" dirty="0">
                <a:latin typeface="ＭＳ ゴシック" panose="020B0609070205080204" pitchFamily="49" charset="-128"/>
                <a:ea typeface="ＭＳ ゴシック" panose="020B0609070205080204" pitchFamily="49" charset="-128"/>
              </a:rPr>
              <a:t>　（１）Ｔ・グループ</a:t>
            </a:r>
            <a:endParaRPr lang="en-US" altLang="ja-JP" sz="3200" dirty="0">
              <a:latin typeface="ＭＳ ゴシック" panose="020B0609070205080204" pitchFamily="49" charset="-128"/>
              <a:ea typeface="ＭＳ ゴシック" panose="020B0609070205080204" pitchFamily="49" charset="-128"/>
            </a:endParaRPr>
          </a:p>
          <a:p>
            <a:pPr marL="811213" indent="-811213">
              <a:buNone/>
            </a:pPr>
            <a:r>
              <a:rPr lang="ja-JP" altLang="en-US" sz="3200" dirty="0">
                <a:latin typeface="ＭＳ ゴシック" panose="020B0609070205080204" pitchFamily="49" charset="-128"/>
                <a:ea typeface="ＭＳ ゴシック" panose="020B0609070205080204" pitchFamily="49" charset="-128"/>
              </a:rPr>
              <a:t>　　</a:t>
            </a:r>
            <a:r>
              <a:rPr lang="en-US" altLang="ja-JP" sz="3200" dirty="0">
                <a:latin typeface="ＭＳ ゴシック" panose="020B0609070205080204" pitchFamily="49" charset="-128"/>
                <a:ea typeface="ＭＳ ゴシック" panose="020B0609070205080204" pitchFamily="49" charset="-128"/>
              </a:rPr>
              <a:t>1946</a:t>
            </a:r>
            <a:r>
              <a:rPr lang="ja-JP" altLang="en-US" sz="3200" dirty="0">
                <a:latin typeface="ＭＳ ゴシック" panose="020B0609070205080204" pitchFamily="49" charset="-128"/>
                <a:ea typeface="ＭＳ ゴシック" panose="020B0609070205080204" pitchFamily="49" charset="-128"/>
              </a:rPr>
              <a:t>年頃Ｋ・レビン（社会心理学者、「集団力学」）が教育関係者、ソーシャルワーカーのワークショップを指導</a:t>
            </a:r>
            <a:endParaRPr lang="en-US" altLang="ja-JP" sz="3200" dirty="0">
              <a:latin typeface="ＭＳ ゴシック" panose="020B0609070205080204" pitchFamily="49" charset="-128"/>
              <a:ea typeface="ＭＳ ゴシック" panose="020B0609070205080204" pitchFamily="49" charset="-128"/>
            </a:endParaRPr>
          </a:p>
          <a:p>
            <a:pPr marL="811213" indent="-811213">
              <a:buNone/>
            </a:pPr>
            <a:r>
              <a:rPr lang="ja-JP" altLang="en-US" sz="3200" dirty="0">
                <a:latin typeface="ＭＳ ゴシック" panose="020B0609070205080204" pitchFamily="49" charset="-128"/>
                <a:ea typeface="ＭＳ ゴシック" panose="020B0609070205080204" pitchFamily="49" charset="-128"/>
              </a:rPr>
              <a:t>　　・</a:t>
            </a:r>
            <a:r>
              <a:rPr lang="en-US" altLang="ja-JP" sz="3200" dirty="0">
                <a:latin typeface="ＭＳ ゴシック" panose="020B0609070205080204" pitchFamily="49" charset="-128"/>
                <a:ea typeface="ＭＳ ゴシック" panose="020B0609070205080204" pitchFamily="49" charset="-128"/>
              </a:rPr>
              <a:t>10</a:t>
            </a:r>
            <a:r>
              <a:rPr lang="ja-JP" altLang="en-US" sz="3200" dirty="0">
                <a:latin typeface="ＭＳ ゴシック" panose="020B0609070205080204" pitchFamily="49" charset="-128"/>
                <a:ea typeface="ＭＳ ゴシック" panose="020B0609070205080204" pitchFamily="49" charset="-128"/>
              </a:rPr>
              <a:t>人位が郊外の研修施設などで</a:t>
            </a:r>
            <a:r>
              <a:rPr lang="en-US" altLang="ja-JP" sz="3200" dirty="0">
                <a:latin typeface="ＭＳ ゴシック" panose="020B0609070205080204" pitchFamily="49" charset="-128"/>
                <a:ea typeface="ＭＳ ゴシック" panose="020B0609070205080204" pitchFamily="49" charset="-128"/>
              </a:rPr>
              <a:t>1</a:t>
            </a:r>
            <a:r>
              <a:rPr lang="ja-JP" altLang="en-US" sz="3200" dirty="0">
                <a:latin typeface="ＭＳ ゴシック" panose="020B0609070205080204" pitchFamily="49" charset="-128"/>
                <a:ea typeface="ＭＳ ゴシック" panose="020B0609070205080204" pitchFamily="49" charset="-128"/>
              </a:rPr>
              <a:t>週間合宿生活</a:t>
            </a:r>
            <a:endParaRPr lang="en-US" altLang="ja-JP" sz="3200" dirty="0">
              <a:latin typeface="ＭＳ ゴシック" panose="020B0609070205080204" pitchFamily="49" charset="-128"/>
              <a:ea typeface="ＭＳ ゴシック" panose="020B0609070205080204" pitchFamily="49" charset="-128"/>
            </a:endParaRPr>
          </a:p>
          <a:p>
            <a:pPr marL="811213" indent="-811213">
              <a:buNone/>
            </a:pPr>
            <a:r>
              <a:rPr lang="ja-JP" altLang="en-US" sz="3200" dirty="0">
                <a:latin typeface="ＭＳ ゴシック" panose="020B0609070205080204" pitchFamily="49" charset="-128"/>
                <a:ea typeface="ＭＳ ゴシック" panose="020B0609070205080204" pitchFamily="49" charset="-128"/>
              </a:rPr>
              <a:t>　　　テーマは定めない</a:t>
            </a:r>
            <a:endParaRPr lang="en-US" altLang="ja-JP" sz="3200" dirty="0">
              <a:latin typeface="ＭＳ ゴシック" panose="020B0609070205080204" pitchFamily="49" charset="-128"/>
              <a:ea typeface="ＭＳ ゴシック" panose="020B0609070205080204" pitchFamily="49" charset="-128"/>
            </a:endParaRPr>
          </a:p>
          <a:p>
            <a:pPr marL="1158875" indent="-1158875">
              <a:buNone/>
            </a:pPr>
            <a:r>
              <a:rPr lang="ja-JP" altLang="en-US" sz="3200" dirty="0">
                <a:latin typeface="ＭＳ ゴシック" panose="020B0609070205080204" pitchFamily="49" charset="-128"/>
                <a:ea typeface="ＭＳ ゴシック" panose="020B0609070205080204" pitchFamily="49" charset="-128"/>
              </a:rPr>
              <a:t>　　・他者と関わり合う中で人間関係や自分自身のあリ方　などへの気付きや学びを得ることが目的</a:t>
            </a:r>
            <a:endParaRPr lang="ja-JP" altLang="en-US" sz="33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F92B1B65-757B-4301-9EC2-84E5380EEF87}"/>
              </a:ext>
            </a:extLst>
          </p:cNvPr>
          <p:cNvSpPr>
            <a:spLocks noGrp="1"/>
          </p:cNvSpPr>
          <p:nvPr>
            <p:ph type="sldNum" sz="quarter" idx="12"/>
          </p:nvPr>
        </p:nvSpPr>
        <p:spPr/>
        <p:txBody>
          <a:bodyPr/>
          <a:lstStyle/>
          <a:p>
            <a:fld id="{FC7BBEE7-BD68-41DD-9D85-B3B516E6AB25}" type="slidenum">
              <a:rPr lang="ja-JP" altLang="en-US" smtClean="0"/>
              <a:pPr/>
              <a:t>8</a:t>
            </a:fld>
            <a:endParaRPr lang="ja-JP" altLang="en-US" dirty="0"/>
          </a:p>
        </p:txBody>
      </p:sp>
    </p:spTree>
    <p:extLst>
      <p:ext uri="{BB962C8B-B14F-4D97-AF65-F5344CB8AC3E}">
        <p14:creationId xmlns:p14="http://schemas.microsoft.com/office/powerpoint/2010/main" val="3303519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5AC7647-2833-4BB9-B3F0-8091DD09F806}"/>
              </a:ext>
            </a:extLst>
          </p:cNvPr>
          <p:cNvSpPr>
            <a:spLocks noGrp="1"/>
          </p:cNvSpPr>
          <p:nvPr>
            <p:ph idx="1"/>
          </p:nvPr>
        </p:nvSpPr>
        <p:spPr>
          <a:xfrm>
            <a:off x="954110" y="1100371"/>
            <a:ext cx="10778544" cy="5055729"/>
          </a:xfrm>
        </p:spPr>
        <p:txBody>
          <a:bodyPr>
            <a:normAutofit/>
          </a:bodyPr>
          <a:lstStyle/>
          <a:p>
            <a:pPr marL="1081088" indent="-1081088">
              <a:buNone/>
            </a:pPr>
            <a:r>
              <a:rPr lang="ja-JP" altLang="en-US" sz="3200" dirty="0">
                <a:latin typeface="ＭＳ ゴシック" panose="020B0609070205080204" pitchFamily="49" charset="-128"/>
                <a:ea typeface="ＭＳ ゴシック" panose="020B0609070205080204" pitchFamily="49" charset="-128"/>
              </a:rPr>
              <a:t>　（２）ワークショップ</a:t>
            </a:r>
            <a:endParaRPr lang="en-US" altLang="ja-JP" sz="3200" dirty="0">
              <a:latin typeface="ＭＳ ゴシック" panose="020B0609070205080204" pitchFamily="49" charset="-128"/>
              <a:ea typeface="ＭＳ ゴシック" panose="020B0609070205080204" pitchFamily="49" charset="-128"/>
            </a:endParaRPr>
          </a:p>
          <a:p>
            <a:pPr marL="811213" indent="-811213">
              <a:buNone/>
            </a:pPr>
            <a:r>
              <a:rPr lang="ja-JP" altLang="en-US" sz="3200" dirty="0">
                <a:latin typeface="ＭＳ ゴシック" panose="020B0609070205080204" pitchFamily="49" charset="-128"/>
                <a:ea typeface="ＭＳ ゴシック" panose="020B0609070205080204" pitchFamily="49" charset="-128"/>
              </a:rPr>
              <a:t>　　参加者が受け身ではなく、積極的に関わる研究、集会ポイントは</a:t>
            </a:r>
            <a:endParaRPr lang="en-US" altLang="ja-JP" sz="3200" dirty="0">
              <a:latin typeface="ＭＳ ゴシック" panose="020B0609070205080204" pitchFamily="49" charset="-128"/>
              <a:ea typeface="ＭＳ ゴシック" panose="020B0609070205080204" pitchFamily="49" charset="-128"/>
            </a:endParaRPr>
          </a:p>
          <a:p>
            <a:pPr marL="811213" indent="-811213">
              <a:buNone/>
            </a:pPr>
            <a:r>
              <a:rPr lang="ja-JP" altLang="en-US" sz="3200" dirty="0">
                <a:latin typeface="ＭＳ ゴシック" panose="020B0609070205080204" pitchFamily="49" charset="-128"/>
                <a:ea typeface="ＭＳ ゴシック" panose="020B0609070205080204" pitchFamily="49" charset="-128"/>
              </a:rPr>
              <a:t>　　・ワークショップに先生はいない</a:t>
            </a:r>
            <a:endParaRPr lang="en-US" altLang="ja-JP" sz="3200" dirty="0">
              <a:latin typeface="ＭＳ ゴシック" panose="020B0609070205080204" pitchFamily="49" charset="-128"/>
              <a:ea typeface="ＭＳ ゴシック" panose="020B0609070205080204" pitchFamily="49" charset="-128"/>
            </a:endParaRPr>
          </a:p>
          <a:p>
            <a:pPr marL="811213" indent="-811213">
              <a:buNone/>
            </a:pPr>
            <a:r>
              <a:rPr lang="ja-JP" altLang="en-US" sz="3200" dirty="0">
                <a:latin typeface="ＭＳ ゴシック" panose="020B0609070205080204" pitchFamily="49" charset="-128"/>
                <a:ea typeface="ＭＳ ゴシック" panose="020B0609070205080204" pitchFamily="49" charset="-128"/>
              </a:rPr>
              <a:t>　　・「お客さん」でいることはできない</a:t>
            </a:r>
            <a:endParaRPr lang="en-US" altLang="ja-JP" sz="3200" dirty="0">
              <a:latin typeface="ＭＳ ゴシック" panose="020B0609070205080204" pitchFamily="49" charset="-128"/>
              <a:ea typeface="ＭＳ ゴシック" panose="020B0609070205080204" pitchFamily="49" charset="-128"/>
            </a:endParaRPr>
          </a:p>
          <a:p>
            <a:pPr marL="811213" indent="-811213">
              <a:buNone/>
            </a:pPr>
            <a:r>
              <a:rPr lang="ja-JP" altLang="en-US" sz="3200" dirty="0">
                <a:latin typeface="ＭＳ ゴシック" panose="020B0609070205080204" pitchFamily="49" charset="-128"/>
                <a:ea typeface="ＭＳ ゴシック" panose="020B0609070205080204" pitchFamily="49" charset="-128"/>
              </a:rPr>
              <a:t>　　・初めから決まった答えなどない</a:t>
            </a:r>
            <a:endParaRPr lang="en-US" altLang="ja-JP" sz="3200" dirty="0">
              <a:latin typeface="ＭＳ ゴシック" panose="020B0609070205080204" pitchFamily="49" charset="-128"/>
              <a:ea typeface="ＭＳ ゴシック" panose="020B0609070205080204" pitchFamily="49" charset="-128"/>
            </a:endParaRPr>
          </a:p>
          <a:p>
            <a:pPr marL="811213" indent="-811213">
              <a:buNone/>
            </a:pPr>
            <a:r>
              <a:rPr lang="ja-JP" altLang="en-US" sz="3200" dirty="0">
                <a:latin typeface="ＭＳ ゴシック" panose="020B0609070205080204" pitchFamily="49" charset="-128"/>
                <a:ea typeface="ＭＳ ゴシック" panose="020B0609070205080204" pitchFamily="49" charset="-128"/>
              </a:rPr>
              <a:t>　　・頭が動き、身体も動く</a:t>
            </a:r>
            <a:endParaRPr lang="en-US" altLang="ja-JP" sz="3200" dirty="0">
              <a:latin typeface="ＭＳ ゴシック" panose="020B0609070205080204" pitchFamily="49" charset="-128"/>
              <a:ea typeface="ＭＳ ゴシック" panose="020B0609070205080204" pitchFamily="49" charset="-128"/>
            </a:endParaRPr>
          </a:p>
          <a:p>
            <a:pPr marL="811213" indent="-811213">
              <a:buNone/>
            </a:pPr>
            <a:r>
              <a:rPr lang="ja-JP" altLang="en-US" sz="3200" dirty="0">
                <a:latin typeface="ＭＳ ゴシック" panose="020B0609070205080204" pitchFamily="49" charset="-128"/>
                <a:ea typeface="ＭＳ ゴシック" panose="020B0609070205080204" pitchFamily="49" charset="-128"/>
              </a:rPr>
              <a:t>　　・交流と笑いがある</a:t>
            </a:r>
            <a:endParaRPr lang="en-US" altLang="ja-JP" sz="3200" dirty="0">
              <a:latin typeface="ＭＳ ゴシック" panose="020B0609070205080204" pitchFamily="49" charset="-128"/>
              <a:ea typeface="ＭＳ ゴシック" panose="020B0609070205080204" pitchFamily="49" charset="-128"/>
            </a:endParaRPr>
          </a:p>
          <a:p>
            <a:pPr marL="811213" indent="-811213">
              <a:buNone/>
            </a:pPr>
            <a:r>
              <a:rPr lang="ja-JP" altLang="en-US" sz="3300" dirty="0">
                <a:latin typeface="ＭＳ ゴシック" panose="020B0609070205080204" pitchFamily="49" charset="-128"/>
                <a:ea typeface="ＭＳ ゴシック" panose="020B0609070205080204" pitchFamily="49" charset="-128"/>
              </a:rPr>
              <a:t>　　（中野民夫「ワークショップ」１３頁　岩波新書）</a:t>
            </a:r>
          </a:p>
        </p:txBody>
      </p:sp>
      <p:sp>
        <p:nvSpPr>
          <p:cNvPr id="4" name="スライド番号プレースホルダー 3">
            <a:extLst>
              <a:ext uri="{FF2B5EF4-FFF2-40B4-BE49-F238E27FC236}">
                <a16:creationId xmlns:a16="http://schemas.microsoft.com/office/drawing/2014/main" id="{F92B1B65-757B-4301-9EC2-84E5380EEF87}"/>
              </a:ext>
            </a:extLst>
          </p:cNvPr>
          <p:cNvSpPr>
            <a:spLocks noGrp="1"/>
          </p:cNvSpPr>
          <p:nvPr>
            <p:ph type="sldNum" sz="quarter" idx="12"/>
          </p:nvPr>
        </p:nvSpPr>
        <p:spPr/>
        <p:txBody>
          <a:bodyPr/>
          <a:lstStyle/>
          <a:p>
            <a:fld id="{FC7BBEE7-BD68-41DD-9D85-B3B516E6AB25}" type="slidenum">
              <a:rPr lang="ja-JP" altLang="en-US" smtClean="0"/>
              <a:pPr/>
              <a:t>9</a:t>
            </a:fld>
            <a:endParaRPr lang="ja-JP" altLang="en-US" dirty="0"/>
          </a:p>
        </p:txBody>
      </p:sp>
    </p:spTree>
    <p:extLst>
      <p:ext uri="{BB962C8B-B14F-4D97-AF65-F5344CB8AC3E}">
        <p14:creationId xmlns:p14="http://schemas.microsoft.com/office/powerpoint/2010/main" val="29142544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TotalTime>
  <Words>3707</Words>
  <Application>Microsoft Office PowerPoint</Application>
  <PresentationFormat>ワイド画面</PresentationFormat>
  <Paragraphs>378</Paragraphs>
  <Slides>43</Slides>
  <Notes>0</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43</vt:i4>
      </vt:variant>
    </vt:vector>
  </HeadingPairs>
  <TitlesOfParts>
    <vt:vector size="49" baseType="lpstr">
      <vt:lpstr>ＭＳ ゴシック</vt:lpstr>
      <vt:lpstr>游ゴシック</vt:lpstr>
      <vt:lpstr>游ゴシック Light</vt:lpstr>
      <vt:lpstr>Arial</vt:lpstr>
      <vt:lpstr>Office テーマ</vt:lpstr>
      <vt:lpstr>Document</vt:lpstr>
      <vt:lpstr>ＲＹＬＡの根底にある思想 第１４回全国ＲＹＬＡ研究会</vt:lpstr>
      <vt:lpstr>PowerPoint プレゼンテーション</vt:lpstr>
      <vt:lpstr>PowerPoint プレゼンテーション</vt:lpstr>
      <vt:lpstr>PowerPoint プレゼンテーション</vt:lpstr>
      <vt:lpstr>２．ＲＹＬＡプログラムの実施方法ー 　　　　　ＲＩＤ２６８０のＲＹＬＡセミナー</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５．エンカウンターグループ（ＥＧ） </vt:lpstr>
      <vt:lpstr>PowerPoint プレゼンテーション</vt:lpstr>
      <vt:lpstr>（３）内容 ①目的　出会い</vt:lpstr>
      <vt:lpstr>②ファシリテーター（「促進者」）</vt:lpstr>
      <vt:lpstr>④スケジュール</vt:lpstr>
      <vt:lpstr>（４）ファシリテーターの役割</vt:lpstr>
      <vt:lpstr>（５）ファシリテーターの育成</vt:lpstr>
      <vt:lpstr>（６）ファシリテーションとは</vt:lpstr>
      <vt:lpstr>（７）ファシリテーションとファシリ　テーターの歴史</vt:lpstr>
      <vt:lpstr>（８）ファシリテーションの対象の変化</vt:lpstr>
      <vt:lpstr>（９）ファシリテーションの対象の３分類</vt:lpstr>
      <vt:lpstr>（１０）ファシリテーションの実施に当たっての注意点</vt:lpstr>
      <vt:lpstr>（１１）ＥＧのファシリテーション</vt:lpstr>
      <vt:lpstr>（１２）ＥＧの発展段階</vt:lpstr>
      <vt:lpstr>（１３）個人プロセスモデル</vt:lpstr>
      <vt:lpstr>PowerPoint プレゼンテーション</vt:lpstr>
      <vt:lpstr>（１４）ＥＧの効果</vt:lpstr>
      <vt:lpstr>６　EG、ファシリテーションと 　　　　　　　　　　　　C.ロジャーズ</vt:lpstr>
      <vt:lpstr>（２）Ｃ・ロジャーズとは</vt:lpstr>
      <vt:lpstr>７．ＰＣＡ（パーソナル・センタード・アプローチ</vt:lpstr>
      <vt:lpstr>PowerPoint プレゼンテーション</vt:lpstr>
      <vt:lpstr>PowerPoint プレゼンテーション</vt:lpstr>
      <vt:lpstr>８．リーダーシップとは （１）</vt:lpstr>
      <vt:lpstr>PowerPoint プレゼンテーション</vt:lpstr>
      <vt:lpstr>PowerPoint プレゼンテーション</vt:lpstr>
      <vt:lpstr>９．RYLAセミナーとEG、ファシリテーター （１）ＲＹＬＡセミナーにとってのＥＧの意味と特殊性</vt:lpstr>
      <vt:lpstr>（２）ＲＹＬＡにおける 　　リーダーとファシリテーター</vt:lpstr>
      <vt:lpstr>（３）ＲＹＬＡセミナー開催の目的と手法</vt:lpstr>
      <vt:lpstr>参考資料</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ＲＹＬＡセミナーと ＰＣＡ</dc:title>
  <dc:creator>PC006</dc:creator>
  <cp:lastModifiedBy>PC005</cp:lastModifiedBy>
  <cp:revision>87</cp:revision>
  <cp:lastPrinted>2022-05-06T06:53:13Z</cp:lastPrinted>
  <dcterms:created xsi:type="dcterms:W3CDTF">2019-12-04T00:41:28Z</dcterms:created>
  <dcterms:modified xsi:type="dcterms:W3CDTF">2022-05-06T06:55:39Z</dcterms:modified>
</cp:coreProperties>
</file>