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78" r:id="rId3"/>
    <p:sldId id="279" r:id="rId4"/>
    <p:sldId id="281" r:id="rId5"/>
    <p:sldId id="292" r:id="rId6"/>
    <p:sldId id="285" r:id="rId7"/>
    <p:sldId id="303" r:id="rId8"/>
    <p:sldId id="304" r:id="rId9"/>
    <p:sldId id="305" r:id="rId10"/>
    <p:sldId id="306" r:id="rId11"/>
    <p:sldId id="302" r:id="rId12"/>
    <p:sldId id="301" r:id="rId13"/>
    <p:sldId id="300" r:id="rId14"/>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52710" autoAdjust="0"/>
  </p:normalViewPr>
  <p:slideViewPr>
    <p:cSldViewPr snapToGrid="0">
      <p:cViewPr varScale="1">
        <p:scale>
          <a:sx n="59" d="100"/>
          <a:sy n="59" d="100"/>
        </p:scale>
        <p:origin x="-249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A94C40A-66A8-469E-BFE9-B37AEAE488EB}" type="datetimeFigureOut">
              <a:rPr kumimoji="1" lang="ja-JP" altLang="en-US" smtClean="0"/>
              <a:t>2022/2/5</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9E4431B-44B1-40DA-976E-141EF7BD1760}" type="slidenum">
              <a:rPr kumimoji="1" lang="ja-JP" altLang="en-US" smtClean="0"/>
              <a:t>‹#›</a:t>
            </a:fld>
            <a:endParaRPr kumimoji="1" lang="ja-JP" altLang="en-US"/>
          </a:p>
        </p:txBody>
      </p:sp>
    </p:spTree>
    <p:extLst>
      <p:ext uri="{BB962C8B-B14F-4D97-AF65-F5344CB8AC3E}">
        <p14:creationId xmlns:p14="http://schemas.microsoft.com/office/powerpoint/2010/main" val="7181201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1</a:t>
            </a:fld>
            <a:endParaRPr kumimoji="1" lang="ja-JP" altLang="en-US"/>
          </a:p>
        </p:txBody>
      </p:sp>
    </p:spTree>
    <p:extLst>
      <p:ext uri="{BB962C8B-B14F-4D97-AF65-F5344CB8AC3E}">
        <p14:creationId xmlns:p14="http://schemas.microsoft.com/office/powerpoint/2010/main" val="6750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お支払の対象となる損害として</a:t>
            </a:r>
            <a:endParaRPr kumimoji="1" lang="en-US" altLang="ja-JP" dirty="0" smtClean="0"/>
          </a:p>
          <a:p>
            <a:endParaRPr kumimoji="1" lang="en-US" altLang="ja-JP" dirty="0" smtClean="0"/>
          </a:p>
          <a:p>
            <a:r>
              <a:rPr kumimoji="1" lang="ja-JP" altLang="en-US" dirty="0" smtClean="0"/>
              <a:t>損害賠償金から争訟（そうしょう）費用までの６項目になっています。</a:t>
            </a:r>
            <a:endParaRPr kumimoji="1" lang="en-US" altLang="ja-JP" dirty="0" smtClean="0"/>
          </a:p>
          <a:p>
            <a:endParaRPr kumimoji="1" lang="en-US" altLang="ja-JP" dirty="0" smtClean="0"/>
          </a:p>
          <a:p>
            <a:r>
              <a:rPr kumimoji="1" lang="ja-JP" altLang="en-US" dirty="0" smtClean="0"/>
              <a:t>それぞれの内容につきましては、パンフレットで確認してください。</a:t>
            </a:r>
            <a:endParaRPr kumimoji="1" lang="en-US" altLang="ja-JP" dirty="0" smtClean="0"/>
          </a:p>
          <a:p>
            <a:endParaRPr kumimoji="1" lang="en-US" altLang="ja-JP" dirty="0" smtClean="0"/>
          </a:p>
          <a:p>
            <a:r>
              <a:rPr kumimoji="1" lang="ja-JP" altLang="en-US" dirty="0" smtClean="0"/>
              <a:t>では、今後はどのようになるのでしょうか？</a:t>
            </a:r>
            <a:endParaRPr kumimoji="1" lang="en-US" altLang="ja-JP" dirty="0" smtClean="0"/>
          </a:p>
          <a:p>
            <a:endParaRPr kumimoji="1" lang="en-US" altLang="ja-JP" dirty="0"/>
          </a:p>
          <a:p>
            <a:r>
              <a:rPr kumimoji="1" lang="ja-JP" altLang="en-US" b="1" dirty="0"/>
              <a:t>＞</a:t>
            </a:r>
            <a:r>
              <a:rPr kumimoji="1" lang="en-US" altLang="ja-JP" b="1" dirty="0"/>
              <a:t>NEXT</a:t>
            </a:r>
            <a:r>
              <a:rPr kumimoji="1" lang="ja-JP" altLang="en-US" b="1" dirty="0"/>
              <a:t>　</a:t>
            </a:r>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10</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はい、</a:t>
            </a:r>
            <a:endParaRPr kumimoji="1" lang="en-US" altLang="ja-JP" dirty="0" smtClean="0"/>
          </a:p>
          <a:p>
            <a:endParaRPr kumimoji="1" lang="en-US" altLang="ja-JP" dirty="0" smtClean="0"/>
          </a:p>
          <a:p>
            <a:r>
              <a:rPr kumimoji="1" lang="ja-JP" altLang="en-US" dirty="0" smtClean="0"/>
              <a:t>ローターアクトクラブ</a:t>
            </a:r>
            <a:r>
              <a:rPr kumimoji="1" lang="ja-JP" altLang="en-US" dirty="0" smtClean="0"/>
              <a:t>を被保険者とする新しい賠償責任保険の構図</a:t>
            </a:r>
            <a:r>
              <a:rPr kumimoji="1" lang="ja-JP" altLang="en-US" dirty="0"/>
              <a:t>は、この様になります</a:t>
            </a:r>
            <a:r>
              <a:rPr kumimoji="1" lang="ja-JP" altLang="en-US" dirty="0" smtClean="0"/>
              <a:t>。</a:t>
            </a:r>
            <a:endParaRPr kumimoji="1" lang="en-US" altLang="ja-JP" dirty="0" smtClean="0"/>
          </a:p>
          <a:p>
            <a:endParaRPr kumimoji="1" lang="en-US" altLang="ja-JP" dirty="0" smtClean="0"/>
          </a:p>
          <a:p>
            <a:pPr defTabSz="966155">
              <a:defRPr/>
            </a:pPr>
            <a:r>
              <a:rPr kumimoji="1" lang="ja-JP" altLang="en-US" dirty="0" smtClean="0"/>
              <a:t>つまり、人格権</a:t>
            </a:r>
            <a:r>
              <a:rPr kumimoji="1" lang="ja-JP" altLang="en-US" dirty="0"/>
              <a:t>特約付賠償責任保険の被保険者として、新たにローターアクトクラブ会長が追記されます。</a:t>
            </a:r>
          </a:p>
          <a:p>
            <a:endParaRPr kumimoji="1" lang="en-US" altLang="ja-JP" dirty="0"/>
          </a:p>
          <a:p>
            <a:r>
              <a:rPr kumimoji="1" lang="ja-JP" altLang="en-US" dirty="0"/>
              <a:t>これ</a:t>
            </a:r>
            <a:r>
              <a:rPr kumimoji="1" lang="ja-JP" altLang="en-US" dirty="0" smtClean="0"/>
              <a:t>によって、</a:t>
            </a:r>
            <a:r>
              <a:rPr kumimoji="1" lang="ja-JP" altLang="en-US" dirty="0"/>
              <a:t>ローターアクトクラブ</a:t>
            </a:r>
            <a:r>
              <a:rPr kumimoji="1" lang="ja-JP" altLang="en-US" dirty="0" smtClean="0"/>
              <a:t>が、社会奉仕活動・青少年奉仕活動にたずさわり、</a:t>
            </a:r>
            <a:endParaRPr kumimoji="1" lang="en-US" altLang="ja-JP" dirty="0" smtClean="0"/>
          </a:p>
          <a:p>
            <a:endParaRPr kumimoji="1" lang="en-US" altLang="ja-JP" dirty="0" smtClean="0"/>
          </a:p>
          <a:p>
            <a:r>
              <a:rPr kumimoji="1" lang="ja-JP" altLang="en-US" dirty="0" smtClean="0"/>
              <a:t>ハラスメント</a:t>
            </a:r>
            <a:r>
              <a:rPr kumimoji="1" lang="ja-JP" altLang="en-US" dirty="0"/>
              <a:t>にかかわる賠償責任を問われて</a:t>
            </a:r>
            <a:r>
              <a:rPr kumimoji="1" lang="ja-JP" altLang="en-US" dirty="0" smtClean="0"/>
              <a:t>も、ロータ</a:t>
            </a:r>
            <a:r>
              <a:rPr kumimoji="1" lang="ja-JP" altLang="en-US" dirty="0"/>
              <a:t>－アクターを守ることが出来るようになります</a:t>
            </a:r>
            <a:r>
              <a:rPr kumimoji="1" lang="ja-JP" altLang="en-US" dirty="0" smtClean="0"/>
              <a:t>。</a:t>
            </a:r>
            <a:endParaRPr kumimoji="1" lang="en-US" altLang="ja-JP" dirty="0" smtClean="0"/>
          </a:p>
          <a:p>
            <a:endParaRPr kumimoji="1" lang="en-US" altLang="ja-JP" dirty="0" smtClean="0"/>
          </a:p>
          <a:p>
            <a:r>
              <a:rPr kumimoji="1" lang="ja-JP" altLang="en-US" dirty="0" smtClean="0"/>
              <a:t>保険補償内容</a:t>
            </a:r>
            <a:r>
              <a:rPr kumimoji="1" lang="ja-JP" altLang="en-US" dirty="0" smtClean="0"/>
              <a:t>につきましては</a:t>
            </a:r>
            <a:r>
              <a:rPr kumimoji="1" lang="ja-JP" altLang="en-US" dirty="0" smtClean="0"/>
              <a:t>、現行のままとなります。</a:t>
            </a:r>
            <a:endParaRPr kumimoji="1" lang="en-US" altLang="ja-JP" dirty="0"/>
          </a:p>
          <a:p>
            <a:endParaRPr kumimoji="1" lang="en-US" altLang="ja-JP" dirty="0"/>
          </a:p>
          <a:p>
            <a:r>
              <a:rPr kumimoji="1" lang="ja-JP" altLang="en-US" b="1" dirty="0"/>
              <a:t>＞</a:t>
            </a:r>
            <a:r>
              <a:rPr kumimoji="1" lang="en-US" altLang="ja-JP" b="1" dirty="0"/>
              <a:t>NEXT</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11</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最後になりますが、「保険料金はいくらになるか・・？」ですが、</a:t>
            </a:r>
            <a:endParaRPr kumimoji="1" lang="en-US" altLang="ja-JP" dirty="0" smtClean="0"/>
          </a:p>
          <a:p>
            <a:endParaRPr kumimoji="1" lang="en-US" altLang="ja-JP" dirty="0" smtClean="0"/>
          </a:p>
          <a:p>
            <a:r>
              <a:rPr kumimoji="1" lang="ja-JP" altLang="en-US" dirty="0" smtClean="0"/>
              <a:t>現在、ロータリアンと同じ金額が見込みとなっております。</a:t>
            </a:r>
            <a:endParaRPr kumimoji="1" lang="en-US" altLang="ja-JP" dirty="0" smtClean="0"/>
          </a:p>
          <a:p>
            <a:endParaRPr kumimoji="1" lang="en-US" altLang="ja-JP" dirty="0" smtClean="0"/>
          </a:p>
          <a:p>
            <a:r>
              <a:rPr kumimoji="1" lang="ja-JP" altLang="en-US" dirty="0" smtClean="0"/>
              <a:t>保険の開始期日は、</a:t>
            </a:r>
            <a:r>
              <a:rPr kumimoji="1" lang="en-US" altLang="ja-JP" dirty="0" smtClean="0"/>
              <a:t>2022</a:t>
            </a:r>
            <a:r>
              <a:rPr kumimoji="1" lang="ja-JP" altLang="en-US" dirty="0" smtClean="0"/>
              <a:t>年７月</a:t>
            </a:r>
            <a:r>
              <a:rPr kumimoji="1" lang="en-US" altLang="ja-JP" dirty="0" smtClean="0"/>
              <a:t>1</a:t>
            </a:r>
            <a:r>
              <a:rPr kumimoji="1" lang="ja-JP" altLang="en-US" dirty="0" smtClean="0"/>
              <a:t>日を予定していますので、近日中には金額は定まると思います。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地区の保険料金の合計は、</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毎年度１月末時点で計上された会員数を基にします。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r>
              <a:rPr kumimoji="1" lang="ja-JP" altLang="en-US" dirty="0" smtClean="0"/>
              <a:t>以上です。</a:t>
            </a:r>
            <a:endParaRPr kumimoji="1" lang="en-US" altLang="ja-JP" dirty="0" smtClean="0"/>
          </a:p>
          <a:p>
            <a:endParaRPr kumimoji="1" lang="en-US" altLang="ja-JP" dirty="0" smtClean="0"/>
          </a:p>
          <a:p>
            <a:r>
              <a:rPr kumimoji="1" lang="ja-JP" altLang="en-US" b="1" dirty="0" smtClean="0"/>
              <a:t>＞</a:t>
            </a:r>
            <a:r>
              <a:rPr kumimoji="1" lang="en-US" altLang="ja-JP" b="1" dirty="0" smtClean="0"/>
              <a:t>NEXT</a:t>
            </a:r>
            <a:endParaRPr kumimoji="1" lang="en-US" altLang="ja-JP" dirty="0" smtClean="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12</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本日は、ご清聴ありがとうございました。</a:t>
            </a:r>
            <a:endParaRPr kumimoji="1" lang="en-US" altLang="ja-JP" dirty="0"/>
          </a:p>
          <a:p>
            <a:endParaRPr kumimoji="1" lang="en-US" altLang="ja-JP" dirty="0"/>
          </a:p>
          <a:p>
            <a:r>
              <a:rPr kumimoji="1" lang="ja-JP" altLang="en-US" b="1" dirty="0"/>
              <a:t>＞</a:t>
            </a:r>
            <a:r>
              <a:rPr kumimoji="1" lang="en-US" altLang="ja-JP" b="1" dirty="0"/>
              <a:t>END</a:t>
            </a:r>
            <a:endParaRPr kumimoji="1" lang="ja-JP" altLang="en-US" b="1"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13</a:t>
            </a:fld>
            <a:endParaRPr kumimoji="1" lang="ja-JP" altLang="en-US"/>
          </a:p>
        </p:txBody>
      </p:sp>
    </p:spTree>
    <p:extLst>
      <p:ext uri="{BB962C8B-B14F-4D97-AF65-F5344CB8AC3E}">
        <p14:creationId xmlns:p14="http://schemas.microsoft.com/office/powerpoint/2010/main" val="34447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これより、ロータ－アクトクラブ青少年奉仕活動向け賠償責任保険についてお話いたします。</a:t>
            </a:r>
            <a:endParaRPr kumimoji="1" lang="en-US" altLang="ja-JP" dirty="0"/>
          </a:p>
          <a:p>
            <a:endParaRPr kumimoji="1" lang="en-US" altLang="ja-JP" dirty="0"/>
          </a:p>
          <a:p>
            <a:r>
              <a:rPr kumimoji="1" lang="ja-JP" altLang="en-US" dirty="0"/>
              <a:t>私は、</a:t>
            </a:r>
            <a:r>
              <a:rPr kumimoji="1" lang="en-US" altLang="ja-JP" dirty="0"/>
              <a:t>RIJYEM</a:t>
            </a:r>
            <a:r>
              <a:rPr kumimoji="1" lang="ja-JP" altLang="en-US" dirty="0"/>
              <a:t>保険管理の津留と申します。</a:t>
            </a:r>
            <a:r>
              <a:rPr kumimoji="1" lang="en-US" altLang="ja-JP" dirty="0"/>
              <a:t>D2790</a:t>
            </a:r>
            <a:r>
              <a:rPr kumimoji="1" lang="ja-JP" altLang="en-US" dirty="0" smtClean="0"/>
              <a:t>千葉です</a:t>
            </a:r>
            <a:r>
              <a:rPr kumimoji="1" lang="ja-JP" altLang="en-US" dirty="0"/>
              <a:t>。</a:t>
            </a:r>
            <a:endParaRPr kumimoji="1" lang="en-US" altLang="ja-JP" dirty="0"/>
          </a:p>
          <a:p>
            <a:endParaRPr kumimoji="1" lang="en-US" altLang="ja-JP" dirty="0"/>
          </a:p>
          <a:p>
            <a:r>
              <a:rPr kumimoji="1" lang="ja-JP" altLang="en-US" dirty="0"/>
              <a:t>では、始めたいと思います。</a:t>
            </a:r>
            <a:endParaRPr kumimoji="1" lang="en-US" altLang="ja-JP" dirty="0"/>
          </a:p>
          <a:p>
            <a:endParaRPr kumimoji="1" lang="en-US" altLang="ja-JP" dirty="0"/>
          </a:p>
          <a:p>
            <a:r>
              <a:rPr kumimoji="1" lang="ja-JP" altLang="en-US" b="1" dirty="0"/>
              <a:t>＞</a:t>
            </a:r>
            <a:r>
              <a:rPr kumimoji="1" lang="en-US" altLang="ja-JP" b="1" dirty="0"/>
              <a:t>NEXT</a:t>
            </a:r>
            <a:endParaRPr kumimoji="1" lang="ja-JP" altLang="en-US" b="1"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2</a:t>
            </a:fld>
            <a:endParaRPr kumimoji="1" lang="ja-JP" altLang="en-US"/>
          </a:p>
        </p:txBody>
      </p:sp>
    </p:spTree>
    <p:extLst>
      <p:ext uri="{BB962C8B-B14F-4D97-AF65-F5344CB8AC3E}">
        <p14:creationId xmlns:p14="http://schemas.microsoft.com/office/powerpoint/2010/main" val="27774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155">
              <a:lnSpc>
                <a:spcPct val="90000"/>
              </a:lnSpc>
              <a:spcBef>
                <a:spcPts val="1057"/>
              </a:spcBef>
              <a:defRPr/>
            </a:pPr>
            <a:r>
              <a:rPr lang="ja-JP" altLang="en-US" sz="1300" dirty="0" smtClean="0">
                <a:solidFill>
                  <a:prstClr val="black"/>
                </a:solidFill>
                <a:ea typeface="游ゴシック" panose="020B0400000000000000" pitchFamily="50" charset="-128"/>
              </a:rPr>
              <a:t>先ほど、片山副理事長のお話にありましたが、ローターアクトクラブの変化を簡単に触れます。</a:t>
            </a: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r>
              <a:rPr lang="en-US" altLang="ja-JP" sz="1300" dirty="0" smtClean="0">
                <a:solidFill>
                  <a:prstClr val="black"/>
                </a:solidFill>
                <a:ea typeface="游ゴシック" panose="020B0400000000000000" pitchFamily="50" charset="-128"/>
              </a:rPr>
              <a:t>2019</a:t>
            </a:r>
            <a:r>
              <a:rPr lang="ja-JP" altLang="en-US" sz="1300" dirty="0">
                <a:solidFill>
                  <a:prstClr val="black"/>
                </a:solidFill>
                <a:ea typeface="游ゴシック" panose="020B0400000000000000" pitchFamily="50" charset="-128"/>
              </a:rPr>
              <a:t>年</a:t>
            </a:r>
            <a:r>
              <a:rPr lang="en-US" altLang="ja-JP" sz="1300" dirty="0">
                <a:solidFill>
                  <a:prstClr val="black"/>
                </a:solidFill>
                <a:ea typeface="游ゴシック" panose="020B0400000000000000" pitchFamily="50" charset="-128"/>
              </a:rPr>
              <a:t>4</a:t>
            </a:r>
            <a:r>
              <a:rPr lang="ja-JP" altLang="en-US" sz="1300" dirty="0">
                <a:solidFill>
                  <a:prstClr val="black"/>
                </a:solidFill>
                <a:ea typeface="游ゴシック" panose="020B0400000000000000" pitchFamily="50" charset="-128"/>
              </a:rPr>
              <a:t>月の規定審議会によって、ロータリーは新しい歴史の幕を開きました</a:t>
            </a:r>
            <a:r>
              <a:rPr lang="ja-JP" altLang="en-US" sz="1300" dirty="0" smtClean="0">
                <a:solidFill>
                  <a:prstClr val="black"/>
                </a:solidFill>
                <a:ea typeface="游ゴシック" panose="020B0400000000000000" pitchFamily="50" charset="-128"/>
              </a:rPr>
              <a:t>。</a:t>
            </a: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a:solidFill>
                <a:prstClr val="black"/>
              </a:solidFill>
              <a:ea typeface="游ゴシック" panose="020B0400000000000000" pitchFamily="50" charset="-128"/>
            </a:endParaRPr>
          </a:p>
          <a:p>
            <a:pPr defTabSz="966155">
              <a:lnSpc>
                <a:spcPct val="90000"/>
              </a:lnSpc>
              <a:spcBef>
                <a:spcPts val="1057"/>
              </a:spcBef>
              <a:defRPr/>
            </a:pPr>
            <a:r>
              <a:rPr lang="ja-JP" altLang="en-US" sz="1300" dirty="0">
                <a:solidFill>
                  <a:prstClr val="black"/>
                </a:solidFill>
                <a:ea typeface="游ゴシック" panose="020B0400000000000000" pitchFamily="50" charset="-128"/>
              </a:rPr>
              <a:t>それは</a:t>
            </a:r>
            <a:r>
              <a:rPr lang="ja-JP" altLang="en-US" sz="1300" dirty="0" smtClean="0">
                <a:solidFill>
                  <a:prstClr val="black"/>
                </a:solidFill>
                <a:ea typeface="游ゴシック" panose="020B0400000000000000" pitchFamily="50" charset="-128"/>
              </a:rPr>
              <a:t>、ローターアクトクラブ</a:t>
            </a:r>
            <a:r>
              <a:rPr lang="ja-JP" altLang="en-US" sz="1300" dirty="0">
                <a:solidFill>
                  <a:prstClr val="black"/>
                </a:solidFill>
                <a:ea typeface="游ゴシック" panose="020B0400000000000000" pitchFamily="50" charset="-128"/>
              </a:rPr>
              <a:t>が国際ロータリーの加盟クラブに含まれることを決議したのです</a:t>
            </a:r>
            <a:r>
              <a:rPr lang="ja-JP" altLang="en-US" sz="1300" dirty="0" smtClean="0">
                <a:solidFill>
                  <a:prstClr val="black"/>
                </a:solidFill>
                <a:ea typeface="游ゴシック" panose="020B0400000000000000" pitchFamily="50" charset="-128"/>
              </a:rPr>
              <a:t>。</a:t>
            </a: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a:solidFill>
                <a:prstClr val="black"/>
              </a:solidFill>
              <a:ea typeface="游ゴシック" panose="020B0400000000000000" pitchFamily="50" charset="-128"/>
            </a:endParaRPr>
          </a:p>
          <a:p>
            <a:pPr marL="0" marR="0" indent="0" algn="l" defTabSz="966155" rtl="0" eaLnBrk="1" fontAlgn="auto" latinLnBrk="0" hangingPunct="1">
              <a:lnSpc>
                <a:spcPct val="90000"/>
              </a:lnSpc>
              <a:spcBef>
                <a:spcPts val="1057"/>
              </a:spcBef>
              <a:spcAft>
                <a:spcPts val="0"/>
              </a:spcAft>
              <a:buClrTx/>
              <a:buSzTx/>
              <a:buFontTx/>
              <a:buNone/>
              <a:tabLst/>
              <a:defRPr/>
            </a:pPr>
            <a:r>
              <a:rPr lang="ja-JP" altLang="en-US" sz="1300" dirty="0">
                <a:solidFill>
                  <a:prstClr val="black"/>
                </a:solidFill>
                <a:ea typeface="游ゴシック" panose="020B0400000000000000" pitchFamily="50" charset="-128"/>
              </a:rPr>
              <a:t>また、</a:t>
            </a:r>
            <a:r>
              <a:rPr lang="en-US" altLang="ja-JP" sz="1300" dirty="0" smtClean="0">
                <a:solidFill>
                  <a:prstClr val="black"/>
                </a:solidFill>
                <a:ea typeface="游ゴシック" panose="020B0400000000000000" pitchFamily="50" charset="-128"/>
              </a:rPr>
              <a:t>2019</a:t>
            </a:r>
            <a:r>
              <a:rPr lang="ja-JP" altLang="en-US" sz="1300" dirty="0" smtClean="0">
                <a:solidFill>
                  <a:prstClr val="black"/>
                </a:solidFill>
                <a:ea typeface="游ゴシック" panose="020B0400000000000000" pitchFamily="50" charset="-128"/>
              </a:rPr>
              <a:t>年</a:t>
            </a:r>
            <a:r>
              <a:rPr lang="en-US" altLang="ja-JP" sz="1300" dirty="0" smtClean="0">
                <a:solidFill>
                  <a:prstClr val="black"/>
                </a:solidFill>
                <a:ea typeface="游ゴシック" panose="020B0400000000000000" pitchFamily="50" charset="-128"/>
              </a:rPr>
              <a:t>10</a:t>
            </a:r>
            <a:r>
              <a:rPr lang="ja-JP" altLang="en-US" sz="1300" dirty="0">
                <a:solidFill>
                  <a:prstClr val="black"/>
                </a:solidFill>
                <a:ea typeface="游ゴシック" panose="020B0400000000000000" pitchFamily="50" charset="-128"/>
              </a:rPr>
              <a:t>月の理事会では、ロータ－アクトの年齢制限を撤廃するとしました</a:t>
            </a:r>
            <a:r>
              <a:rPr lang="ja-JP" altLang="en-US" sz="1300" dirty="0" smtClean="0">
                <a:solidFill>
                  <a:prstClr val="black"/>
                </a:solidFill>
                <a:ea typeface="游ゴシック" panose="020B0400000000000000" pitchFamily="50" charset="-128"/>
              </a:rPr>
              <a:t>。</a:t>
            </a:r>
            <a:endParaRPr lang="en-US" altLang="ja-JP" sz="1300" dirty="0" smtClean="0">
              <a:solidFill>
                <a:prstClr val="black"/>
              </a:solidFill>
              <a:ea typeface="游ゴシック" panose="020B0400000000000000" pitchFamily="50" charset="-128"/>
            </a:endParaRPr>
          </a:p>
          <a:p>
            <a:pPr marL="0" marR="0" indent="0" algn="l" defTabSz="966155" rtl="0" eaLnBrk="1" fontAlgn="auto" latinLnBrk="0" hangingPunct="1">
              <a:lnSpc>
                <a:spcPct val="90000"/>
              </a:lnSpc>
              <a:spcBef>
                <a:spcPts val="1057"/>
              </a:spcBef>
              <a:spcAft>
                <a:spcPts val="0"/>
              </a:spcAft>
              <a:buClrTx/>
              <a:buSzTx/>
              <a:buFontTx/>
              <a:buNone/>
              <a:tabLst/>
              <a:defRPr/>
            </a:pPr>
            <a:endParaRPr lang="en-US" altLang="ja-JP" sz="1300" dirty="0" smtClean="0">
              <a:solidFill>
                <a:prstClr val="black"/>
              </a:solidFill>
              <a:ea typeface="游ゴシック" panose="020B0400000000000000" pitchFamily="50" charset="-128"/>
            </a:endParaRPr>
          </a:p>
          <a:p>
            <a:pPr marL="0" marR="0" indent="0" algn="l" defTabSz="966155" rtl="0" eaLnBrk="1" fontAlgn="auto" latinLnBrk="0" hangingPunct="1">
              <a:lnSpc>
                <a:spcPct val="90000"/>
              </a:lnSpc>
              <a:spcBef>
                <a:spcPts val="1057"/>
              </a:spcBef>
              <a:spcAft>
                <a:spcPts val="0"/>
              </a:spcAft>
              <a:buClrTx/>
              <a:buSzTx/>
              <a:buFontTx/>
              <a:buNone/>
              <a:tabLst/>
              <a:defRPr/>
            </a:pPr>
            <a:r>
              <a:rPr lang="ja-JP" altLang="en-US" sz="1300" dirty="0" smtClean="0">
                <a:solidFill>
                  <a:prstClr val="black"/>
                </a:solidFill>
                <a:ea typeface="游ゴシック" panose="020B0400000000000000" pitchFamily="50" charset="-128"/>
              </a:rPr>
              <a:t>さらに、ロータリークラブ</a:t>
            </a:r>
            <a:r>
              <a:rPr kumimoji="1" lang="ja-JP" altLang="en-US" sz="1400" b="0" dirty="0" smtClean="0">
                <a:latin typeface="+mn-ea"/>
                <a:ea typeface="+mn-ea"/>
              </a:rPr>
              <a:t>とローターアクトクラブのいずれも、新しいロータリークラブを提唱することができる」と言う事になりました。</a:t>
            </a:r>
            <a:endParaRPr kumimoji="1" lang="en-US" altLang="ja-JP" sz="1400" b="0" dirty="0" smtClean="0">
              <a:latin typeface="+mn-ea"/>
              <a:ea typeface="+mn-ea"/>
            </a:endParaRPr>
          </a:p>
          <a:p>
            <a:pPr marL="0" marR="0" indent="0" algn="l" defTabSz="966155" rtl="0" eaLnBrk="1" fontAlgn="auto" latinLnBrk="0" hangingPunct="1">
              <a:lnSpc>
                <a:spcPct val="90000"/>
              </a:lnSpc>
              <a:spcBef>
                <a:spcPts val="1057"/>
              </a:spcBef>
              <a:spcAft>
                <a:spcPts val="0"/>
              </a:spcAft>
              <a:buClrTx/>
              <a:buSzTx/>
              <a:buFontTx/>
              <a:buNone/>
              <a:tabLst/>
              <a:defRPr/>
            </a:pP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r>
              <a:rPr lang="ja-JP" altLang="en-US" sz="1300" dirty="0" smtClean="0">
                <a:solidFill>
                  <a:prstClr val="black"/>
                </a:solidFill>
                <a:ea typeface="游ゴシック" panose="020B0400000000000000" pitchFamily="50" charset="-128"/>
              </a:rPr>
              <a:t>加えて、ローターアクトクラ </a:t>
            </a:r>
            <a:r>
              <a:rPr lang="ja-JP" altLang="en-US" sz="1300" dirty="0">
                <a:solidFill>
                  <a:prstClr val="black"/>
                </a:solidFill>
                <a:ea typeface="游ゴシック" panose="020B0400000000000000" pitchFamily="50" charset="-128"/>
              </a:rPr>
              <a:t>ブが</a:t>
            </a:r>
            <a:r>
              <a:rPr lang="ja-JP" altLang="en-US" sz="1300" dirty="0"/>
              <a:t>グローバル補助金プロジェクトに参加できるとしました。</a:t>
            </a:r>
            <a:endParaRPr lang="en-US" altLang="ja-JP" sz="1300" dirty="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r>
              <a:rPr lang="ja-JP" altLang="en-US" sz="1300" dirty="0" smtClean="0">
                <a:solidFill>
                  <a:prstClr val="black"/>
                </a:solidFill>
                <a:ea typeface="游ゴシック" panose="020B0400000000000000" pitchFamily="50" charset="-128"/>
              </a:rPr>
              <a:t>一方</a:t>
            </a:r>
            <a:r>
              <a:rPr lang="ja-JP" altLang="en-US" sz="1300" dirty="0">
                <a:solidFill>
                  <a:prstClr val="black"/>
                </a:solidFill>
                <a:ea typeface="游ゴシック" panose="020B0400000000000000" pitchFamily="50" charset="-128"/>
              </a:rPr>
              <a:t>、ローターアクトクラブは </a:t>
            </a:r>
            <a:r>
              <a:rPr lang="en-US" altLang="ja-JP" sz="1300" dirty="0" smtClean="0">
                <a:solidFill>
                  <a:prstClr val="black"/>
                </a:solidFill>
                <a:ea typeface="游ゴシック" panose="020B0400000000000000" pitchFamily="50" charset="-128"/>
              </a:rPr>
              <a:t>2022</a:t>
            </a:r>
            <a:r>
              <a:rPr lang="ja-JP" altLang="en-US" sz="1300" dirty="0" smtClean="0">
                <a:solidFill>
                  <a:prstClr val="black"/>
                </a:solidFill>
                <a:ea typeface="游ゴシック" panose="020B0400000000000000" pitchFamily="50" charset="-128"/>
              </a:rPr>
              <a:t>年</a:t>
            </a:r>
            <a:r>
              <a:rPr lang="en-US" altLang="ja-JP" sz="1300" dirty="0" smtClean="0">
                <a:solidFill>
                  <a:prstClr val="black"/>
                </a:solidFill>
                <a:ea typeface="游ゴシック" panose="020B0400000000000000" pitchFamily="50" charset="-128"/>
              </a:rPr>
              <a:t>7</a:t>
            </a:r>
            <a:r>
              <a:rPr lang="ja-JP" altLang="en-US" sz="1300" dirty="0" smtClean="0">
                <a:solidFill>
                  <a:prstClr val="black"/>
                </a:solidFill>
                <a:ea typeface="游ゴシック" panose="020B0400000000000000" pitchFamily="50" charset="-128"/>
              </a:rPr>
              <a:t>月</a:t>
            </a:r>
            <a:r>
              <a:rPr lang="en-US" altLang="ja-JP" sz="1300" dirty="0" smtClean="0">
                <a:solidFill>
                  <a:prstClr val="black"/>
                </a:solidFill>
                <a:ea typeface="游ゴシック" panose="020B0400000000000000" pitchFamily="50" charset="-128"/>
              </a:rPr>
              <a:t>1</a:t>
            </a:r>
            <a:r>
              <a:rPr lang="ja-JP" altLang="en-US" sz="1300" dirty="0" smtClean="0">
                <a:solidFill>
                  <a:prstClr val="black"/>
                </a:solidFill>
                <a:ea typeface="游ゴシック" panose="020B0400000000000000" pitchFamily="50" charset="-128"/>
              </a:rPr>
              <a:t>日</a:t>
            </a:r>
            <a:r>
              <a:rPr lang="ja-JP" altLang="en-US" sz="1300" dirty="0">
                <a:solidFill>
                  <a:prstClr val="black"/>
                </a:solidFill>
                <a:ea typeface="游ゴシック" panose="020B0400000000000000" pitchFamily="50" charset="-128"/>
              </a:rPr>
              <a:t>から国際ロータリーへの会費支払いを義務付けられます。 </a:t>
            </a: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r>
              <a:rPr lang="ja-JP" altLang="en-US" sz="1300" dirty="0" smtClean="0">
                <a:solidFill>
                  <a:prstClr val="black"/>
                </a:solidFill>
                <a:ea typeface="游ゴシック" panose="020B0400000000000000" pitchFamily="50" charset="-128"/>
              </a:rPr>
              <a:t>では</a:t>
            </a:r>
            <a:r>
              <a:rPr lang="ja-JP" altLang="en-US" sz="1300" dirty="0">
                <a:solidFill>
                  <a:prstClr val="black"/>
                </a:solidFill>
                <a:ea typeface="游ゴシック" panose="020B0400000000000000" pitchFamily="50" charset="-128"/>
              </a:rPr>
              <a:t>、本日のテーマであります賠償責任保険に</a:t>
            </a:r>
            <a:r>
              <a:rPr lang="ja-JP" altLang="en-US" sz="1300" dirty="0" smtClean="0">
                <a:solidFill>
                  <a:prstClr val="black"/>
                </a:solidFill>
                <a:ea typeface="游ゴシック" panose="020B0400000000000000" pitchFamily="50" charset="-128"/>
              </a:rPr>
              <a:t>ついて、ロータ</a:t>
            </a:r>
            <a:r>
              <a:rPr lang="en-US" altLang="ja-JP" sz="1300" dirty="0" smtClean="0">
                <a:solidFill>
                  <a:prstClr val="black"/>
                </a:solidFill>
                <a:ea typeface="游ゴシック" panose="020B0400000000000000" pitchFamily="50" charset="-128"/>
              </a:rPr>
              <a:t>-</a:t>
            </a:r>
            <a:r>
              <a:rPr lang="ja-JP" altLang="en-US" sz="1300" dirty="0" smtClean="0">
                <a:solidFill>
                  <a:prstClr val="black"/>
                </a:solidFill>
                <a:ea typeface="游ゴシック" panose="020B0400000000000000" pitchFamily="50" charset="-128"/>
              </a:rPr>
              <a:t>アクトクラブに関してロータリー</a:t>
            </a:r>
            <a:r>
              <a:rPr lang="ja-JP" altLang="en-US" sz="1300" dirty="0">
                <a:solidFill>
                  <a:prstClr val="black"/>
                </a:solidFill>
                <a:ea typeface="游ゴシック" panose="020B0400000000000000" pitchFamily="50" charset="-128"/>
              </a:rPr>
              <a:t>章典ではどのようになっているのでしょうか？</a:t>
            </a:r>
            <a:endParaRPr lang="en-US" altLang="ja-JP" sz="1300" dirty="0">
              <a:solidFill>
                <a:prstClr val="black"/>
              </a:solidFill>
              <a:ea typeface="游ゴシック" panose="020B0400000000000000" pitchFamily="50" charset="-128"/>
            </a:endParaRPr>
          </a:p>
          <a:p>
            <a:pPr defTabSz="966155">
              <a:lnSpc>
                <a:spcPct val="90000"/>
              </a:lnSpc>
              <a:spcBef>
                <a:spcPts val="1057"/>
              </a:spcBef>
              <a:defRPr/>
            </a:pPr>
            <a:endParaRPr kumimoji="1" lang="en-US" altLang="ja-JP" b="1" dirty="0" smtClean="0"/>
          </a:p>
          <a:p>
            <a:pPr defTabSz="966155">
              <a:lnSpc>
                <a:spcPct val="90000"/>
              </a:lnSpc>
              <a:spcBef>
                <a:spcPts val="1057"/>
              </a:spcBef>
              <a:defRPr/>
            </a:pPr>
            <a:endParaRPr kumimoji="1" lang="en-US" altLang="ja-JP" b="1" dirty="0" smtClean="0"/>
          </a:p>
          <a:p>
            <a:pPr defTabSz="966155">
              <a:lnSpc>
                <a:spcPct val="90000"/>
              </a:lnSpc>
              <a:spcBef>
                <a:spcPts val="1057"/>
              </a:spcBef>
              <a:defRPr/>
            </a:pPr>
            <a:r>
              <a:rPr kumimoji="1" lang="ja-JP" altLang="en-US" b="1" dirty="0" smtClean="0"/>
              <a:t>＞</a:t>
            </a:r>
            <a:r>
              <a:rPr kumimoji="1" lang="en-US" altLang="ja-JP" b="1" dirty="0"/>
              <a:t>NEXT</a:t>
            </a:r>
            <a:endParaRPr kumimoji="1" lang="ja-JP" altLang="en-US" b="1" dirty="0"/>
          </a:p>
          <a:p>
            <a:pPr marL="241539" indent="-241539" defTabSz="966155">
              <a:lnSpc>
                <a:spcPct val="90000"/>
              </a:lnSpc>
              <a:spcBef>
                <a:spcPts val="1057"/>
              </a:spcBef>
              <a:buFont typeface="Arial" panose="020B0604020202020204" pitchFamily="34" charset="0"/>
              <a:buChar char="•"/>
              <a:defRPr/>
            </a:pPr>
            <a:endParaRPr lang="en-US" altLang="ja-JP" sz="1300" dirty="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a:solidFill>
                <a:prstClr val="black"/>
              </a:solidFill>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3</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155">
              <a:lnSpc>
                <a:spcPct val="90000"/>
              </a:lnSpc>
              <a:spcBef>
                <a:spcPts val="1057"/>
              </a:spcBef>
              <a:defRPr/>
            </a:pPr>
            <a:r>
              <a:rPr lang="ja-JP" altLang="en-US" sz="1300" dirty="0">
                <a:solidFill>
                  <a:prstClr val="black"/>
                </a:solidFill>
                <a:ea typeface="游ゴシック" panose="020B0400000000000000" pitchFamily="50" charset="-128"/>
              </a:rPr>
              <a:t>ロータリー章典では</a:t>
            </a:r>
            <a:r>
              <a:rPr lang="ja-JP" altLang="en-US" sz="1300" dirty="0" smtClean="0">
                <a:solidFill>
                  <a:prstClr val="black"/>
                </a:solidFill>
                <a:ea typeface="游ゴシック" panose="020B0400000000000000" pitchFamily="50" charset="-128"/>
              </a:rPr>
              <a:t>、ローターアクトクラブの賠償責任保険に係わる項目を２つ規定しています。</a:t>
            </a: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r>
              <a:rPr lang="ja-JP" altLang="en-US" sz="1300" dirty="0" smtClean="0">
                <a:solidFill>
                  <a:prstClr val="black"/>
                </a:solidFill>
                <a:ea typeface="游ゴシック" panose="020B0400000000000000" pitchFamily="50" charset="-128"/>
              </a:rPr>
              <a:t>一つは、「</a:t>
            </a:r>
            <a:r>
              <a:rPr lang="ja-JP" altLang="en-US" sz="1300" dirty="0">
                <a:solidFill>
                  <a:prstClr val="black"/>
                </a:solidFill>
                <a:ea typeface="游ゴシック" panose="020B0400000000000000" pitchFamily="50" charset="-128"/>
              </a:rPr>
              <a:t>主催クラブまたは地区は、多地区合同ローターアクト会合のために</a:t>
            </a:r>
            <a:r>
              <a:rPr lang="ja-JP" altLang="en-US" sz="1300" dirty="0" smtClean="0">
                <a:solidFill>
                  <a:prstClr val="black"/>
                </a:solidFill>
                <a:ea typeface="游ゴシック" panose="020B0400000000000000" pitchFamily="50" charset="-128"/>
              </a:rPr>
              <a:t>、</a:t>
            </a: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smtClean="0">
              <a:solidFill>
                <a:prstClr val="black"/>
              </a:solidFill>
              <a:ea typeface="游ゴシック" panose="020B0400000000000000" pitchFamily="50" charset="-128"/>
            </a:endParaRPr>
          </a:p>
          <a:p>
            <a:pPr defTabSz="966155">
              <a:lnSpc>
                <a:spcPct val="90000"/>
              </a:lnSpc>
              <a:spcBef>
                <a:spcPts val="1057"/>
              </a:spcBef>
              <a:defRPr/>
            </a:pPr>
            <a:r>
              <a:rPr lang="ja-JP" altLang="en-US" sz="1300" dirty="0" smtClean="0">
                <a:solidFill>
                  <a:prstClr val="black"/>
                </a:solidFill>
                <a:ea typeface="游ゴシック" panose="020B0400000000000000" pitchFamily="50" charset="-128"/>
              </a:rPr>
              <a:t>開催地</a:t>
            </a:r>
            <a:r>
              <a:rPr lang="ja-JP" altLang="en-US" sz="1300" dirty="0">
                <a:solidFill>
                  <a:prstClr val="black"/>
                </a:solidFill>
                <a:ea typeface="游ゴシック" panose="020B0400000000000000" pitchFamily="50" charset="-128"/>
              </a:rPr>
              <a:t>において適切な補償額</a:t>
            </a:r>
            <a:r>
              <a:rPr lang="ja-JP" altLang="en-US" sz="1300" dirty="0" smtClean="0">
                <a:solidFill>
                  <a:prstClr val="black"/>
                </a:solidFill>
                <a:ea typeface="游ゴシック" panose="020B0400000000000000" pitchFamily="50" charset="-128"/>
              </a:rPr>
              <a:t>と限度</a:t>
            </a:r>
            <a:r>
              <a:rPr lang="ja-JP" altLang="en-US" sz="1300" dirty="0">
                <a:solidFill>
                  <a:prstClr val="black"/>
                </a:solidFill>
                <a:ea typeface="游ゴシック" panose="020B0400000000000000" pitchFamily="50" charset="-128"/>
              </a:rPr>
              <a:t>額を備えた賠償責任保険に加入しなければならない」としています。</a:t>
            </a:r>
            <a:endParaRPr lang="en-US" altLang="ja-JP" sz="1300" dirty="0">
              <a:solidFill>
                <a:prstClr val="black"/>
              </a:solidFill>
              <a:ea typeface="游ゴシック" panose="020B0400000000000000" pitchFamily="50" charset="-128"/>
            </a:endParaRPr>
          </a:p>
          <a:p>
            <a:pPr defTabSz="966155">
              <a:lnSpc>
                <a:spcPct val="90000"/>
              </a:lnSpc>
              <a:spcBef>
                <a:spcPts val="1057"/>
              </a:spcBef>
              <a:defRPr/>
            </a:pPr>
            <a:endParaRPr lang="en-US" altLang="ja-JP" sz="1300" dirty="0">
              <a:solidFill>
                <a:prstClr val="black"/>
              </a:solidFill>
              <a:ea typeface="游ゴシック" panose="020B0400000000000000" pitchFamily="50" charset="-128"/>
            </a:endParaRPr>
          </a:p>
          <a:p>
            <a:pPr defTabSz="966155">
              <a:lnSpc>
                <a:spcPct val="90000"/>
              </a:lnSpc>
              <a:spcBef>
                <a:spcPts val="1057"/>
              </a:spcBef>
              <a:defRPr/>
            </a:pPr>
            <a:r>
              <a:rPr kumimoji="1" lang="ja-JP" altLang="en-US" b="0" dirty="0" smtClean="0"/>
              <a:t>では、二つ目は、どのようなものでしょうか・・？</a:t>
            </a:r>
            <a:endParaRPr kumimoji="1" lang="en-US" altLang="ja-JP" b="0" dirty="0" smtClean="0"/>
          </a:p>
          <a:p>
            <a:pPr defTabSz="966155">
              <a:lnSpc>
                <a:spcPct val="90000"/>
              </a:lnSpc>
              <a:spcBef>
                <a:spcPts val="1057"/>
              </a:spcBef>
              <a:defRPr/>
            </a:pPr>
            <a:endParaRPr kumimoji="1" lang="en-US" altLang="ja-JP" b="0" dirty="0" smtClean="0"/>
          </a:p>
          <a:p>
            <a:pPr defTabSz="966155">
              <a:lnSpc>
                <a:spcPct val="90000"/>
              </a:lnSpc>
              <a:spcBef>
                <a:spcPts val="1057"/>
              </a:spcBef>
              <a:defRPr/>
            </a:pPr>
            <a:endParaRPr kumimoji="1" lang="en-US" altLang="ja-JP" b="0" dirty="0" smtClean="0"/>
          </a:p>
          <a:p>
            <a:pPr defTabSz="966155">
              <a:lnSpc>
                <a:spcPct val="90000"/>
              </a:lnSpc>
              <a:spcBef>
                <a:spcPts val="1057"/>
              </a:spcBef>
              <a:defRPr/>
            </a:pPr>
            <a:endParaRPr kumimoji="1" lang="en-US" altLang="ja-JP" b="1" dirty="0"/>
          </a:p>
          <a:p>
            <a:pPr defTabSz="966155">
              <a:lnSpc>
                <a:spcPct val="90000"/>
              </a:lnSpc>
              <a:spcBef>
                <a:spcPts val="1057"/>
              </a:spcBef>
              <a:defRPr/>
            </a:pPr>
            <a:r>
              <a:rPr kumimoji="1" lang="ja-JP" altLang="en-US" b="1" dirty="0"/>
              <a:t>＞</a:t>
            </a:r>
            <a:r>
              <a:rPr kumimoji="1" lang="en-US" altLang="ja-JP" b="1" dirty="0" smtClean="0"/>
              <a:t>NEXT</a:t>
            </a:r>
            <a:r>
              <a:rPr kumimoji="1" lang="ja-JP" altLang="en-US" b="1" dirty="0" smtClean="0"/>
              <a:t>　　　　　</a:t>
            </a:r>
            <a:endParaRPr kumimoji="1" lang="ja-JP" altLang="en-US" b="1" dirty="0"/>
          </a:p>
          <a:p>
            <a:pPr defTabSz="966155">
              <a:lnSpc>
                <a:spcPct val="90000"/>
              </a:lnSpc>
              <a:spcBef>
                <a:spcPts val="1057"/>
              </a:spcBef>
              <a:defRPr/>
            </a:pPr>
            <a:endParaRPr lang="ja-JP" altLang="en-US" sz="1300" dirty="0">
              <a:solidFill>
                <a:prstClr val="black"/>
              </a:solidFill>
              <a:ea typeface="游ゴシック" panose="020B0400000000000000" pitchFamily="50" charset="-128"/>
            </a:endParaRPr>
          </a:p>
          <a:p>
            <a:pPr marL="241539" indent="-241539" defTabSz="966155">
              <a:lnSpc>
                <a:spcPct val="90000"/>
              </a:lnSpc>
              <a:spcBef>
                <a:spcPts val="1057"/>
              </a:spcBef>
              <a:buFont typeface="Arial" panose="020B0604020202020204" pitchFamily="34" charset="0"/>
              <a:buChar char="•"/>
              <a:defRPr/>
            </a:pPr>
            <a:endParaRPr lang="en-US" altLang="ja-JP" sz="1300" dirty="0">
              <a:solidFill>
                <a:prstClr val="black"/>
              </a:solidFill>
              <a:ea typeface="游ゴシック" panose="020B0400000000000000" pitchFamily="50" charset="-128"/>
            </a:endParaRPr>
          </a:p>
          <a:p>
            <a:pPr marL="241539" indent="-241539" defTabSz="966155">
              <a:lnSpc>
                <a:spcPct val="90000"/>
              </a:lnSpc>
              <a:spcBef>
                <a:spcPts val="1057"/>
              </a:spcBef>
              <a:buFont typeface="Arial" panose="020B0604020202020204" pitchFamily="34" charset="0"/>
              <a:buChar char="•"/>
              <a:defRPr/>
            </a:pPr>
            <a:endParaRPr lang="en-US" altLang="ja-JP" sz="1300" dirty="0">
              <a:solidFill>
                <a:prstClr val="black"/>
              </a:solidFill>
              <a:ea typeface="游ゴシック" panose="020B0400000000000000"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4</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それは、この規定です。</a:t>
            </a:r>
            <a:endParaRPr kumimoji="1" lang="en-US" altLang="ja-JP" b="0" dirty="0" smtClean="0"/>
          </a:p>
          <a:p>
            <a:endParaRPr kumimoji="1" lang="en-US" altLang="ja-JP" dirty="0" smtClean="0"/>
          </a:p>
          <a:p>
            <a:r>
              <a:rPr kumimoji="1" lang="ja-JP" altLang="en-US" dirty="0" smtClean="0"/>
              <a:t>ロータリー</a:t>
            </a:r>
            <a:r>
              <a:rPr kumimoji="1" lang="ja-JP" altLang="en-US" dirty="0"/>
              <a:t>章典の一番最後の規定 に</a:t>
            </a:r>
            <a:r>
              <a:rPr kumimoji="1" lang="en-US" altLang="ja-JP" dirty="0"/>
              <a:t>72.060.</a:t>
            </a:r>
            <a:r>
              <a:rPr kumimoji="1" lang="ja-JP" altLang="en-US" dirty="0"/>
              <a:t>「クラブと地区の賠償責任保険」があります。</a:t>
            </a:r>
            <a:endParaRPr kumimoji="1" lang="en-US" altLang="ja-JP" dirty="0"/>
          </a:p>
          <a:p>
            <a:endParaRPr kumimoji="1" lang="en-US" altLang="ja-JP" dirty="0"/>
          </a:p>
          <a:p>
            <a:r>
              <a:rPr kumimoji="1" lang="ja-JP" altLang="en-US" dirty="0"/>
              <a:t>ここには、「賠償責任保険への加入」として、 「各クラブは、その地域に適切な、クラブ活動のための賠償責任保険に加入するものとする」としてあります。</a:t>
            </a:r>
            <a:endParaRPr kumimoji="1" lang="en-US" altLang="ja-JP" dirty="0"/>
          </a:p>
          <a:p>
            <a:endParaRPr kumimoji="1" lang="en-US" altLang="ja-JP" dirty="0"/>
          </a:p>
          <a:p>
            <a:r>
              <a:rPr kumimoji="1" lang="ja-JP" altLang="en-US" dirty="0"/>
              <a:t>この規定は、ロータリークラブは勿論の事、</a:t>
            </a:r>
            <a:r>
              <a:rPr kumimoji="1" lang="en-US" altLang="ja-JP" dirty="0"/>
              <a:t>2019</a:t>
            </a:r>
            <a:r>
              <a:rPr kumimoji="1" lang="ja-JP" altLang="en-US" dirty="0"/>
              <a:t>年４月の規定審議会</a:t>
            </a:r>
            <a:r>
              <a:rPr kumimoji="1" lang="ja-JP" altLang="en-US" dirty="0" smtClean="0"/>
              <a:t>で、「</a:t>
            </a:r>
            <a:r>
              <a:rPr kumimoji="1" lang="ja-JP" altLang="en-US" dirty="0"/>
              <a:t>プログラム」から「クラブ</a:t>
            </a:r>
            <a:r>
              <a:rPr kumimoji="1" lang="ja-JP" altLang="en-US" dirty="0" smtClean="0"/>
              <a:t>」へと編成替え</a:t>
            </a:r>
            <a:r>
              <a:rPr kumimoji="1" lang="ja-JP" altLang="en-US" dirty="0"/>
              <a:t>と</a:t>
            </a:r>
            <a:r>
              <a:rPr kumimoji="1" lang="ja-JP" altLang="en-US" dirty="0" smtClean="0"/>
              <a:t>なった</a:t>
            </a:r>
            <a:endParaRPr kumimoji="1" lang="en-US" altLang="ja-JP" dirty="0" smtClean="0"/>
          </a:p>
          <a:p>
            <a:endParaRPr kumimoji="1" lang="en-US" altLang="ja-JP" dirty="0" smtClean="0"/>
          </a:p>
          <a:p>
            <a:r>
              <a:rPr kumimoji="1" lang="ja-JP" altLang="en-US" dirty="0" smtClean="0"/>
              <a:t>ロータ</a:t>
            </a:r>
            <a:r>
              <a:rPr kumimoji="1" lang="ja-JP" altLang="en-US" dirty="0"/>
              <a:t>－アクトクラブも遵守義務があるという事になります</a:t>
            </a:r>
            <a:r>
              <a:rPr kumimoji="1" lang="ja-JP" altLang="en-US" dirty="0" smtClean="0"/>
              <a:t>。</a:t>
            </a:r>
            <a:endParaRPr kumimoji="1" lang="en-US" altLang="ja-JP" dirty="0" smtClean="0"/>
          </a:p>
          <a:p>
            <a:endParaRPr kumimoji="1" lang="en-US" altLang="ja-JP" dirty="0" smtClean="0"/>
          </a:p>
          <a:p>
            <a:r>
              <a:rPr kumimoji="1" lang="ja-JP" altLang="en-US" dirty="0" smtClean="0"/>
              <a:t>それでは、現在各地区が掛けている、人格権特約付賠償責任保険について説明をしましょう・・。</a:t>
            </a:r>
            <a:endParaRPr kumimoji="1" lang="en-US" altLang="ja-JP" dirty="0"/>
          </a:p>
          <a:p>
            <a:endParaRPr kumimoji="1" lang="en-US" altLang="ja-JP" dirty="0"/>
          </a:p>
          <a:p>
            <a:pPr defTabSz="966155"/>
            <a:r>
              <a:rPr kumimoji="1" lang="ja-JP" altLang="en-US" b="1" dirty="0"/>
              <a:t>＞</a:t>
            </a:r>
            <a:r>
              <a:rPr kumimoji="1" lang="en-US" altLang="ja-JP" b="1" dirty="0"/>
              <a:t>NEXT</a:t>
            </a:r>
            <a:endParaRPr kumimoji="1" lang="ja-JP" altLang="en-US"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5</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現行</a:t>
            </a:r>
            <a:r>
              <a:rPr kumimoji="1" lang="ja-JP" altLang="en-US" dirty="0"/>
              <a:t>の人格権</a:t>
            </a:r>
            <a:r>
              <a:rPr kumimoji="1" lang="ja-JP" altLang="en-US" dirty="0" smtClean="0"/>
              <a:t>特約付賠償</a:t>
            </a:r>
            <a:r>
              <a:rPr kumimoji="1" lang="ja-JP" altLang="en-US" dirty="0"/>
              <a:t>責任</a:t>
            </a:r>
            <a:r>
              <a:rPr kumimoji="1" lang="ja-JP" altLang="en-US" dirty="0" smtClean="0"/>
              <a:t>保険は、この様な構図となっています。</a:t>
            </a:r>
            <a:endParaRPr kumimoji="1" lang="en-US" altLang="ja-JP" dirty="0"/>
          </a:p>
          <a:p>
            <a:endParaRPr kumimoji="1" lang="en-US" altLang="ja-JP" dirty="0"/>
          </a:p>
          <a:p>
            <a:r>
              <a:rPr kumimoji="1" lang="ja-JP" altLang="en-US" dirty="0"/>
              <a:t>この「人格権</a:t>
            </a:r>
            <a:r>
              <a:rPr kumimoji="1" lang="ja-JP" altLang="en-US" dirty="0" smtClean="0"/>
              <a:t>特約」</a:t>
            </a:r>
            <a:r>
              <a:rPr kumimoji="1" lang="ja-JP" altLang="en-US" dirty="0"/>
              <a:t>と言うのは</a:t>
            </a:r>
            <a:r>
              <a:rPr kumimoji="1" lang="ja-JP" altLang="en-US" dirty="0" smtClean="0"/>
              <a:t>、端的に言う</a:t>
            </a:r>
            <a:r>
              <a:rPr kumimoji="1" lang="ja-JP" altLang="en-US" dirty="0"/>
              <a:t>ならば「ハラスメント事案</a:t>
            </a:r>
            <a:r>
              <a:rPr kumimoji="1" lang="ja-JP" altLang="en-US" dirty="0" smtClean="0"/>
              <a:t>」の特約と</a:t>
            </a:r>
            <a:r>
              <a:rPr kumimoji="1" lang="ja-JP" altLang="en-US" dirty="0"/>
              <a:t>言う</a:t>
            </a:r>
            <a:r>
              <a:rPr kumimoji="1" lang="ja-JP" altLang="en-US" dirty="0" smtClean="0"/>
              <a:t>事です。</a:t>
            </a:r>
            <a:endParaRPr kumimoji="1" lang="en-US" altLang="ja-JP" dirty="0"/>
          </a:p>
          <a:p>
            <a:endParaRPr kumimoji="1" lang="en-US" altLang="ja-JP" dirty="0"/>
          </a:p>
          <a:p>
            <a:r>
              <a:rPr kumimoji="1" lang="ja-JP" altLang="en-US" dirty="0"/>
              <a:t>現在の青少年</a:t>
            </a:r>
            <a:r>
              <a:rPr kumimoji="1" lang="ja-JP" altLang="en-US" dirty="0" smtClean="0"/>
              <a:t>奉仕活動向け</a:t>
            </a:r>
            <a:r>
              <a:rPr kumimoji="1" lang="ja-JP" altLang="en-US" dirty="0"/>
              <a:t>の人格権特約付賠償責任保険は</a:t>
            </a:r>
            <a:r>
              <a:rPr kumimoji="1" lang="ja-JP" altLang="en-US" dirty="0" smtClean="0"/>
              <a:t>、法人格を持った</a:t>
            </a:r>
            <a:r>
              <a:rPr kumimoji="1" lang="en-US" altLang="ja-JP" dirty="0" smtClean="0"/>
              <a:t>RIJYEM</a:t>
            </a:r>
            <a:r>
              <a:rPr kumimoji="1" lang="ja-JP" altLang="en-US" dirty="0"/>
              <a:t>が保険</a:t>
            </a:r>
            <a:r>
              <a:rPr kumimoji="1" lang="ja-JP" altLang="en-US" dirty="0" smtClean="0"/>
              <a:t>契約者として、</a:t>
            </a:r>
            <a:endParaRPr kumimoji="1" lang="en-US" altLang="ja-JP" dirty="0" smtClean="0"/>
          </a:p>
          <a:p>
            <a:endParaRPr kumimoji="1" lang="en-US" altLang="ja-JP" dirty="0" smtClean="0"/>
          </a:p>
          <a:p>
            <a:r>
              <a:rPr kumimoji="1" lang="ja-JP" altLang="en-US" dirty="0" smtClean="0"/>
              <a:t>地区</a:t>
            </a:r>
            <a:r>
              <a:rPr kumimoji="1" lang="ja-JP" altLang="en-US" dirty="0"/>
              <a:t>ガバナー、クラブ会長</a:t>
            </a:r>
            <a:r>
              <a:rPr kumimoji="1" lang="ja-JP" altLang="en-US" dirty="0" smtClean="0"/>
              <a:t>、インターアクト</a:t>
            </a:r>
            <a:r>
              <a:rPr kumimoji="1" lang="ja-JP" altLang="en-US" dirty="0"/>
              <a:t>委員、ローターアクト委員</a:t>
            </a:r>
            <a:r>
              <a:rPr kumimoji="1" lang="ja-JP" altLang="en-US" dirty="0" smtClean="0"/>
              <a:t>、青少年</a:t>
            </a:r>
            <a:r>
              <a:rPr kumimoji="1" lang="ja-JP" altLang="en-US" dirty="0"/>
              <a:t>活動委員、研修委員を被保険者として契約しています。</a:t>
            </a:r>
            <a:endParaRPr kumimoji="1" lang="en-US" altLang="ja-JP" dirty="0"/>
          </a:p>
          <a:p>
            <a:endParaRPr kumimoji="1" lang="en-US" altLang="ja-JP" dirty="0"/>
          </a:p>
          <a:p>
            <a:r>
              <a:rPr kumimoji="1" lang="ja-JP" altLang="en-US" dirty="0"/>
              <a:t>また、保険の対象は、ロータリー地区・クラブとして</a:t>
            </a:r>
            <a:r>
              <a:rPr kumimoji="1" lang="ja-JP" altLang="en-US" dirty="0" smtClean="0"/>
              <a:t>の、日本国内の青少年</a:t>
            </a:r>
            <a:r>
              <a:rPr kumimoji="1" lang="ja-JP" altLang="en-US" dirty="0"/>
              <a:t>奉仕活動中に生じた事故に起因する賠償責任です</a:t>
            </a:r>
            <a:r>
              <a:rPr kumimoji="1" lang="ja-JP" altLang="en-US" dirty="0" smtClean="0"/>
              <a:t>。</a:t>
            </a:r>
            <a:endParaRPr kumimoji="1" lang="en-US" altLang="ja-JP" dirty="0" smtClean="0"/>
          </a:p>
          <a:p>
            <a:endParaRPr kumimoji="1" lang="en-US" altLang="ja-JP" dirty="0"/>
          </a:p>
          <a:p>
            <a:r>
              <a:rPr kumimoji="1" lang="ja-JP" altLang="en-US" dirty="0"/>
              <a:t>支払限度は、</a:t>
            </a:r>
            <a:r>
              <a:rPr kumimoji="1" lang="zh-TW" altLang="en-US" dirty="0"/>
              <a:t>身体財物共通</a:t>
            </a:r>
            <a:r>
              <a:rPr kumimoji="1" lang="ja-JP" altLang="en-US" dirty="0"/>
              <a:t>で、</a:t>
            </a:r>
            <a:r>
              <a:rPr kumimoji="1" lang="zh-TW" altLang="en-US" dirty="0"/>
              <a:t>１事故１億円</a:t>
            </a:r>
            <a:r>
              <a:rPr kumimoji="1" lang="ja-JP" altLang="en-US" dirty="0"/>
              <a:t>です。</a:t>
            </a:r>
            <a:endParaRPr kumimoji="1" lang="en-US" altLang="ja-JP" dirty="0"/>
          </a:p>
          <a:p>
            <a:endParaRPr kumimoji="1" lang="en-US" altLang="ja-JP" dirty="0"/>
          </a:p>
          <a:p>
            <a:r>
              <a:rPr kumimoji="1" lang="ja-JP" altLang="en-US" b="1" dirty="0" smtClean="0"/>
              <a:t>＞</a:t>
            </a:r>
            <a:r>
              <a:rPr kumimoji="1" lang="en-US" altLang="ja-JP" b="1" dirty="0"/>
              <a:t>NEXT</a:t>
            </a:r>
            <a:r>
              <a:rPr kumimoji="1" lang="ja-JP" altLang="en-US" b="1" dirty="0"/>
              <a:t>　</a:t>
            </a:r>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6</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では、現在の賠責保険の補償内容を見てみます。</a:t>
            </a:r>
            <a:endParaRPr kumimoji="1" lang="en-US" altLang="ja-JP" dirty="0" smtClean="0"/>
          </a:p>
          <a:p>
            <a:r>
              <a:rPr kumimoji="1" lang="ja-JP" altLang="en-US" dirty="0" smtClean="0"/>
              <a:t>これは、配布しておりますパンフレットの転載です。</a:t>
            </a:r>
            <a:endParaRPr kumimoji="1" lang="en-US" altLang="ja-JP" dirty="0" smtClean="0"/>
          </a:p>
          <a:p>
            <a:endParaRPr kumimoji="1" lang="en-US" altLang="ja-JP" dirty="0" smtClean="0"/>
          </a:p>
          <a:p>
            <a:r>
              <a:rPr kumimoji="1" lang="ja-JP" altLang="en-US" dirty="0" smtClean="0"/>
              <a:t>これをご覧いただければ、いいのですが、</a:t>
            </a:r>
            <a:r>
              <a:rPr kumimoji="1" lang="en-US" altLang="ja-JP" dirty="0" smtClean="0"/>
              <a:t>ZOOM</a:t>
            </a:r>
            <a:r>
              <a:rPr kumimoji="1" lang="ja-JP" altLang="en-US" dirty="0" smtClean="0"/>
              <a:t>登録時のコメント欄に、保険の内容についてご質問が有りましたので、</a:t>
            </a:r>
            <a:endParaRPr kumimoji="1" lang="en-US" altLang="ja-JP" dirty="0" smtClean="0"/>
          </a:p>
          <a:p>
            <a:r>
              <a:rPr kumimoji="1" lang="ja-JP" altLang="en-US" dirty="0" smtClean="0"/>
              <a:t>ここで、概略説明をします。</a:t>
            </a:r>
            <a:endParaRPr kumimoji="1" lang="en-US" altLang="ja-JP" dirty="0" smtClean="0"/>
          </a:p>
          <a:p>
            <a:endParaRPr kumimoji="1" lang="en-US" altLang="ja-JP" dirty="0" smtClean="0"/>
          </a:p>
          <a:p>
            <a:r>
              <a:rPr kumimoji="1" lang="ja-JP" altLang="en-US" dirty="0" smtClean="0"/>
              <a:t>この様な表紙デザインのパンフレットになっています。</a:t>
            </a:r>
            <a:endParaRPr kumimoji="1" lang="en-US" altLang="ja-JP" dirty="0" smtClean="0"/>
          </a:p>
          <a:p>
            <a:r>
              <a:rPr kumimoji="1" lang="ja-JP" altLang="en-US" dirty="0" smtClean="0"/>
              <a:t>大事な事なので、読んでみます。</a:t>
            </a:r>
            <a:endParaRPr kumimoji="1" lang="en-US" altLang="ja-JP" dirty="0" smtClean="0"/>
          </a:p>
          <a:p>
            <a:endParaRPr kumimoji="1" lang="en-US" altLang="ja-JP" dirty="0" smtClean="0"/>
          </a:p>
          <a:p>
            <a:r>
              <a:rPr kumimoji="1" lang="ja-JP" altLang="en-US" dirty="0" smtClean="0"/>
              <a:t>一般的な賠償責任として、</a:t>
            </a:r>
          </a:p>
          <a:p>
            <a:endParaRPr kumimoji="1" lang="ja-JP" altLang="en-US" dirty="0" smtClean="0"/>
          </a:p>
          <a:p>
            <a:r>
              <a:rPr kumimoji="1" lang="ja-JP" altLang="en-US" dirty="0" smtClean="0"/>
              <a:t>施設管理の不備や仕事の遂行・イベント活動中のミスにより、保険期間中に日本国内で発生した偶然の事故に起因して、</a:t>
            </a:r>
            <a:endParaRPr kumimoji="1" lang="en-US" altLang="ja-JP" dirty="0" smtClean="0"/>
          </a:p>
          <a:p>
            <a:r>
              <a:rPr kumimoji="1" lang="ja-JP" altLang="en-US" dirty="0" smtClean="0"/>
              <a:t>他人の身体を害したり他人の財物を損壊した場合に、被保険者が被害者から裁判上または裁判外の損害賠償の請求を受けたとき、</a:t>
            </a:r>
            <a:endParaRPr kumimoji="1" lang="en-US" altLang="ja-JP" dirty="0" smtClean="0"/>
          </a:p>
          <a:p>
            <a:r>
              <a:rPr kumimoji="1" lang="ja-JP" altLang="en-US" dirty="0" smtClean="0"/>
              <a:t>保険契約で定められた保険金をお支払いします。</a:t>
            </a:r>
            <a:endParaRPr kumimoji="1" lang="en-US" altLang="ja-JP" dirty="0" smtClean="0"/>
          </a:p>
          <a:p>
            <a:endParaRPr kumimoji="1" lang="en-US" altLang="ja-JP" dirty="0"/>
          </a:p>
          <a:p>
            <a:r>
              <a:rPr kumimoji="1" lang="ja-JP" altLang="en-US" b="1" dirty="0"/>
              <a:t>＞</a:t>
            </a:r>
            <a:r>
              <a:rPr kumimoji="1" lang="en-US" altLang="ja-JP" b="1" dirty="0"/>
              <a:t>NEXT</a:t>
            </a:r>
            <a:r>
              <a:rPr kumimoji="1" lang="ja-JP" altLang="en-US" b="1" dirty="0"/>
              <a:t>　</a:t>
            </a:r>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7</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セクハラ・人格権（</a:t>
            </a:r>
            <a:r>
              <a:rPr kumimoji="1" lang="en-US" altLang="ja-JP" dirty="0" smtClean="0"/>
              <a:t>※</a:t>
            </a:r>
            <a:r>
              <a:rPr kumimoji="1" lang="ja-JP" altLang="en-US" dirty="0" smtClean="0"/>
              <a:t>）の侵害に伴う賠償責任として</a:t>
            </a:r>
          </a:p>
          <a:p>
            <a:endParaRPr kumimoji="1" lang="ja-JP" altLang="en-US" dirty="0" smtClean="0"/>
          </a:p>
          <a:p>
            <a:r>
              <a:rPr kumimoji="1" lang="ja-JP" altLang="en-US" dirty="0" smtClean="0"/>
              <a:t>被保険者又は被保険者以外の者が、保険期間中に日本国内で行った次に掲げる行為に起因する他人の自由、名誉もしくはプライバシーの侵害その他の精神的苦痛について、</a:t>
            </a:r>
            <a:endParaRPr kumimoji="1" lang="en-US" altLang="ja-JP" dirty="0" smtClean="0"/>
          </a:p>
          <a:p>
            <a:r>
              <a:rPr kumimoji="1" lang="ja-JP" altLang="en-US" dirty="0" smtClean="0"/>
              <a:t>被保険者が被害者から裁判上または裁判外の損害賠償の請求を受けたとき、保険契約で定められた保険金をお支払いします。</a:t>
            </a:r>
          </a:p>
          <a:p>
            <a:endParaRPr kumimoji="1" lang="ja-JP" altLang="en-US" dirty="0" smtClean="0"/>
          </a:p>
          <a:p>
            <a:r>
              <a:rPr kumimoji="1" lang="ja-JP" altLang="en-US" dirty="0" smtClean="0"/>
              <a:t>　①　不当な身体の拘束</a:t>
            </a:r>
          </a:p>
          <a:p>
            <a:r>
              <a:rPr kumimoji="1" lang="ja-JP" altLang="en-US" dirty="0" smtClean="0"/>
              <a:t>　②　口頭または文書もしくは図画等による表示</a:t>
            </a:r>
          </a:p>
          <a:p>
            <a:r>
              <a:rPr kumimoji="1" lang="ja-JP" altLang="en-US" dirty="0" smtClean="0"/>
              <a:t>　③　性的な言動</a:t>
            </a:r>
          </a:p>
          <a:p>
            <a:r>
              <a:rPr kumimoji="1" lang="ja-JP" altLang="en-US" dirty="0" smtClean="0"/>
              <a:t>　④　差別的な取扱いまたは不利益な取扱い</a:t>
            </a:r>
            <a:endParaRPr kumimoji="1" lang="en-US" altLang="ja-JP" dirty="0" smtClean="0"/>
          </a:p>
          <a:p>
            <a:endParaRPr kumimoji="1" lang="en-US" altLang="ja-JP" dirty="0" smtClean="0"/>
          </a:p>
          <a:p>
            <a:endParaRPr kumimoji="1" lang="en-US" altLang="ja-JP" dirty="0"/>
          </a:p>
          <a:p>
            <a:r>
              <a:rPr kumimoji="1" lang="ja-JP" altLang="en-US" b="1" dirty="0"/>
              <a:t>＞</a:t>
            </a:r>
            <a:r>
              <a:rPr kumimoji="1" lang="en-US" altLang="ja-JP" b="1" dirty="0"/>
              <a:t>NEXT</a:t>
            </a:r>
            <a:r>
              <a:rPr kumimoji="1" lang="ja-JP" altLang="en-US" b="1" dirty="0"/>
              <a:t>　</a:t>
            </a:r>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8</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保険金をお支払いする事故例として</a:t>
            </a:r>
            <a:endParaRPr kumimoji="1" lang="en-US" altLang="ja-JP" dirty="0" smtClean="0"/>
          </a:p>
          <a:p>
            <a:endParaRPr kumimoji="1" lang="en-US" altLang="ja-JP" dirty="0" smtClean="0"/>
          </a:p>
          <a:p>
            <a:r>
              <a:rPr kumimoji="1" lang="ja-JP" altLang="en-US" dirty="0" smtClean="0"/>
              <a:t>キャンプファイヤーの際に防災管理が不十分で参加者にケガ人が出た。</a:t>
            </a:r>
            <a:endParaRPr kumimoji="1" lang="en-US" altLang="ja-JP" dirty="0" smtClean="0"/>
          </a:p>
          <a:p>
            <a:endParaRPr kumimoji="1" lang="en-US" altLang="ja-JP" dirty="0" smtClean="0"/>
          </a:p>
          <a:p>
            <a:r>
              <a:rPr kumimoji="1" lang="ja-JP" altLang="en-US" dirty="0" smtClean="0"/>
              <a:t>ボランティアから性的な嫌がらせを受けているとの申出が参加者からあったにも関わらず、放置したことにより被害が拡大した。</a:t>
            </a:r>
            <a:endParaRPr kumimoji="1" lang="en-US" altLang="ja-JP" dirty="0" smtClean="0"/>
          </a:p>
          <a:p>
            <a:endParaRPr kumimoji="1" lang="en-US" altLang="ja-JP" dirty="0" smtClean="0"/>
          </a:p>
          <a:p>
            <a:r>
              <a:rPr kumimoji="1" lang="ja-JP" altLang="en-US" dirty="0" smtClean="0"/>
              <a:t>野外活動時に本部テントの設置が不十分であったために強風でテントが倒れ参加者にケガ人が 出た。</a:t>
            </a:r>
            <a:endParaRPr kumimoji="1" lang="en-US" altLang="ja-JP" dirty="0" smtClean="0"/>
          </a:p>
          <a:p>
            <a:endParaRPr kumimoji="1" lang="en-US" altLang="ja-JP" dirty="0"/>
          </a:p>
          <a:p>
            <a:r>
              <a:rPr kumimoji="1" lang="ja-JP" altLang="en-US" b="1" dirty="0"/>
              <a:t>＞</a:t>
            </a:r>
            <a:r>
              <a:rPr kumimoji="1" lang="en-US" altLang="ja-JP" b="1" dirty="0"/>
              <a:t>NEXT</a:t>
            </a:r>
            <a:r>
              <a:rPr kumimoji="1" lang="ja-JP" altLang="en-US" b="1" dirty="0"/>
              <a:t>　</a:t>
            </a:r>
          </a:p>
        </p:txBody>
      </p:sp>
      <p:sp>
        <p:nvSpPr>
          <p:cNvPr id="4" name="スライド番号プレースホルダー 3"/>
          <p:cNvSpPr>
            <a:spLocks noGrp="1"/>
          </p:cNvSpPr>
          <p:nvPr>
            <p:ph type="sldNum" sz="quarter" idx="10"/>
          </p:nvPr>
        </p:nvSpPr>
        <p:spPr/>
        <p:txBody>
          <a:bodyPr/>
          <a:lstStyle/>
          <a:p>
            <a:fld id="{39E4431B-44B1-40DA-976E-141EF7BD1760}" type="slidenum">
              <a:rPr kumimoji="1" lang="ja-JP" altLang="en-US" smtClean="0"/>
              <a:t>9</a:t>
            </a:fld>
            <a:endParaRPr kumimoji="1" lang="ja-JP" altLang="en-US"/>
          </a:p>
        </p:txBody>
      </p:sp>
    </p:spTree>
    <p:extLst>
      <p:ext uri="{BB962C8B-B14F-4D97-AF65-F5344CB8AC3E}">
        <p14:creationId xmlns:p14="http://schemas.microsoft.com/office/powerpoint/2010/main" val="239519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75B44BA-1E49-4146-9F34-27CA216480A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49E0F45F-DBF2-449B-B371-65605D2DA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6B83523B-993B-46DE-915D-B8207FC31E9A}"/>
              </a:ext>
            </a:extLst>
          </p:cNvPr>
          <p:cNvSpPr>
            <a:spLocks noGrp="1"/>
          </p:cNvSpPr>
          <p:nvPr>
            <p:ph type="dt" sz="half" idx="10"/>
          </p:nvPr>
        </p:nvSpPr>
        <p:spPr/>
        <p:txBody>
          <a:bodyPr/>
          <a:lstStyle/>
          <a:p>
            <a:fld id="{351081D9-4A8D-4F41-8771-83D408ED630D}" type="datetime1">
              <a:rPr kumimoji="1" lang="ja-JP" altLang="en-US" smtClean="0"/>
              <a:t>2022/2/5</a:t>
            </a:fld>
            <a:endParaRPr kumimoji="1" lang="ja-JP" altLang="en-US"/>
          </a:p>
        </p:txBody>
      </p:sp>
      <p:sp>
        <p:nvSpPr>
          <p:cNvPr id="5" name="フッター プレースホルダー 4">
            <a:extLst>
              <a:ext uri="{FF2B5EF4-FFF2-40B4-BE49-F238E27FC236}">
                <a16:creationId xmlns="" xmlns:a16="http://schemas.microsoft.com/office/drawing/2014/main" id="{A5ADB4B9-416D-42BF-91F1-6EBBEF6673DA}"/>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6" name="スライド番号プレースホルダー 5">
            <a:extLst>
              <a:ext uri="{FF2B5EF4-FFF2-40B4-BE49-F238E27FC236}">
                <a16:creationId xmlns="" xmlns:a16="http://schemas.microsoft.com/office/drawing/2014/main" id="{C12F191D-51B6-4508-8BD4-30B386AAE18F}"/>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76749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62222CD-E33A-411C-BED2-04279D981E4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72A55626-350A-4899-9B3C-C02765008D0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BAA39DD3-249D-4653-8CB4-42EF04C341C4}"/>
              </a:ext>
            </a:extLst>
          </p:cNvPr>
          <p:cNvSpPr>
            <a:spLocks noGrp="1"/>
          </p:cNvSpPr>
          <p:nvPr>
            <p:ph type="dt" sz="half" idx="10"/>
          </p:nvPr>
        </p:nvSpPr>
        <p:spPr/>
        <p:txBody>
          <a:bodyPr/>
          <a:lstStyle/>
          <a:p>
            <a:fld id="{63A410C9-DDAB-42D4-9C52-6BE0CEE1C9E0}" type="datetime1">
              <a:rPr kumimoji="1" lang="ja-JP" altLang="en-US" smtClean="0"/>
              <a:t>2022/2/5</a:t>
            </a:fld>
            <a:endParaRPr kumimoji="1" lang="ja-JP" altLang="en-US"/>
          </a:p>
        </p:txBody>
      </p:sp>
      <p:sp>
        <p:nvSpPr>
          <p:cNvPr id="5" name="フッター プレースホルダー 4">
            <a:extLst>
              <a:ext uri="{FF2B5EF4-FFF2-40B4-BE49-F238E27FC236}">
                <a16:creationId xmlns="" xmlns:a16="http://schemas.microsoft.com/office/drawing/2014/main" id="{B55B6D7C-0824-41C1-B369-74AB249A713C}"/>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6" name="スライド番号プレースホルダー 5">
            <a:extLst>
              <a:ext uri="{FF2B5EF4-FFF2-40B4-BE49-F238E27FC236}">
                <a16:creationId xmlns="" xmlns:a16="http://schemas.microsoft.com/office/drawing/2014/main" id="{E3088242-D7BB-4C84-B503-E1869AD76E26}"/>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310568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8C7B7C2E-9E99-4840-A1D6-4E7A0CA7B3F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7ACE0C58-21D2-482F-8E06-FCCB223E70F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822608F-244F-41D3-BE8A-B75BD3618282}"/>
              </a:ext>
            </a:extLst>
          </p:cNvPr>
          <p:cNvSpPr>
            <a:spLocks noGrp="1"/>
          </p:cNvSpPr>
          <p:nvPr>
            <p:ph type="dt" sz="half" idx="10"/>
          </p:nvPr>
        </p:nvSpPr>
        <p:spPr/>
        <p:txBody>
          <a:bodyPr/>
          <a:lstStyle/>
          <a:p>
            <a:fld id="{DC8C5EDF-C5F9-41FA-8DAD-A12514C264A0}" type="datetime1">
              <a:rPr kumimoji="1" lang="ja-JP" altLang="en-US" smtClean="0"/>
              <a:t>2022/2/5</a:t>
            </a:fld>
            <a:endParaRPr kumimoji="1" lang="ja-JP" altLang="en-US"/>
          </a:p>
        </p:txBody>
      </p:sp>
      <p:sp>
        <p:nvSpPr>
          <p:cNvPr id="5" name="フッター プレースホルダー 4">
            <a:extLst>
              <a:ext uri="{FF2B5EF4-FFF2-40B4-BE49-F238E27FC236}">
                <a16:creationId xmlns="" xmlns:a16="http://schemas.microsoft.com/office/drawing/2014/main" id="{AED5578C-772A-4186-A910-0BEC64AA1DE3}"/>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6" name="スライド番号プレースホルダー 5">
            <a:extLst>
              <a:ext uri="{FF2B5EF4-FFF2-40B4-BE49-F238E27FC236}">
                <a16:creationId xmlns="" xmlns:a16="http://schemas.microsoft.com/office/drawing/2014/main" id="{C0C1B19A-DD57-4B5D-855C-2B03F975FCA0}"/>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386945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29E1ADB-1972-4B9E-AD53-914BEF9C3B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8F1526B2-502E-4C55-8BD6-B20EDDB965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9913AF1A-A045-462A-A369-5830AEB0D371}"/>
              </a:ext>
            </a:extLst>
          </p:cNvPr>
          <p:cNvSpPr>
            <a:spLocks noGrp="1"/>
          </p:cNvSpPr>
          <p:nvPr>
            <p:ph type="dt" sz="half" idx="10"/>
          </p:nvPr>
        </p:nvSpPr>
        <p:spPr/>
        <p:txBody>
          <a:bodyPr/>
          <a:lstStyle/>
          <a:p>
            <a:fld id="{A68EAEA7-F8C6-4921-AC6D-74BD06323E53}" type="datetime1">
              <a:rPr kumimoji="1" lang="ja-JP" altLang="en-US" smtClean="0"/>
              <a:t>2022/2/5</a:t>
            </a:fld>
            <a:endParaRPr kumimoji="1" lang="ja-JP" altLang="en-US"/>
          </a:p>
        </p:txBody>
      </p:sp>
      <p:sp>
        <p:nvSpPr>
          <p:cNvPr id="5" name="フッター プレースホルダー 4">
            <a:extLst>
              <a:ext uri="{FF2B5EF4-FFF2-40B4-BE49-F238E27FC236}">
                <a16:creationId xmlns="" xmlns:a16="http://schemas.microsoft.com/office/drawing/2014/main" id="{79EFCD7E-9F01-42D2-801F-BDF2791B5243}"/>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6" name="スライド番号プレースホルダー 5">
            <a:extLst>
              <a:ext uri="{FF2B5EF4-FFF2-40B4-BE49-F238E27FC236}">
                <a16:creationId xmlns="" xmlns:a16="http://schemas.microsoft.com/office/drawing/2014/main" id="{C1B2FA7E-1294-4F7D-975E-3C9159824D51}"/>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387354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BFFC2EC-25CD-4A78-A721-24798D69E6F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26CCFD0A-081E-49D0-8DF2-CED7BDA46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AF7DE1FB-2511-4FB8-B491-BD983102E42B}"/>
              </a:ext>
            </a:extLst>
          </p:cNvPr>
          <p:cNvSpPr>
            <a:spLocks noGrp="1"/>
          </p:cNvSpPr>
          <p:nvPr>
            <p:ph type="dt" sz="half" idx="10"/>
          </p:nvPr>
        </p:nvSpPr>
        <p:spPr/>
        <p:txBody>
          <a:bodyPr/>
          <a:lstStyle/>
          <a:p>
            <a:fld id="{6F17229E-6AF3-475F-9632-F8B61A835D44}" type="datetime1">
              <a:rPr kumimoji="1" lang="ja-JP" altLang="en-US" smtClean="0"/>
              <a:t>2022/2/5</a:t>
            </a:fld>
            <a:endParaRPr kumimoji="1" lang="ja-JP" altLang="en-US"/>
          </a:p>
        </p:txBody>
      </p:sp>
      <p:sp>
        <p:nvSpPr>
          <p:cNvPr id="5" name="フッター プレースホルダー 4">
            <a:extLst>
              <a:ext uri="{FF2B5EF4-FFF2-40B4-BE49-F238E27FC236}">
                <a16:creationId xmlns="" xmlns:a16="http://schemas.microsoft.com/office/drawing/2014/main" id="{7A52163C-1A21-4F10-976A-2252BD691114}"/>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6" name="スライド番号プレースホルダー 5">
            <a:extLst>
              <a:ext uri="{FF2B5EF4-FFF2-40B4-BE49-F238E27FC236}">
                <a16:creationId xmlns="" xmlns:a16="http://schemas.microsoft.com/office/drawing/2014/main" id="{4A8026A9-7897-43EC-9D20-F49633C4EE0E}"/>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387665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B58F5E7-449A-4AC6-89D9-8F65DB7148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DD3D3A0D-A44C-41D9-B6E8-CF838427907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B86B7AF7-5617-497C-90ED-9738865A01C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10C57BE7-F9EE-4528-B4AF-51019EAA5EF4}"/>
              </a:ext>
            </a:extLst>
          </p:cNvPr>
          <p:cNvSpPr>
            <a:spLocks noGrp="1"/>
          </p:cNvSpPr>
          <p:nvPr>
            <p:ph type="dt" sz="half" idx="10"/>
          </p:nvPr>
        </p:nvSpPr>
        <p:spPr/>
        <p:txBody>
          <a:bodyPr/>
          <a:lstStyle/>
          <a:p>
            <a:fld id="{B9D4C490-7DEB-41B9-B4F5-400C5F694001}" type="datetime1">
              <a:rPr kumimoji="1" lang="ja-JP" altLang="en-US" smtClean="0"/>
              <a:t>2022/2/5</a:t>
            </a:fld>
            <a:endParaRPr kumimoji="1" lang="ja-JP" altLang="en-US"/>
          </a:p>
        </p:txBody>
      </p:sp>
      <p:sp>
        <p:nvSpPr>
          <p:cNvPr id="6" name="フッター プレースホルダー 5">
            <a:extLst>
              <a:ext uri="{FF2B5EF4-FFF2-40B4-BE49-F238E27FC236}">
                <a16:creationId xmlns="" xmlns:a16="http://schemas.microsoft.com/office/drawing/2014/main" id="{FED746DC-3CF6-4AC7-A4CC-751BB3E8369D}"/>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7" name="スライド番号プレースホルダー 6">
            <a:extLst>
              <a:ext uri="{FF2B5EF4-FFF2-40B4-BE49-F238E27FC236}">
                <a16:creationId xmlns="" xmlns:a16="http://schemas.microsoft.com/office/drawing/2014/main" id="{FC37759D-6005-46DC-9E07-87285D3C4865}"/>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365093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812159D-A86E-4F85-B538-FC305CF1683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9527BF98-FE01-4B1E-92E4-0ABEBFAA2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59D8E07C-628A-4E53-9C2F-28659D42392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47F43BA4-9A39-4024-A75C-AE69937C1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BF549FF2-D3AC-45BA-90C6-416C3F5AED6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8FBC2149-835B-4D67-9B9C-AE3942283506}"/>
              </a:ext>
            </a:extLst>
          </p:cNvPr>
          <p:cNvSpPr>
            <a:spLocks noGrp="1"/>
          </p:cNvSpPr>
          <p:nvPr>
            <p:ph type="dt" sz="half" idx="10"/>
          </p:nvPr>
        </p:nvSpPr>
        <p:spPr/>
        <p:txBody>
          <a:bodyPr/>
          <a:lstStyle/>
          <a:p>
            <a:fld id="{9C06DA4D-C0A1-4979-A522-E42E4346185B}" type="datetime1">
              <a:rPr kumimoji="1" lang="ja-JP" altLang="en-US" smtClean="0"/>
              <a:t>2022/2/5</a:t>
            </a:fld>
            <a:endParaRPr kumimoji="1" lang="ja-JP" altLang="en-US"/>
          </a:p>
        </p:txBody>
      </p:sp>
      <p:sp>
        <p:nvSpPr>
          <p:cNvPr id="8" name="フッター プレースホルダー 7">
            <a:extLst>
              <a:ext uri="{FF2B5EF4-FFF2-40B4-BE49-F238E27FC236}">
                <a16:creationId xmlns="" xmlns:a16="http://schemas.microsoft.com/office/drawing/2014/main" id="{4222451C-FAA0-4342-84E3-BBFF5874BFCA}"/>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9" name="スライド番号プレースホルダー 8">
            <a:extLst>
              <a:ext uri="{FF2B5EF4-FFF2-40B4-BE49-F238E27FC236}">
                <a16:creationId xmlns="" xmlns:a16="http://schemas.microsoft.com/office/drawing/2014/main" id="{7E9AE244-D41A-45A0-9D61-1D177A889A91}"/>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156413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0439D8E-8907-43E8-8EB4-49FADFB66B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2A55CD4F-67BD-4E65-A52D-0E34703AF833}"/>
              </a:ext>
            </a:extLst>
          </p:cNvPr>
          <p:cNvSpPr>
            <a:spLocks noGrp="1"/>
          </p:cNvSpPr>
          <p:nvPr>
            <p:ph type="dt" sz="half" idx="10"/>
          </p:nvPr>
        </p:nvSpPr>
        <p:spPr/>
        <p:txBody>
          <a:bodyPr/>
          <a:lstStyle/>
          <a:p>
            <a:fld id="{A96DEFA8-5E1A-4CCD-B190-3DF52C4BABDB}" type="datetime1">
              <a:rPr kumimoji="1" lang="ja-JP" altLang="en-US" smtClean="0"/>
              <a:t>2022/2/5</a:t>
            </a:fld>
            <a:endParaRPr kumimoji="1" lang="ja-JP" altLang="en-US"/>
          </a:p>
        </p:txBody>
      </p:sp>
      <p:sp>
        <p:nvSpPr>
          <p:cNvPr id="4" name="フッター プレースホルダー 3">
            <a:extLst>
              <a:ext uri="{FF2B5EF4-FFF2-40B4-BE49-F238E27FC236}">
                <a16:creationId xmlns="" xmlns:a16="http://schemas.microsoft.com/office/drawing/2014/main" id="{B0EDFFBB-FDA6-4CE7-BB03-13DF9D90D0BD}"/>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a:extLst>
              <a:ext uri="{FF2B5EF4-FFF2-40B4-BE49-F238E27FC236}">
                <a16:creationId xmlns="" xmlns:a16="http://schemas.microsoft.com/office/drawing/2014/main" id="{D88013E4-124F-4887-AFD1-E8FF3803B30A}"/>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173784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8F9F5B81-23AD-45F6-A0CA-7D8D367DC177}"/>
              </a:ext>
            </a:extLst>
          </p:cNvPr>
          <p:cNvSpPr>
            <a:spLocks noGrp="1"/>
          </p:cNvSpPr>
          <p:nvPr>
            <p:ph type="dt" sz="half" idx="10"/>
          </p:nvPr>
        </p:nvSpPr>
        <p:spPr/>
        <p:txBody>
          <a:bodyPr/>
          <a:lstStyle/>
          <a:p>
            <a:fld id="{F9D4C2AE-3650-4255-A4FB-B589132779C0}" type="datetime1">
              <a:rPr kumimoji="1" lang="ja-JP" altLang="en-US" smtClean="0"/>
              <a:t>2022/2/5</a:t>
            </a:fld>
            <a:endParaRPr kumimoji="1" lang="ja-JP" altLang="en-US"/>
          </a:p>
        </p:txBody>
      </p:sp>
      <p:sp>
        <p:nvSpPr>
          <p:cNvPr id="3" name="フッター プレースホルダー 2">
            <a:extLst>
              <a:ext uri="{FF2B5EF4-FFF2-40B4-BE49-F238E27FC236}">
                <a16:creationId xmlns="" xmlns:a16="http://schemas.microsoft.com/office/drawing/2014/main" id="{8C5E8333-72DD-4F96-823E-4D87077F322E}"/>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4" name="スライド番号プレースホルダー 3">
            <a:extLst>
              <a:ext uri="{FF2B5EF4-FFF2-40B4-BE49-F238E27FC236}">
                <a16:creationId xmlns="" xmlns:a16="http://schemas.microsoft.com/office/drawing/2014/main" id="{FAA94004-2486-4891-8DE3-96DF8F24883B}"/>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75950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1BD12A1-89BC-466B-8FFB-98A028EBAE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ABCB7BF8-B744-49FC-A9F9-F18D7002F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6E1668B1-AC77-4B54-8C53-844458342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B30D7132-DA9B-4E25-AB4E-2B9D8F5D3D86}"/>
              </a:ext>
            </a:extLst>
          </p:cNvPr>
          <p:cNvSpPr>
            <a:spLocks noGrp="1"/>
          </p:cNvSpPr>
          <p:nvPr>
            <p:ph type="dt" sz="half" idx="10"/>
          </p:nvPr>
        </p:nvSpPr>
        <p:spPr/>
        <p:txBody>
          <a:bodyPr/>
          <a:lstStyle/>
          <a:p>
            <a:fld id="{0A513AEA-0921-4D8D-A089-9AFE6C5933AF}" type="datetime1">
              <a:rPr kumimoji="1" lang="ja-JP" altLang="en-US" smtClean="0"/>
              <a:t>2022/2/5</a:t>
            </a:fld>
            <a:endParaRPr kumimoji="1" lang="ja-JP" altLang="en-US"/>
          </a:p>
        </p:txBody>
      </p:sp>
      <p:sp>
        <p:nvSpPr>
          <p:cNvPr id="6" name="フッター プレースホルダー 5">
            <a:extLst>
              <a:ext uri="{FF2B5EF4-FFF2-40B4-BE49-F238E27FC236}">
                <a16:creationId xmlns="" xmlns:a16="http://schemas.microsoft.com/office/drawing/2014/main" id="{4E9FEEEA-F3EB-40B7-AE2F-BDE50B8EEC5E}"/>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7" name="スライド番号プレースホルダー 6">
            <a:extLst>
              <a:ext uri="{FF2B5EF4-FFF2-40B4-BE49-F238E27FC236}">
                <a16:creationId xmlns="" xmlns:a16="http://schemas.microsoft.com/office/drawing/2014/main" id="{3CCBB965-03DC-4EA2-B7A3-B0304F52155C}"/>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28530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BF300C1-C718-482D-BC4C-337ED4D47BB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C0096B19-BB45-4B28-AD04-8AC00FC4A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 xmlns:a16="http://schemas.microsoft.com/office/drawing/2014/main" id="{AAD33C24-E142-4757-9B59-B05998EB4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EC1A6D4E-AA63-4DE0-B916-AC4F95C4530F}"/>
              </a:ext>
            </a:extLst>
          </p:cNvPr>
          <p:cNvSpPr>
            <a:spLocks noGrp="1"/>
          </p:cNvSpPr>
          <p:nvPr>
            <p:ph type="dt" sz="half" idx="10"/>
          </p:nvPr>
        </p:nvSpPr>
        <p:spPr/>
        <p:txBody>
          <a:bodyPr/>
          <a:lstStyle/>
          <a:p>
            <a:fld id="{3E52E324-B92E-4226-9AD7-724BD10B57D1}" type="datetime1">
              <a:rPr kumimoji="1" lang="ja-JP" altLang="en-US" smtClean="0"/>
              <a:t>2022/2/5</a:t>
            </a:fld>
            <a:endParaRPr kumimoji="1" lang="ja-JP" altLang="en-US"/>
          </a:p>
        </p:txBody>
      </p:sp>
      <p:sp>
        <p:nvSpPr>
          <p:cNvPr id="6" name="フッター プレースホルダー 5">
            <a:extLst>
              <a:ext uri="{FF2B5EF4-FFF2-40B4-BE49-F238E27FC236}">
                <a16:creationId xmlns="" xmlns:a16="http://schemas.microsoft.com/office/drawing/2014/main" id="{2DE78909-0939-4328-8B58-C4CAAF912DBE}"/>
              </a:ext>
            </a:extLst>
          </p:cNvPr>
          <p:cNvSpPr>
            <a:spLocks noGrp="1"/>
          </p:cNvSpPr>
          <p:nvPr>
            <p:ph type="ftr" sz="quarter" idx="11"/>
          </p:nvPr>
        </p:nvSpPr>
        <p:spPr/>
        <p:txBody>
          <a:bodyPr/>
          <a:lstStyle/>
          <a:p>
            <a:r>
              <a:rPr kumimoji="1" lang="en-US" altLang="ja-JP"/>
              <a:t>©2022 RIJYEM All Rights Reserved</a:t>
            </a:r>
            <a:endParaRPr kumimoji="1" lang="ja-JP" altLang="en-US"/>
          </a:p>
        </p:txBody>
      </p:sp>
      <p:sp>
        <p:nvSpPr>
          <p:cNvPr id="7" name="スライド番号プレースホルダー 6">
            <a:extLst>
              <a:ext uri="{FF2B5EF4-FFF2-40B4-BE49-F238E27FC236}">
                <a16:creationId xmlns="" xmlns:a16="http://schemas.microsoft.com/office/drawing/2014/main" id="{A7FF9727-1B3B-46FD-BD8B-EF1E246D7A81}"/>
              </a:ext>
            </a:extLst>
          </p:cNvPr>
          <p:cNvSpPr>
            <a:spLocks noGrp="1"/>
          </p:cNvSpPr>
          <p:nvPr>
            <p:ph type="sldNum" sz="quarter" idx="12"/>
          </p:nvPr>
        </p:nvSpPr>
        <p:spPr/>
        <p:txBody>
          <a:body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113976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6EA55FEF-0365-4B57-8EAC-AF727AABC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CECF593E-EB5C-4AD5-964E-9D58C5932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C8C13F19-0D44-4A67-BA53-376CFE60B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B819F-DC54-4CE5-B328-584AB0EA8EC6}" type="datetime1">
              <a:rPr kumimoji="1" lang="ja-JP" altLang="en-US" smtClean="0"/>
              <a:t>2022/2/5</a:t>
            </a:fld>
            <a:endParaRPr kumimoji="1" lang="ja-JP" altLang="en-US"/>
          </a:p>
        </p:txBody>
      </p:sp>
      <p:sp>
        <p:nvSpPr>
          <p:cNvPr id="5" name="フッター プレースホルダー 4">
            <a:extLst>
              <a:ext uri="{FF2B5EF4-FFF2-40B4-BE49-F238E27FC236}">
                <a16:creationId xmlns="" xmlns:a16="http://schemas.microsoft.com/office/drawing/2014/main" id="{52EE1D18-F31A-4E57-982B-BF66D227E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©2022 RIJYEM All Rights Reserved</a:t>
            </a:r>
            <a:endParaRPr kumimoji="1" lang="ja-JP" altLang="en-US"/>
          </a:p>
        </p:txBody>
      </p:sp>
      <p:sp>
        <p:nvSpPr>
          <p:cNvPr id="6" name="スライド番号プレースホルダー 5">
            <a:extLst>
              <a:ext uri="{FF2B5EF4-FFF2-40B4-BE49-F238E27FC236}">
                <a16:creationId xmlns="" xmlns:a16="http://schemas.microsoft.com/office/drawing/2014/main" id="{52AF608F-ECE8-4A5E-A2CF-D4AD6933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39992-7AB5-4C99-905A-A74364CEF6D3}" type="slidenum">
              <a:rPr kumimoji="1" lang="ja-JP" altLang="en-US" smtClean="0"/>
              <a:t>‹#›</a:t>
            </a:fld>
            <a:endParaRPr kumimoji="1" lang="ja-JP" altLang="en-US"/>
          </a:p>
        </p:txBody>
      </p:sp>
    </p:spTree>
    <p:extLst>
      <p:ext uri="{BB962C8B-B14F-4D97-AF65-F5344CB8AC3E}">
        <p14:creationId xmlns:p14="http://schemas.microsoft.com/office/powerpoint/2010/main" val="171565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 xmlns:a16="http://schemas.microsoft.com/office/drawing/2014/main" id="{9E0D2CE1-0FF1-4E60-9A87-6C5638D5051E}"/>
              </a:ext>
            </a:extLst>
          </p:cNvPr>
          <p:cNvSpPr>
            <a:spLocks noGrp="1"/>
          </p:cNvSpPr>
          <p:nvPr>
            <p:ph type="ftr" sz="quarter" idx="11"/>
          </p:nvPr>
        </p:nvSpPr>
        <p:spPr/>
        <p:txBody>
          <a:bodyPr/>
          <a:lstStyle/>
          <a:p>
            <a:r>
              <a:rPr kumimoji="1" lang="en-US" altLang="ja-JP" dirty="0"/>
              <a:t>©2022 RIJYEM All Rights Reserved</a:t>
            </a:r>
            <a:endParaRPr kumimoji="1" lang="ja-JP" altLang="en-US" dirty="0"/>
          </a:p>
        </p:txBody>
      </p:sp>
      <p:sp>
        <p:nvSpPr>
          <p:cNvPr id="3" name="スライド番号プレースホルダー 2">
            <a:extLst>
              <a:ext uri="{FF2B5EF4-FFF2-40B4-BE49-F238E27FC236}">
                <a16:creationId xmlns="" xmlns:a16="http://schemas.microsoft.com/office/drawing/2014/main" id="{B8760803-DD3B-43F1-9172-DD4440F06811}"/>
              </a:ext>
            </a:extLst>
          </p:cNvPr>
          <p:cNvSpPr>
            <a:spLocks noGrp="1"/>
          </p:cNvSpPr>
          <p:nvPr>
            <p:ph type="sldNum" sz="quarter" idx="12"/>
          </p:nvPr>
        </p:nvSpPr>
        <p:spPr/>
        <p:txBody>
          <a:bodyPr/>
          <a:lstStyle/>
          <a:p>
            <a:fld id="{EF139992-7AB5-4C99-905A-A74364CEF6D3}" type="slidenum">
              <a:rPr kumimoji="1" lang="ja-JP" altLang="en-US" smtClean="0"/>
              <a:t>1</a:t>
            </a:fld>
            <a:endParaRPr kumimoji="1" lang="ja-JP" altLang="en-US" dirty="0"/>
          </a:p>
        </p:txBody>
      </p:sp>
      <p:pic>
        <p:nvPicPr>
          <p:cNvPr id="5" name="コンテンツ プレースホルダー 5">
            <a:extLst>
              <a:ext uri="{FF2B5EF4-FFF2-40B4-BE49-F238E27FC236}">
                <a16:creationId xmlns="" xmlns:a16="http://schemas.microsoft.com/office/drawing/2014/main" id="{1CEA16D4-17DE-449A-AFDC-A1CB3C601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187" y="881277"/>
            <a:ext cx="9270474" cy="3576147"/>
          </a:xfrm>
          <a:prstGeom prst="rect">
            <a:avLst/>
          </a:prstGeom>
        </p:spPr>
      </p:pic>
      <p:sp>
        <p:nvSpPr>
          <p:cNvPr id="6" name="テキスト ボックス 5">
            <a:extLst>
              <a:ext uri="{FF2B5EF4-FFF2-40B4-BE49-F238E27FC236}">
                <a16:creationId xmlns="" xmlns:a16="http://schemas.microsoft.com/office/drawing/2014/main" id="{F009AD2C-50AD-4C2C-BE07-21A50232FDBE}"/>
              </a:ext>
            </a:extLst>
          </p:cNvPr>
          <p:cNvSpPr txBox="1"/>
          <p:nvPr/>
        </p:nvSpPr>
        <p:spPr>
          <a:xfrm>
            <a:off x="2747628" y="4409847"/>
            <a:ext cx="6696744" cy="1200329"/>
          </a:xfrm>
          <a:prstGeom prst="rect">
            <a:avLst/>
          </a:prstGeom>
          <a:noFill/>
        </p:spPr>
        <p:txBody>
          <a:bodyPr wrap="square" rtlCol="0">
            <a:spAutoFit/>
          </a:bodyPr>
          <a:lstStyle/>
          <a:p>
            <a:r>
              <a:rPr kumimoji="1" lang="ja-JP" altLang="en-US" dirty="0"/>
              <a:t>〒</a:t>
            </a:r>
            <a:r>
              <a:rPr kumimoji="1" lang="en-US" altLang="ja-JP" dirty="0"/>
              <a:t>105-0011</a:t>
            </a:r>
          </a:p>
          <a:p>
            <a:r>
              <a:rPr kumimoji="1" lang="ja-JP" altLang="en-US" dirty="0"/>
              <a:t>東京都港区芝公園</a:t>
            </a:r>
            <a:r>
              <a:rPr kumimoji="1" lang="en-US" altLang="ja-JP" dirty="0"/>
              <a:t>2-6-15</a:t>
            </a:r>
            <a:r>
              <a:rPr kumimoji="1" lang="ja-JP" altLang="en-US" dirty="0"/>
              <a:t>　黒龍芝公園ビル４階</a:t>
            </a:r>
            <a:endParaRPr kumimoji="1" lang="en-US" altLang="ja-JP" dirty="0"/>
          </a:p>
          <a:p>
            <a:r>
              <a:rPr lang="en-US" altLang="ja-JP" dirty="0"/>
              <a:t>TEL: 03-6431-8106    FAX: 03-6431-8107  e-mail: rijyem@air.ocn.ne.jp</a:t>
            </a:r>
          </a:p>
          <a:p>
            <a:r>
              <a:rPr lang="en-US" altLang="ja-JP" dirty="0"/>
              <a:t> https://www.rijyec.org</a:t>
            </a:r>
            <a:endParaRPr kumimoji="1" lang="ja-JP" altLang="en-US" dirty="0"/>
          </a:p>
        </p:txBody>
      </p:sp>
      <p:pic>
        <p:nvPicPr>
          <p:cNvPr id="4" name="Picture 2">
            <a:extLst>
              <a:ext uri="{FF2B5EF4-FFF2-40B4-BE49-F238E27FC236}">
                <a16:creationId xmlns="" xmlns:a16="http://schemas.microsoft.com/office/drawing/2014/main" id="{84794C38-C6FF-45BB-BD35-536AC3645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917" y="575101"/>
            <a:ext cx="209028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208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6503" y="265866"/>
            <a:ext cx="10515600" cy="1325563"/>
          </a:xfrm>
        </p:spPr>
        <p:txBody>
          <a:bodyPr>
            <a:normAutofit/>
          </a:bodyPr>
          <a:lstStyle/>
          <a:p>
            <a:r>
              <a:rPr lang="ja-JP" altLang="en-US" dirty="0">
                <a:latin typeface="HGS平成角ｺﾞｼｯｸ体W9" panose="020B0A00000000000000" pitchFamily="50" charset="-128"/>
                <a:ea typeface="HGS平成角ｺﾞｼｯｸ体W9" panose="020B0A00000000000000" pitchFamily="50" charset="-128"/>
              </a:rPr>
              <a:t>現行</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の人格権特約付賠償責任</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保険</a:t>
            </a:r>
            <a: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t/>
            </a:r>
            <a:b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b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補償内容の概要</a:t>
            </a:r>
            <a:r>
              <a:rPr lang="ja-JP" altLang="en-US" dirty="0" smtClean="0">
                <a:latin typeface="HGS平成角ｺﾞｼｯｸ体W9" panose="020B0A00000000000000" pitchFamily="50" charset="-128"/>
                <a:ea typeface="HGS平成角ｺﾞｼｯｸ体W9" panose="020B0A00000000000000" pitchFamily="50" charset="-128"/>
              </a:rPr>
              <a:t> </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10</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pic>
        <p:nvPicPr>
          <p:cNvPr id="9" name="図 8"/>
          <p:cNvPicPr/>
          <p:nvPr/>
        </p:nvPicPr>
        <p:blipFill>
          <a:blip r:embed="rId4">
            <a:extLst>
              <a:ext uri="{28A0092B-C50C-407E-A947-70E740481C1C}">
                <a14:useLocalDpi xmlns:a14="http://schemas.microsoft.com/office/drawing/2010/main" val="0"/>
              </a:ext>
            </a:extLst>
          </a:blip>
          <a:stretch>
            <a:fillRect/>
          </a:stretch>
        </p:blipFill>
        <p:spPr>
          <a:xfrm>
            <a:off x="1262380" y="1765093"/>
            <a:ext cx="9300408" cy="4465377"/>
          </a:xfrm>
          <a:prstGeom prst="rect">
            <a:avLst/>
          </a:prstGeom>
          <a:ln w="57150">
            <a:solidFill>
              <a:schemeClr val="tx1"/>
            </a:solidFill>
          </a:ln>
        </p:spPr>
      </p:pic>
    </p:spTree>
    <p:extLst>
      <p:ext uri="{BB962C8B-B14F-4D97-AF65-F5344CB8AC3E}">
        <p14:creationId xmlns:p14="http://schemas.microsoft.com/office/powerpoint/2010/main" val="3788724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2563" y="226137"/>
            <a:ext cx="10515600" cy="1325563"/>
          </a:xfrm>
        </p:spPr>
        <p:txBody>
          <a:bodyPr/>
          <a:lstStyle/>
          <a:p>
            <a:r>
              <a:rPr lang="ja-JP" altLang="en-US" dirty="0">
                <a:latin typeface="HGS平成角ｺﾞｼｯｸ体W9" panose="020B0A00000000000000" pitchFamily="50" charset="-128"/>
                <a:ea typeface="HGS平成角ｺﾞｼｯｸ体W9" panose="020B0A00000000000000" pitchFamily="50" charset="-128"/>
              </a:rPr>
              <a:t>今後</a:t>
            </a:r>
            <a:r>
              <a:rPr lang="ja-JP" altLang="en-US" dirty="0" smtClean="0">
                <a:latin typeface="HGS平成角ｺﾞｼｯｸ体W9" panose="020B0A00000000000000" pitchFamily="50" charset="-128"/>
                <a:ea typeface="HGS平成角ｺﾞｼｯｸ体W9" panose="020B0A00000000000000" pitchFamily="50" charset="-128"/>
              </a:rPr>
              <a:t>の</a:t>
            </a:r>
            <a:r>
              <a:rPr lang="ja-JP" altLang="en-US" dirty="0">
                <a:solidFill>
                  <a:schemeClr val="accent2"/>
                </a:solidFill>
                <a:latin typeface="HGS平成角ｺﾞｼｯｸ体W9" panose="020B0A00000000000000" pitchFamily="50" charset="-128"/>
                <a:ea typeface="HGS平成角ｺﾞｼｯｸ体W9" panose="020B0A00000000000000" pitchFamily="50" charset="-128"/>
              </a:rPr>
              <a:t>人格権特約付賠償責任</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保険</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dirty="0"/>
              <a:t>©2022 RIJYEM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11</a:t>
            </a:fld>
            <a:endParaRPr kumimoji="1" lang="ja-JP" altLang="en-US" dirty="0"/>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sp>
        <p:nvSpPr>
          <p:cNvPr id="35" name="正方形/長方形 34">
            <a:extLst>
              <a:ext uri="{FF2B5EF4-FFF2-40B4-BE49-F238E27FC236}">
                <a16:creationId xmlns="" xmlns:a16="http://schemas.microsoft.com/office/drawing/2014/main" id="{D0C65A39-28FC-49DC-9E63-675C3EE09275}"/>
              </a:ext>
            </a:extLst>
          </p:cNvPr>
          <p:cNvSpPr/>
          <p:nvPr/>
        </p:nvSpPr>
        <p:spPr>
          <a:xfrm>
            <a:off x="3627191" y="2971800"/>
            <a:ext cx="327512" cy="4370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grpSp>
        <p:nvGrpSpPr>
          <p:cNvPr id="6" name="グループ化 5"/>
          <p:cNvGrpSpPr/>
          <p:nvPr/>
        </p:nvGrpSpPr>
        <p:grpSpPr>
          <a:xfrm>
            <a:off x="98299" y="1535289"/>
            <a:ext cx="11551139" cy="4763911"/>
            <a:chOff x="98299" y="2378319"/>
            <a:chExt cx="11551139" cy="3474305"/>
          </a:xfrm>
        </p:grpSpPr>
        <p:sp>
          <p:nvSpPr>
            <p:cNvPr id="31" name="正方形/長方形 30">
              <a:extLst>
                <a:ext uri="{FF2B5EF4-FFF2-40B4-BE49-F238E27FC236}">
                  <a16:creationId xmlns="" xmlns:a16="http://schemas.microsoft.com/office/drawing/2014/main" id="{A759BF67-9E79-43E4-B70E-520B1CD94AB1}"/>
                </a:ext>
              </a:extLst>
            </p:cNvPr>
            <p:cNvSpPr/>
            <p:nvPr/>
          </p:nvSpPr>
          <p:spPr>
            <a:xfrm>
              <a:off x="8704016" y="3050931"/>
              <a:ext cx="369277" cy="211894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 xmlns:a16="http://schemas.microsoft.com/office/drawing/2014/main" id="{5B37FEB2-8D8B-481D-8A0E-B352D874C20E}"/>
                </a:ext>
              </a:extLst>
            </p:cNvPr>
            <p:cNvSpPr/>
            <p:nvPr/>
          </p:nvSpPr>
          <p:spPr>
            <a:xfrm>
              <a:off x="2544638" y="3763107"/>
              <a:ext cx="369277" cy="175846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 xmlns:a16="http://schemas.microsoft.com/office/drawing/2014/main" id="{06802836-18B3-4440-BFDD-B0A54F7BBDB4}"/>
                </a:ext>
              </a:extLst>
            </p:cNvPr>
            <p:cNvSpPr/>
            <p:nvPr/>
          </p:nvSpPr>
          <p:spPr>
            <a:xfrm>
              <a:off x="4666148" y="3763108"/>
              <a:ext cx="369277" cy="198779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38" name="四角形: 角を丸くする 3">
              <a:extLst>
                <a:ext uri="{FF2B5EF4-FFF2-40B4-BE49-F238E27FC236}">
                  <a16:creationId xmlns="" xmlns:a16="http://schemas.microsoft.com/office/drawing/2014/main" id="{8A70CDDA-1C39-4DFB-AF69-7B34C1D9CDD9}"/>
                </a:ext>
              </a:extLst>
            </p:cNvPr>
            <p:cNvSpPr/>
            <p:nvPr/>
          </p:nvSpPr>
          <p:spPr>
            <a:xfrm>
              <a:off x="2360365" y="2378319"/>
              <a:ext cx="2919046" cy="7649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HGS平成角ｺﾞｼｯｸ体W9" panose="020B0A00000000000000" pitchFamily="50" charset="-128"/>
                  <a:ea typeface="HGS平成角ｺﾞｼｯｸ体W9" panose="020B0A00000000000000" pitchFamily="50" charset="-128"/>
                </a:rPr>
                <a:t>RIJYEM</a:t>
              </a:r>
              <a:endParaRPr kumimoji="1" lang="ja-JP" altLang="en-US" sz="2400" dirty="0">
                <a:latin typeface="HGS平成角ｺﾞｼｯｸ体W9" panose="020B0A00000000000000" pitchFamily="50" charset="-128"/>
                <a:ea typeface="HGS平成角ｺﾞｼｯｸ体W9" panose="020B0A00000000000000" pitchFamily="50" charset="-128"/>
              </a:endParaRPr>
            </a:p>
          </p:txBody>
        </p:sp>
        <p:sp>
          <p:nvSpPr>
            <p:cNvPr id="39" name="四角形: 角を丸くする 4">
              <a:extLst>
                <a:ext uri="{FF2B5EF4-FFF2-40B4-BE49-F238E27FC236}">
                  <a16:creationId xmlns="" xmlns:a16="http://schemas.microsoft.com/office/drawing/2014/main" id="{AB402432-D50D-4CDF-93B4-2ADF481B7F2C}"/>
                </a:ext>
              </a:extLst>
            </p:cNvPr>
            <p:cNvSpPr/>
            <p:nvPr/>
          </p:nvSpPr>
          <p:spPr>
            <a:xfrm>
              <a:off x="2329592" y="3273913"/>
              <a:ext cx="2980592" cy="7649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地区</a:t>
              </a:r>
            </a:p>
          </p:txBody>
        </p:sp>
        <p:sp>
          <p:nvSpPr>
            <p:cNvPr id="40" name="正方形/長方形 39">
              <a:extLst>
                <a:ext uri="{FF2B5EF4-FFF2-40B4-BE49-F238E27FC236}">
                  <a16:creationId xmlns="" xmlns:a16="http://schemas.microsoft.com/office/drawing/2014/main" id="{5471C1F8-B9FD-4CBB-926F-13E0497FE458}"/>
                </a:ext>
              </a:extLst>
            </p:cNvPr>
            <p:cNvSpPr/>
            <p:nvPr/>
          </p:nvSpPr>
          <p:spPr>
            <a:xfrm>
              <a:off x="8076830" y="2378319"/>
              <a:ext cx="2857500" cy="8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S平成角ｺﾞｼｯｸ体W9" panose="020B0A00000000000000" pitchFamily="50" charset="-128"/>
                  <a:ea typeface="HGS平成角ｺﾞｼｯｸ体W9" panose="020B0A00000000000000" pitchFamily="50" charset="-128"/>
                </a:rPr>
                <a:t>保険引受会社</a:t>
              </a:r>
              <a:endParaRPr kumimoji="1" lang="ja-JP" altLang="en-US" sz="2400" dirty="0">
                <a:latin typeface="HGS平成角ｺﾞｼｯｸ体W9" panose="020B0A00000000000000" pitchFamily="50" charset="-128"/>
                <a:ea typeface="HGS平成角ｺﾞｼｯｸ体W9" panose="020B0A00000000000000" pitchFamily="50" charset="-128"/>
              </a:endParaRPr>
            </a:p>
          </p:txBody>
        </p:sp>
        <p:sp>
          <p:nvSpPr>
            <p:cNvPr id="41" name="四角形: 角を丸くする 6">
              <a:extLst>
                <a:ext uri="{FF2B5EF4-FFF2-40B4-BE49-F238E27FC236}">
                  <a16:creationId xmlns="" xmlns:a16="http://schemas.microsoft.com/office/drawing/2014/main" id="{B0AB57CB-340B-4F59-9530-C57671322FC8}"/>
                </a:ext>
              </a:extLst>
            </p:cNvPr>
            <p:cNvSpPr/>
            <p:nvPr/>
          </p:nvSpPr>
          <p:spPr>
            <a:xfrm>
              <a:off x="1482600" y="4180252"/>
              <a:ext cx="2308347" cy="685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平成角ｺﾞｼｯｸ体W9" panose="020B0A00000000000000" pitchFamily="50" charset="-128"/>
                  <a:ea typeface="HGS平成角ｺﾞｼｯｸ体W9" panose="020B0A00000000000000" pitchFamily="50" charset="-128"/>
                </a:rPr>
                <a:t>ロータリークラブ</a:t>
              </a:r>
            </a:p>
          </p:txBody>
        </p:sp>
        <p:sp>
          <p:nvSpPr>
            <p:cNvPr id="42" name="正方形/長方形 41">
              <a:extLst>
                <a:ext uri="{FF2B5EF4-FFF2-40B4-BE49-F238E27FC236}">
                  <a16:creationId xmlns="" xmlns:a16="http://schemas.microsoft.com/office/drawing/2014/main" id="{B8C29821-B3AC-4680-9820-2D7F465912B8}"/>
                </a:ext>
              </a:extLst>
            </p:cNvPr>
            <p:cNvSpPr/>
            <p:nvPr/>
          </p:nvSpPr>
          <p:spPr>
            <a:xfrm>
              <a:off x="973380" y="5065101"/>
              <a:ext cx="5559670" cy="685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青少年奉仕活動</a:t>
              </a:r>
            </a:p>
          </p:txBody>
        </p:sp>
        <p:sp>
          <p:nvSpPr>
            <p:cNvPr id="44" name="矢印: 左右 13">
              <a:extLst>
                <a:ext uri="{FF2B5EF4-FFF2-40B4-BE49-F238E27FC236}">
                  <a16:creationId xmlns="" xmlns:a16="http://schemas.microsoft.com/office/drawing/2014/main" id="{A8564AF5-BD07-497F-8284-C9F9A8AE0103}"/>
                </a:ext>
              </a:extLst>
            </p:cNvPr>
            <p:cNvSpPr/>
            <p:nvPr/>
          </p:nvSpPr>
          <p:spPr>
            <a:xfrm>
              <a:off x="5310184" y="2378319"/>
              <a:ext cx="2488222" cy="827328"/>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保険</a:t>
              </a:r>
              <a:r>
                <a:rPr kumimoji="1" lang="ja-JP" altLang="en-US" dirty="0" smtClean="0">
                  <a:latin typeface="HGS平成角ｺﾞｼｯｸ体W9" panose="020B0A00000000000000" pitchFamily="50" charset="-128"/>
                  <a:ea typeface="HGS平成角ｺﾞｼｯｸ体W9" panose="020B0A00000000000000" pitchFamily="50" charset="-128"/>
                </a:rPr>
                <a:t>契約</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5" name="矢印: 左 14">
              <a:extLst>
                <a:ext uri="{FF2B5EF4-FFF2-40B4-BE49-F238E27FC236}">
                  <a16:creationId xmlns="" xmlns:a16="http://schemas.microsoft.com/office/drawing/2014/main" id="{110C1C45-6DFB-432C-87C0-CBBFC2324DC3}"/>
                </a:ext>
              </a:extLst>
            </p:cNvPr>
            <p:cNvSpPr/>
            <p:nvPr/>
          </p:nvSpPr>
          <p:spPr>
            <a:xfrm>
              <a:off x="5409829" y="3286124"/>
              <a:ext cx="1521069" cy="74050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46" name="矢印: 左 15">
              <a:extLst>
                <a:ext uri="{FF2B5EF4-FFF2-40B4-BE49-F238E27FC236}">
                  <a16:creationId xmlns="" xmlns:a16="http://schemas.microsoft.com/office/drawing/2014/main" id="{A0D8B58F-CFA9-4414-ADB2-D81B473CD6A0}"/>
                </a:ext>
              </a:extLst>
            </p:cNvPr>
            <p:cNvSpPr/>
            <p:nvPr/>
          </p:nvSpPr>
          <p:spPr>
            <a:xfrm>
              <a:off x="6533049" y="4125545"/>
              <a:ext cx="1425618" cy="740507"/>
            </a:xfrm>
            <a:prstGeom prst="lef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47" name="矢印: 左 17">
              <a:extLst>
                <a:ext uri="{FF2B5EF4-FFF2-40B4-BE49-F238E27FC236}">
                  <a16:creationId xmlns="" xmlns:a16="http://schemas.microsoft.com/office/drawing/2014/main" id="{C0B66E10-8B6C-4972-8B84-645C90A13D8E}"/>
                </a:ext>
              </a:extLst>
            </p:cNvPr>
            <p:cNvSpPr/>
            <p:nvPr/>
          </p:nvSpPr>
          <p:spPr>
            <a:xfrm>
              <a:off x="6533049" y="5010393"/>
              <a:ext cx="1425618" cy="740507"/>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保険対象</a:t>
              </a:r>
            </a:p>
          </p:txBody>
        </p:sp>
        <p:sp>
          <p:nvSpPr>
            <p:cNvPr id="33" name="正方形/長方形 32">
              <a:extLst>
                <a:ext uri="{FF2B5EF4-FFF2-40B4-BE49-F238E27FC236}">
                  <a16:creationId xmlns="" xmlns:a16="http://schemas.microsoft.com/office/drawing/2014/main" id="{F1341C9F-6D4B-482D-84ED-29536BA15A0F}"/>
                </a:ext>
              </a:extLst>
            </p:cNvPr>
            <p:cNvSpPr/>
            <p:nvPr/>
          </p:nvSpPr>
          <p:spPr>
            <a:xfrm>
              <a:off x="8094415" y="3487979"/>
              <a:ext cx="3555023"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保険の対象：</a:t>
              </a:r>
              <a:endParaRPr lang="en-US" altLang="ja-JP" dirty="0"/>
            </a:p>
            <a:p>
              <a:r>
                <a:rPr kumimoji="1" lang="ja-JP" altLang="en-US" dirty="0"/>
                <a:t>ロータリー地区・クラブとしての青少年奉仕活動中に生じた事故に起因する賠償責任</a:t>
              </a:r>
              <a:endParaRPr lang="en-US" altLang="ja-JP" dirty="0"/>
            </a:p>
          </p:txBody>
        </p:sp>
        <p:sp>
          <p:nvSpPr>
            <p:cNvPr id="34" name="正方形/長方形 33">
              <a:extLst>
                <a:ext uri="{FF2B5EF4-FFF2-40B4-BE49-F238E27FC236}">
                  <a16:creationId xmlns="" xmlns:a16="http://schemas.microsoft.com/office/drawing/2014/main" id="{24A7732C-7432-41AF-B5A0-D4BCD5391EB5}"/>
                </a:ext>
              </a:extLst>
            </p:cNvPr>
            <p:cNvSpPr/>
            <p:nvPr/>
          </p:nvSpPr>
          <p:spPr>
            <a:xfrm>
              <a:off x="8094415" y="4963376"/>
              <a:ext cx="3555023" cy="88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支払限度額：</a:t>
              </a:r>
              <a:endParaRPr lang="en-US" altLang="ja-JP" dirty="0"/>
            </a:p>
            <a:p>
              <a:r>
                <a:rPr kumimoji="1" lang="ja-JP" altLang="en-US" dirty="0"/>
                <a:t>身体財物</a:t>
              </a:r>
              <a:r>
                <a:rPr lang="ja-JP" altLang="en-US" dirty="0"/>
                <a:t>共通　１事故１億円</a:t>
              </a:r>
              <a:endParaRPr kumimoji="1" lang="ja-JP" altLang="en-US" dirty="0"/>
            </a:p>
          </p:txBody>
        </p:sp>
        <p:sp>
          <p:nvSpPr>
            <p:cNvPr id="3" name="右矢印 2"/>
            <p:cNvSpPr/>
            <p:nvPr/>
          </p:nvSpPr>
          <p:spPr>
            <a:xfrm>
              <a:off x="98299" y="4048734"/>
              <a:ext cx="1466549" cy="89412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48" name="四角形: 角を丸くする 19">
              <a:extLst>
                <a:ext uri="{FF2B5EF4-FFF2-40B4-BE49-F238E27FC236}">
                  <a16:creationId xmlns="" xmlns:a16="http://schemas.microsoft.com/office/drawing/2014/main" id="{9F492CAE-0204-4065-AB9D-74D4440D5776}"/>
                </a:ext>
              </a:extLst>
            </p:cNvPr>
            <p:cNvSpPr/>
            <p:nvPr/>
          </p:nvSpPr>
          <p:spPr>
            <a:xfrm>
              <a:off x="3944445" y="4204919"/>
              <a:ext cx="2588604" cy="685800"/>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ローターアクトクラブ</a:t>
              </a:r>
            </a:p>
          </p:txBody>
        </p:sp>
      </p:grpSp>
    </p:spTree>
    <p:extLst>
      <p:ext uri="{BB962C8B-B14F-4D97-AF65-F5344CB8AC3E}">
        <p14:creationId xmlns:p14="http://schemas.microsoft.com/office/powerpoint/2010/main" val="425467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2563" y="226137"/>
            <a:ext cx="10515600" cy="1310432"/>
          </a:xfrm>
        </p:spPr>
        <p:txBody>
          <a:bodyPr/>
          <a:lstStyle/>
          <a:p>
            <a:r>
              <a:rPr lang="ja-JP" altLang="en-US" dirty="0">
                <a:latin typeface="HGS平成角ｺﾞｼｯｸ体W9" panose="020B0A00000000000000" pitchFamily="50" charset="-128"/>
                <a:ea typeface="HGS平成角ｺﾞｼｯｸ体W9" panose="020B0A00000000000000" pitchFamily="50" charset="-128"/>
              </a:rPr>
              <a:t>今後</a:t>
            </a:r>
            <a:r>
              <a:rPr lang="ja-JP" altLang="en-US" dirty="0" smtClean="0">
                <a:latin typeface="HGS平成角ｺﾞｼｯｸ体W9" panose="020B0A00000000000000" pitchFamily="50" charset="-128"/>
                <a:ea typeface="HGS平成角ｺﾞｼｯｸ体W9" panose="020B0A00000000000000" pitchFamily="50" charset="-128"/>
              </a:rPr>
              <a:t>の</a:t>
            </a:r>
            <a:r>
              <a:rPr lang="ja-JP" altLang="en-US" dirty="0">
                <a:solidFill>
                  <a:schemeClr val="accent2"/>
                </a:solidFill>
                <a:latin typeface="HGS平成角ｺﾞｼｯｸ体W9" panose="020B0A00000000000000" pitchFamily="50" charset="-128"/>
                <a:ea typeface="HGS平成角ｺﾞｼｯｸ体W9" panose="020B0A00000000000000" pitchFamily="50" charset="-128"/>
              </a:rPr>
              <a:t>人格権特約付賠償責任</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保険</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dirty="0"/>
              <a:t>©2022 RIJYEM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12</a:t>
            </a:fld>
            <a:endParaRPr kumimoji="1" lang="ja-JP" altLang="en-US" dirty="0"/>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grpSp>
        <p:nvGrpSpPr>
          <p:cNvPr id="6" name="グループ化 5"/>
          <p:cNvGrpSpPr/>
          <p:nvPr/>
        </p:nvGrpSpPr>
        <p:grpSpPr>
          <a:xfrm>
            <a:off x="98299" y="2378319"/>
            <a:ext cx="11551139" cy="3864437"/>
            <a:chOff x="98299" y="2378319"/>
            <a:chExt cx="11551139" cy="3864437"/>
          </a:xfrm>
        </p:grpSpPr>
        <p:grpSp>
          <p:nvGrpSpPr>
            <p:cNvPr id="30" name="グループ化 29">
              <a:extLst>
                <a:ext uri="{FF2B5EF4-FFF2-40B4-BE49-F238E27FC236}">
                  <a16:creationId xmlns="" xmlns:a16="http://schemas.microsoft.com/office/drawing/2014/main" id="{609C2CE2-D6C5-4D7C-A5C9-113BBBDB4A2B}"/>
                </a:ext>
              </a:extLst>
            </p:cNvPr>
            <p:cNvGrpSpPr/>
            <p:nvPr/>
          </p:nvGrpSpPr>
          <p:grpSpPr>
            <a:xfrm>
              <a:off x="973380" y="2378319"/>
              <a:ext cx="10676058" cy="3864437"/>
              <a:chOff x="1114426" y="1956288"/>
              <a:chExt cx="10676058" cy="3474305"/>
            </a:xfrm>
          </p:grpSpPr>
          <p:sp>
            <p:nvSpPr>
              <p:cNvPr id="31" name="正方形/長方形 30">
                <a:extLst>
                  <a:ext uri="{FF2B5EF4-FFF2-40B4-BE49-F238E27FC236}">
                    <a16:creationId xmlns="" xmlns:a16="http://schemas.microsoft.com/office/drawing/2014/main" id="{A759BF67-9E79-43E4-B70E-520B1CD94AB1}"/>
                  </a:ext>
                </a:extLst>
              </p:cNvPr>
              <p:cNvSpPr/>
              <p:nvPr/>
            </p:nvSpPr>
            <p:spPr>
              <a:xfrm>
                <a:off x="8845062" y="2628900"/>
                <a:ext cx="369277" cy="211894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grpSp>
            <p:nvGrpSpPr>
              <p:cNvPr id="32" name="グループ化 31">
                <a:extLst>
                  <a:ext uri="{FF2B5EF4-FFF2-40B4-BE49-F238E27FC236}">
                    <a16:creationId xmlns="" xmlns:a16="http://schemas.microsoft.com/office/drawing/2014/main" id="{11F10A34-9888-4302-9B5D-972472BB8A22}"/>
                  </a:ext>
                </a:extLst>
              </p:cNvPr>
              <p:cNvGrpSpPr/>
              <p:nvPr/>
            </p:nvGrpSpPr>
            <p:grpSpPr>
              <a:xfrm>
                <a:off x="1114426" y="1956288"/>
                <a:ext cx="9960950" cy="3372582"/>
                <a:chOff x="1114426" y="1956288"/>
                <a:chExt cx="9960950" cy="3372582"/>
              </a:xfrm>
            </p:grpSpPr>
            <p:sp>
              <p:nvSpPr>
                <p:cNvPr id="35" name="正方形/長方形 34">
                  <a:extLst>
                    <a:ext uri="{FF2B5EF4-FFF2-40B4-BE49-F238E27FC236}">
                      <a16:creationId xmlns="" xmlns:a16="http://schemas.microsoft.com/office/drawing/2014/main" id="{D0C65A39-28FC-49DC-9E63-675C3EE09275}"/>
                    </a:ext>
                  </a:extLst>
                </p:cNvPr>
                <p:cNvSpPr/>
                <p:nvPr/>
              </p:nvSpPr>
              <p:spPr>
                <a:xfrm>
                  <a:off x="3768237" y="2549769"/>
                  <a:ext cx="327512" cy="4370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 xmlns:a16="http://schemas.microsoft.com/office/drawing/2014/main" id="{5B37FEB2-8D8B-481D-8A0E-B352D874C20E}"/>
                    </a:ext>
                  </a:extLst>
                </p:cNvPr>
                <p:cNvSpPr/>
                <p:nvPr/>
              </p:nvSpPr>
              <p:spPr>
                <a:xfrm>
                  <a:off x="2685684" y="3341076"/>
                  <a:ext cx="369277" cy="175846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 xmlns:a16="http://schemas.microsoft.com/office/drawing/2014/main" id="{06802836-18B3-4440-BFDD-B0A54F7BBDB4}"/>
                    </a:ext>
                  </a:extLst>
                </p:cNvPr>
                <p:cNvSpPr/>
                <p:nvPr/>
              </p:nvSpPr>
              <p:spPr>
                <a:xfrm>
                  <a:off x="4807194" y="3341077"/>
                  <a:ext cx="369277" cy="198779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38" name="四角形: 角を丸くする 3">
                  <a:extLst>
                    <a:ext uri="{FF2B5EF4-FFF2-40B4-BE49-F238E27FC236}">
                      <a16:creationId xmlns="" xmlns:a16="http://schemas.microsoft.com/office/drawing/2014/main" id="{8A70CDDA-1C39-4DFB-AF69-7B34C1D9CDD9}"/>
                    </a:ext>
                  </a:extLst>
                </p:cNvPr>
                <p:cNvSpPr/>
                <p:nvPr/>
              </p:nvSpPr>
              <p:spPr>
                <a:xfrm>
                  <a:off x="2501411" y="1956288"/>
                  <a:ext cx="2919046" cy="7649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HGS平成角ｺﾞｼｯｸ体W9" panose="020B0A00000000000000" pitchFamily="50" charset="-128"/>
                      <a:ea typeface="HGS平成角ｺﾞｼｯｸ体W9" panose="020B0A00000000000000" pitchFamily="50" charset="-128"/>
                    </a:rPr>
                    <a:t>RIJYEM</a:t>
                  </a:r>
                  <a:endParaRPr kumimoji="1" lang="ja-JP" altLang="en-US" sz="2400" dirty="0">
                    <a:latin typeface="HGS平成角ｺﾞｼｯｸ体W9" panose="020B0A00000000000000" pitchFamily="50" charset="-128"/>
                    <a:ea typeface="HGS平成角ｺﾞｼｯｸ体W9" panose="020B0A00000000000000" pitchFamily="50" charset="-128"/>
                  </a:endParaRPr>
                </a:p>
              </p:txBody>
            </p:sp>
            <p:sp>
              <p:nvSpPr>
                <p:cNvPr id="39" name="四角形: 角を丸くする 4">
                  <a:extLst>
                    <a:ext uri="{FF2B5EF4-FFF2-40B4-BE49-F238E27FC236}">
                      <a16:creationId xmlns="" xmlns:a16="http://schemas.microsoft.com/office/drawing/2014/main" id="{AB402432-D50D-4CDF-93B4-2ADF481B7F2C}"/>
                    </a:ext>
                  </a:extLst>
                </p:cNvPr>
                <p:cNvSpPr/>
                <p:nvPr/>
              </p:nvSpPr>
              <p:spPr>
                <a:xfrm>
                  <a:off x="2470638" y="2851882"/>
                  <a:ext cx="2980592" cy="7649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地区</a:t>
                  </a:r>
                </a:p>
              </p:txBody>
            </p:sp>
            <p:sp>
              <p:nvSpPr>
                <p:cNvPr id="40" name="正方形/長方形 39">
                  <a:extLst>
                    <a:ext uri="{FF2B5EF4-FFF2-40B4-BE49-F238E27FC236}">
                      <a16:creationId xmlns="" xmlns:a16="http://schemas.microsoft.com/office/drawing/2014/main" id="{5471C1F8-B9FD-4CBB-926F-13E0497FE458}"/>
                    </a:ext>
                  </a:extLst>
                </p:cNvPr>
                <p:cNvSpPr/>
                <p:nvPr/>
              </p:nvSpPr>
              <p:spPr>
                <a:xfrm>
                  <a:off x="8217876" y="1956288"/>
                  <a:ext cx="2857500" cy="8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S平成角ｺﾞｼｯｸ体W9" panose="020B0A00000000000000" pitchFamily="50" charset="-128"/>
                      <a:ea typeface="HGS平成角ｺﾞｼｯｸ体W9" panose="020B0A00000000000000" pitchFamily="50" charset="-128"/>
                    </a:rPr>
                    <a:t>保険引受会社</a:t>
                  </a:r>
                  <a:endParaRPr kumimoji="1" lang="ja-JP" altLang="en-US" sz="2400" dirty="0">
                    <a:latin typeface="HGS平成角ｺﾞｼｯｸ体W9" panose="020B0A00000000000000" pitchFamily="50" charset="-128"/>
                    <a:ea typeface="HGS平成角ｺﾞｼｯｸ体W9" panose="020B0A00000000000000" pitchFamily="50" charset="-128"/>
                  </a:endParaRPr>
                </a:p>
              </p:txBody>
            </p:sp>
            <p:sp>
              <p:nvSpPr>
                <p:cNvPr id="41" name="四角形: 角を丸くする 6">
                  <a:extLst>
                    <a:ext uri="{FF2B5EF4-FFF2-40B4-BE49-F238E27FC236}">
                      <a16:creationId xmlns="" xmlns:a16="http://schemas.microsoft.com/office/drawing/2014/main" id="{B0AB57CB-340B-4F59-9530-C57671322FC8}"/>
                    </a:ext>
                  </a:extLst>
                </p:cNvPr>
                <p:cNvSpPr/>
                <p:nvPr/>
              </p:nvSpPr>
              <p:spPr>
                <a:xfrm>
                  <a:off x="1623646" y="3758221"/>
                  <a:ext cx="2308347" cy="685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平成角ｺﾞｼｯｸ体W9" panose="020B0A00000000000000" pitchFamily="50" charset="-128"/>
                      <a:ea typeface="HGS平成角ｺﾞｼｯｸ体W9" panose="020B0A00000000000000" pitchFamily="50" charset="-128"/>
                    </a:rPr>
                    <a:t>ロータリークラブ</a:t>
                  </a:r>
                </a:p>
              </p:txBody>
            </p:sp>
            <p:sp>
              <p:nvSpPr>
                <p:cNvPr id="42" name="正方形/長方形 41">
                  <a:extLst>
                    <a:ext uri="{FF2B5EF4-FFF2-40B4-BE49-F238E27FC236}">
                      <a16:creationId xmlns="" xmlns:a16="http://schemas.microsoft.com/office/drawing/2014/main" id="{B8C29821-B3AC-4680-9820-2D7F465912B8}"/>
                    </a:ext>
                  </a:extLst>
                </p:cNvPr>
                <p:cNvSpPr/>
                <p:nvPr/>
              </p:nvSpPr>
              <p:spPr>
                <a:xfrm>
                  <a:off x="1114426" y="4643070"/>
                  <a:ext cx="5559670" cy="685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青少年奉仕活動</a:t>
                  </a:r>
                </a:p>
              </p:txBody>
            </p:sp>
            <p:sp>
              <p:nvSpPr>
                <p:cNvPr id="44" name="矢印: 左右 13">
                  <a:extLst>
                    <a:ext uri="{FF2B5EF4-FFF2-40B4-BE49-F238E27FC236}">
                      <a16:creationId xmlns="" xmlns:a16="http://schemas.microsoft.com/office/drawing/2014/main" id="{A8564AF5-BD07-497F-8284-C9F9A8AE0103}"/>
                    </a:ext>
                  </a:extLst>
                </p:cNvPr>
                <p:cNvSpPr/>
                <p:nvPr/>
              </p:nvSpPr>
              <p:spPr>
                <a:xfrm>
                  <a:off x="5451230" y="1956288"/>
                  <a:ext cx="2488222" cy="827328"/>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保険</a:t>
                  </a:r>
                  <a:r>
                    <a:rPr kumimoji="1" lang="ja-JP" altLang="en-US" dirty="0" smtClean="0">
                      <a:latin typeface="HGS平成角ｺﾞｼｯｸ体W9" panose="020B0A00000000000000" pitchFamily="50" charset="-128"/>
                      <a:ea typeface="HGS平成角ｺﾞｼｯｸ体W9" panose="020B0A00000000000000" pitchFamily="50" charset="-128"/>
                    </a:rPr>
                    <a:t>契約</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5" name="矢印: 左 14">
                  <a:extLst>
                    <a:ext uri="{FF2B5EF4-FFF2-40B4-BE49-F238E27FC236}">
                      <a16:creationId xmlns="" xmlns:a16="http://schemas.microsoft.com/office/drawing/2014/main" id="{110C1C45-6DFB-432C-87C0-CBBFC2324DC3}"/>
                    </a:ext>
                  </a:extLst>
                </p:cNvPr>
                <p:cNvSpPr/>
                <p:nvPr/>
              </p:nvSpPr>
              <p:spPr>
                <a:xfrm>
                  <a:off x="5550875" y="2864093"/>
                  <a:ext cx="1521069" cy="74050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46" name="矢印: 左 15">
                  <a:extLst>
                    <a:ext uri="{FF2B5EF4-FFF2-40B4-BE49-F238E27FC236}">
                      <a16:creationId xmlns="" xmlns:a16="http://schemas.microsoft.com/office/drawing/2014/main" id="{A0D8B58F-CFA9-4414-ADB2-D81B473CD6A0}"/>
                    </a:ext>
                  </a:extLst>
                </p:cNvPr>
                <p:cNvSpPr/>
                <p:nvPr/>
              </p:nvSpPr>
              <p:spPr>
                <a:xfrm>
                  <a:off x="6674095" y="3703514"/>
                  <a:ext cx="1324710" cy="740507"/>
                </a:xfrm>
                <a:prstGeom prst="lef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47" name="矢印: 左 17">
                  <a:extLst>
                    <a:ext uri="{FF2B5EF4-FFF2-40B4-BE49-F238E27FC236}">
                      <a16:creationId xmlns="" xmlns:a16="http://schemas.microsoft.com/office/drawing/2014/main" id="{C0B66E10-8B6C-4972-8B84-645C90A13D8E}"/>
                    </a:ext>
                  </a:extLst>
                </p:cNvPr>
                <p:cNvSpPr/>
                <p:nvPr/>
              </p:nvSpPr>
              <p:spPr>
                <a:xfrm>
                  <a:off x="6674095" y="4588362"/>
                  <a:ext cx="1324710" cy="740507"/>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保険対象</a:t>
                  </a:r>
                </a:p>
              </p:txBody>
            </p:sp>
            <p:sp>
              <p:nvSpPr>
                <p:cNvPr id="48" name="四角形: 角を丸くする 19">
                  <a:extLst>
                    <a:ext uri="{FF2B5EF4-FFF2-40B4-BE49-F238E27FC236}">
                      <a16:creationId xmlns="" xmlns:a16="http://schemas.microsoft.com/office/drawing/2014/main" id="{9F492CAE-0204-4065-AB9D-74D4440D5776}"/>
                    </a:ext>
                  </a:extLst>
                </p:cNvPr>
                <p:cNvSpPr/>
                <p:nvPr/>
              </p:nvSpPr>
              <p:spPr>
                <a:xfrm>
                  <a:off x="4085491" y="3782888"/>
                  <a:ext cx="2588604" cy="685800"/>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ローターアクトクラブ</a:t>
                  </a:r>
                </a:p>
              </p:txBody>
            </p:sp>
          </p:grpSp>
          <p:sp>
            <p:nvSpPr>
              <p:cNvPr id="33" name="正方形/長方形 32">
                <a:extLst>
                  <a:ext uri="{FF2B5EF4-FFF2-40B4-BE49-F238E27FC236}">
                    <a16:creationId xmlns="" xmlns:a16="http://schemas.microsoft.com/office/drawing/2014/main" id="{F1341C9F-6D4B-482D-84ED-29536BA15A0F}"/>
                  </a:ext>
                </a:extLst>
              </p:cNvPr>
              <p:cNvSpPr/>
              <p:nvPr/>
            </p:nvSpPr>
            <p:spPr>
              <a:xfrm>
                <a:off x="8235461" y="3065948"/>
                <a:ext cx="3555023"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保険の対象：</a:t>
                </a:r>
                <a:endParaRPr lang="en-US" altLang="ja-JP" dirty="0"/>
              </a:p>
              <a:p>
                <a:r>
                  <a:rPr kumimoji="1" lang="ja-JP" altLang="en-US" dirty="0"/>
                  <a:t>ロータリー地区・クラブとしての青少年奉仕活動中に生じた事故に起因する賠償責任</a:t>
                </a:r>
                <a:endParaRPr lang="en-US" altLang="ja-JP" dirty="0"/>
              </a:p>
            </p:txBody>
          </p:sp>
          <p:sp>
            <p:nvSpPr>
              <p:cNvPr id="34" name="正方形/長方形 33">
                <a:extLst>
                  <a:ext uri="{FF2B5EF4-FFF2-40B4-BE49-F238E27FC236}">
                    <a16:creationId xmlns="" xmlns:a16="http://schemas.microsoft.com/office/drawing/2014/main" id="{24A7732C-7432-41AF-B5A0-D4BCD5391EB5}"/>
                  </a:ext>
                </a:extLst>
              </p:cNvPr>
              <p:cNvSpPr/>
              <p:nvPr/>
            </p:nvSpPr>
            <p:spPr>
              <a:xfrm>
                <a:off x="8235461" y="4541345"/>
                <a:ext cx="3555023" cy="88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支払限度額：</a:t>
                </a:r>
                <a:endParaRPr lang="en-US" altLang="ja-JP" dirty="0"/>
              </a:p>
              <a:p>
                <a:r>
                  <a:rPr kumimoji="1" lang="ja-JP" altLang="en-US" dirty="0"/>
                  <a:t>身体財物</a:t>
                </a:r>
                <a:r>
                  <a:rPr lang="ja-JP" altLang="en-US" dirty="0"/>
                  <a:t>共通　１事故１億円</a:t>
                </a:r>
                <a:endParaRPr kumimoji="1" lang="ja-JP" altLang="en-US" dirty="0"/>
              </a:p>
            </p:txBody>
          </p:sp>
        </p:grpSp>
        <p:sp>
          <p:nvSpPr>
            <p:cNvPr id="3" name="右矢印 2"/>
            <p:cNvSpPr/>
            <p:nvPr/>
          </p:nvSpPr>
          <p:spPr>
            <a:xfrm>
              <a:off x="98299" y="4304901"/>
              <a:ext cx="1466549" cy="89412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grpSp>
      <p:sp>
        <p:nvSpPr>
          <p:cNvPr id="7" name="角丸四角形 6"/>
          <p:cNvSpPr/>
          <p:nvPr/>
        </p:nvSpPr>
        <p:spPr>
          <a:xfrm>
            <a:off x="480766" y="1329180"/>
            <a:ext cx="11168671" cy="923826"/>
          </a:xfrm>
          <a:prstGeom prst="roundRect">
            <a:avLst/>
          </a:prstGeom>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4400" dirty="0">
                <a:latin typeface="HGS平成角ｺﾞｼｯｸ体W9" panose="020B0A00000000000000" pitchFamily="50" charset="-128"/>
                <a:ea typeface="HGS平成角ｺﾞｼｯｸ体W9" panose="020B0A00000000000000" pitchFamily="50" charset="-128"/>
              </a:rPr>
              <a:t>RAC</a:t>
            </a:r>
            <a:r>
              <a:rPr lang="ja-JP" altLang="en-US" sz="4400" dirty="0">
                <a:latin typeface="HGS平成角ｺﾞｼｯｸ体W9" panose="020B0A00000000000000" pitchFamily="50" charset="-128"/>
                <a:ea typeface="HGS平成角ｺﾞｼｯｸ体W9" panose="020B0A00000000000000" pitchFamily="50" charset="-128"/>
              </a:rPr>
              <a:t>年間保険料金：７０円</a:t>
            </a:r>
            <a:r>
              <a:rPr lang="en-US" altLang="ja-JP" sz="4400" dirty="0">
                <a:latin typeface="HGS平成角ｺﾞｼｯｸ体W9" panose="020B0A00000000000000" pitchFamily="50" charset="-128"/>
                <a:ea typeface="HGS平成角ｺﾞｼｯｸ体W9" panose="020B0A00000000000000" pitchFamily="50" charset="-128"/>
              </a:rPr>
              <a:t>/</a:t>
            </a:r>
            <a:r>
              <a:rPr lang="ja-JP" altLang="en-US" sz="4400" dirty="0" smtClean="0">
                <a:latin typeface="HGS平成角ｺﾞｼｯｸ体W9" panose="020B0A00000000000000" pitchFamily="50" charset="-128"/>
                <a:ea typeface="HGS平成角ｺﾞｼｯｸ体W9" panose="020B0A00000000000000" pitchFamily="50" charset="-128"/>
              </a:rPr>
              <a:t>会員（見込み）</a:t>
            </a:r>
            <a:endParaRPr lang="ja-JP" altLang="en-US" sz="4400" dirty="0">
              <a:latin typeface="HGS平成角ｺﾞｼｯｸ体W9" panose="020B0A00000000000000" pitchFamily="50" charset="-128"/>
              <a:ea typeface="HGS平成角ｺﾞｼｯｸ体W9" panose="020B0A00000000000000" pitchFamily="50" charset="-128"/>
            </a:endParaRPr>
          </a:p>
        </p:txBody>
      </p:sp>
    </p:spTree>
    <p:extLst>
      <p:ext uri="{BB962C8B-B14F-4D97-AF65-F5344CB8AC3E}">
        <p14:creationId xmlns:p14="http://schemas.microsoft.com/office/powerpoint/2010/main" val="274301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latin typeface="HGP平成角ｺﾞｼｯｸ体W9" panose="020B0A00000000000000" pitchFamily="50" charset="-128"/>
                <a:ea typeface="HGP平成角ｺﾞｼｯｸ体W9" panose="020B0A00000000000000" pitchFamily="50" charset="-128"/>
              </a:rPr>
              <a:t>RAC</a:t>
            </a:r>
            <a:r>
              <a:rPr lang="ja-JP" altLang="en-US" dirty="0">
                <a:latin typeface="游ゴシック" panose="020B0400000000000000" pitchFamily="50" charset="-128"/>
                <a:ea typeface="游ゴシック" panose="020B0400000000000000" pitchFamily="50" charset="-128"/>
              </a:rPr>
              <a:t>向け青少年奉仕活動中の賠償責任保険</a:t>
            </a:r>
            <a:endParaRPr kumimoji="1" lang="ja-JP" altLang="en-US" dirty="0"/>
          </a:p>
        </p:txBody>
      </p:sp>
      <p:sp>
        <p:nvSpPr>
          <p:cNvPr id="3" name="サブタイトル 2"/>
          <p:cNvSpPr>
            <a:spLocks noGrp="1"/>
          </p:cNvSpPr>
          <p:nvPr>
            <p:ph type="subTitle" idx="1"/>
          </p:nvPr>
        </p:nvSpPr>
        <p:spPr>
          <a:xfrm>
            <a:off x="1524000" y="4097338"/>
            <a:ext cx="9144000" cy="1655762"/>
          </a:xfrm>
        </p:spPr>
        <p:txBody>
          <a:bodyPr>
            <a:normAutofit lnSpcReduction="10000"/>
          </a:bodyPr>
          <a:lstStyle/>
          <a:p>
            <a:endParaRPr lang="en-US" altLang="ja-JP" dirty="0" smtClean="0"/>
          </a:p>
          <a:p>
            <a:endParaRPr lang="en-US" altLang="ja-JP" dirty="0" smtClean="0"/>
          </a:p>
          <a:p>
            <a:endParaRPr lang="en-US" altLang="ja-JP" dirty="0"/>
          </a:p>
          <a:p>
            <a:r>
              <a:rPr lang="ja-JP" altLang="en-US" dirty="0" smtClean="0"/>
              <a:t>第１回</a:t>
            </a:r>
            <a:r>
              <a:rPr lang="ja-JP" altLang="en-US" dirty="0"/>
              <a:t>全国地区</a:t>
            </a:r>
            <a:r>
              <a:rPr lang="en-US" altLang="ja-JP" dirty="0"/>
              <a:t>RA</a:t>
            </a:r>
            <a:r>
              <a:rPr lang="ja-JP" altLang="en-US" dirty="0"/>
              <a:t>委員長・地区</a:t>
            </a:r>
            <a:r>
              <a:rPr lang="en-US" altLang="ja-JP" dirty="0"/>
              <a:t>RA</a:t>
            </a:r>
            <a:r>
              <a:rPr lang="ja-JP" altLang="en-US" dirty="0"/>
              <a:t>代表会議</a:t>
            </a:r>
          </a:p>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a:t>©2022 RIJYEM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13</a:t>
            </a:fld>
            <a:endParaRPr kumimoji="1" lang="ja-JP" altLang="en-US" dirty="0"/>
          </a:p>
        </p:txBody>
      </p:sp>
      <p:pic>
        <p:nvPicPr>
          <p:cNvPr id="6" name="Picture 2" descr="H:\2019.9.7ピクチャBack-up\Pictures\Pictures\RotaryMBS_RGB (1).png">
            <a:extLst>
              <a:ext uri="{FF2B5EF4-FFF2-40B4-BE49-F238E27FC236}">
                <a16:creationId xmlns="" xmlns:a16="http://schemas.microsoft.com/office/drawing/2014/main" id="{749A58A9-8F85-4469-A189-9C26F6E1E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27" y="296461"/>
            <a:ext cx="2823196" cy="106077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402" y="23813"/>
            <a:ext cx="2823195" cy="1220706"/>
          </a:xfrm>
          <a:prstGeom prst="rect">
            <a:avLst/>
          </a:prstGeom>
          <a:noFill/>
          <a:ln>
            <a:noFill/>
          </a:ln>
        </p:spPr>
      </p:pic>
      <p:sp>
        <p:nvSpPr>
          <p:cNvPr id="8" name="角丸四角形 7"/>
          <p:cNvSpPr/>
          <p:nvPr/>
        </p:nvSpPr>
        <p:spPr>
          <a:xfrm>
            <a:off x="2838881" y="3746335"/>
            <a:ext cx="5765800" cy="1117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b="1" dirty="0"/>
              <a:t>ご清聴ありがとうございます</a:t>
            </a:r>
          </a:p>
        </p:txBody>
      </p:sp>
    </p:spTree>
    <p:extLst>
      <p:ext uri="{BB962C8B-B14F-4D97-AF65-F5344CB8AC3E}">
        <p14:creationId xmlns:p14="http://schemas.microsoft.com/office/powerpoint/2010/main" val="2913014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1100" y="1122363"/>
            <a:ext cx="9867900" cy="2387600"/>
          </a:xfrm>
        </p:spPr>
        <p:txBody>
          <a:bodyPr/>
          <a:lstStyle/>
          <a:p>
            <a:r>
              <a:rPr lang="en-US" altLang="ja-JP" dirty="0">
                <a:latin typeface="HGS平成角ｺﾞｼｯｸ体W9" panose="020B0A00000000000000" pitchFamily="50" charset="-128"/>
                <a:ea typeface="HGS平成角ｺﾞｼｯｸ体W9" panose="020B0A00000000000000" pitchFamily="50" charset="-128"/>
              </a:rPr>
              <a:t>RAC</a:t>
            </a:r>
            <a:r>
              <a:rPr lang="ja-JP" altLang="en-US" dirty="0">
                <a:latin typeface="HGS平成角ｺﾞｼｯｸ体W9" panose="020B0A00000000000000" pitchFamily="50" charset="-128"/>
                <a:ea typeface="HGS平成角ｺﾞｼｯｸ体W9" panose="020B0A00000000000000" pitchFamily="50" charset="-128"/>
              </a:rPr>
              <a:t>青少年奉仕活動向け</a:t>
            </a:r>
            <a:r>
              <a:rPr lang="en-US" altLang="ja-JP" dirty="0">
                <a:latin typeface="HGS平成角ｺﾞｼｯｸ体W9" panose="020B0A00000000000000" pitchFamily="50" charset="-128"/>
                <a:ea typeface="HGS平成角ｺﾞｼｯｸ体W9" panose="020B0A00000000000000" pitchFamily="50" charset="-128"/>
              </a:rPr>
              <a:t/>
            </a:r>
            <a:br>
              <a:rPr lang="en-US" altLang="ja-JP" dirty="0">
                <a:latin typeface="HGS平成角ｺﾞｼｯｸ体W9" panose="020B0A00000000000000" pitchFamily="50" charset="-128"/>
                <a:ea typeface="HGS平成角ｺﾞｼｯｸ体W9" panose="020B0A00000000000000" pitchFamily="50" charset="-128"/>
              </a:rPr>
            </a:br>
            <a:r>
              <a:rPr lang="ja-JP" altLang="en-US" dirty="0">
                <a:latin typeface="HGS平成角ｺﾞｼｯｸ体W9" panose="020B0A00000000000000" pitchFamily="50" charset="-128"/>
                <a:ea typeface="HGS平成角ｺﾞｼｯｸ体W9" panose="020B0A00000000000000" pitchFamily="50" charset="-128"/>
              </a:rPr>
              <a:t>賠償責任保険</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3" name="サブタイトル 2"/>
          <p:cNvSpPr>
            <a:spLocks noGrp="1"/>
          </p:cNvSpPr>
          <p:nvPr>
            <p:ph type="subTitle" idx="1"/>
          </p:nvPr>
        </p:nvSpPr>
        <p:spPr>
          <a:xfrm>
            <a:off x="1523999" y="4002088"/>
            <a:ext cx="9144000" cy="1655762"/>
          </a:xfrm>
        </p:spPr>
        <p:txBody>
          <a:bodyPr/>
          <a:lstStyle/>
          <a:p>
            <a:r>
              <a:rPr lang="ja-JP" altLang="en-US" dirty="0"/>
              <a:t>第１回全国地区</a:t>
            </a:r>
            <a:r>
              <a:rPr lang="en-US" altLang="ja-JP" dirty="0"/>
              <a:t>RA</a:t>
            </a:r>
            <a:r>
              <a:rPr lang="ja-JP" altLang="en-US" dirty="0"/>
              <a:t>委員長・地区</a:t>
            </a:r>
            <a:r>
              <a:rPr lang="en-US" altLang="ja-JP" dirty="0"/>
              <a:t>RA</a:t>
            </a:r>
            <a:r>
              <a:rPr lang="ja-JP" altLang="en-US" dirty="0"/>
              <a:t>代表会議</a:t>
            </a:r>
          </a:p>
          <a:p>
            <a:r>
              <a:rPr lang="en-US" altLang="ja-JP" dirty="0"/>
              <a:t>2022.2.6</a:t>
            </a:r>
            <a:r>
              <a:rPr lang="ja-JP" altLang="en-US" dirty="0"/>
              <a:t>　</a:t>
            </a:r>
            <a:r>
              <a:rPr lang="en-US" altLang="ja-JP" dirty="0"/>
              <a:t>AP</a:t>
            </a:r>
            <a:r>
              <a:rPr lang="ja-JP" altLang="en-US" dirty="0"/>
              <a:t>日本橋</a:t>
            </a:r>
          </a:p>
          <a:p>
            <a:r>
              <a:rPr lang="en-US" altLang="ja-JP" dirty="0"/>
              <a:t>RIJYEM</a:t>
            </a:r>
            <a:r>
              <a:rPr lang="ja-JP" altLang="en-US" dirty="0"/>
              <a:t>保険管理　津留起夫（</a:t>
            </a:r>
            <a:r>
              <a:rPr lang="en-US" altLang="ja-JP" dirty="0"/>
              <a:t>D2790</a:t>
            </a:r>
            <a:r>
              <a:rPr lang="ja-JP" altLang="en-US" dirty="0"/>
              <a:t>市原</a:t>
            </a:r>
            <a:r>
              <a:rPr lang="en-US" altLang="ja-JP" dirty="0"/>
              <a:t>RC)</a:t>
            </a:r>
          </a:p>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a:t>©2022 RIJYEM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2</a:t>
            </a:fld>
            <a:endParaRPr kumimoji="1" lang="ja-JP" altLang="en-US" dirty="0"/>
          </a:p>
        </p:txBody>
      </p:sp>
      <p:pic>
        <p:nvPicPr>
          <p:cNvPr id="6" name="Picture 2" descr="H:\2019.9.7ピクチャBack-up\Pictures\Pictures\RotaryMBS_RGB (1).png">
            <a:extLst>
              <a:ext uri="{FF2B5EF4-FFF2-40B4-BE49-F238E27FC236}">
                <a16:creationId xmlns="" xmlns:a16="http://schemas.microsoft.com/office/drawing/2014/main" id="{749A58A9-8F85-4469-A189-9C26F6E1E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27" y="296461"/>
            <a:ext cx="2823196" cy="106077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402" y="23813"/>
            <a:ext cx="2823195" cy="1220706"/>
          </a:xfrm>
          <a:prstGeom prst="rect">
            <a:avLst/>
          </a:prstGeom>
          <a:noFill/>
          <a:ln>
            <a:noFill/>
          </a:ln>
        </p:spPr>
      </p:pic>
    </p:spTree>
    <p:extLst>
      <p:ext uri="{BB962C8B-B14F-4D97-AF65-F5344CB8AC3E}">
        <p14:creationId xmlns:p14="http://schemas.microsoft.com/office/powerpoint/2010/main" val="378359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11937"/>
            <a:ext cx="10515600" cy="1325563"/>
          </a:xfrm>
        </p:spPr>
        <p:txBody>
          <a:bodyPr/>
          <a:lstStyle/>
          <a:p>
            <a:r>
              <a:rPr lang="ja-JP" altLang="en-US" dirty="0">
                <a:solidFill>
                  <a:schemeClr val="accent2">
                    <a:lumMod val="75000"/>
                  </a:schemeClr>
                </a:solidFill>
                <a:latin typeface="HGP平成角ｺﾞｼｯｸ体W9" panose="020B0A00000000000000" pitchFamily="50" charset="-128"/>
                <a:ea typeface="HGP平成角ｺﾞｼｯｸ体W9" panose="020B0A00000000000000" pitchFamily="50" charset="-128"/>
              </a:rPr>
              <a:t>ロータ－アクトの方針に関する最近の変更（抜粋）</a:t>
            </a:r>
            <a:endParaRPr kumimoji="1" lang="ja-JP" altLang="en-US" dirty="0">
              <a:solidFill>
                <a:schemeClr val="accent2">
                  <a:lumMod val="75000"/>
                </a:schemeClr>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017978232"/>
              </p:ext>
            </p:extLst>
          </p:nvPr>
        </p:nvGraphicFramePr>
        <p:xfrm>
          <a:off x="470097" y="2271859"/>
          <a:ext cx="11214100" cy="4017204"/>
        </p:xfrm>
        <a:graphic>
          <a:graphicData uri="http://schemas.openxmlformats.org/drawingml/2006/table">
            <a:tbl>
              <a:tblPr firstRow="1" bandRow="1">
                <a:tableStyleId>{00A15C55-8517-42AA-B614-E9B94910E393}</a:tableStyleId>
              </a:tblPr>
              <a:tblGrid>
                <a:gridCol w="1354360">
                  <a:extLst>
                    <a:ext uri="{9D8B030D-6E8A-4147-A177-3AD203B41FA5}">
                      <a16:colId xmlns="" xmlns:a16="http://schemas.microsoft.com/office/drawing/2014/main" val="20000"/>
                    </a:ext>
                  </a:extLst>
                </a:gridCol>
                <a:gridCol w="1788890">
                  <a:extLst>
                    <a:ext uri="{9D8B030D-6E8A-4147-A177-3AD203B41FA5}">
                      <a16:colId xmlns="" xmlns:a16="http://schemas.microsoft.com/office/drawing/2014/main" val="20001"/>
                    </a:ext>
                  </a:extLst>
                </a:gridCol>
                <a:gridCol w="8070850">
                  <a:extLst>
                    <a:ext uri="{9D8B030D-6E8A-4147-A177-3AD203B41FA5}">
                      <a16:colId xmlns="" xmlns:a16="http://schemas.microsoft.com/office/drawing/2014/main" val="20002"/>
                    </a:ext>
                  </a:extLst>
                </a:gridCol>
              </a:tblGrid>
              <a:tr h="532050">
                <a:tc>
                  <a:txBody>
                    <a:bodyPr/>
                    <a:lstStyle/>
                    <a:p>
                      <a:pPr algn="ctr"/>
                      <a:r>
                        <a:rPr kumimoji="1" lang="ja-JP" altLang="en-US" sz="2400" dirty="0">
                          <a:solidFill>
                            <a:schemeClr val="tx1"/>
                          </a:solidFill>
                        </a:rPr>
                        <a:t>年度</a:t>
                      </a:r>
                      <a:endParaRPr kumimoji="1" lang="ja-JP" altLang="en-US" sz="2400" dirty="0">
                        <a:solidFill>
                          <a:schemeClr val="tx1"/>
                        </a:solidFill>
                        <a:latin typeface="+mn-ea"/>
                        <a:ea typeface="+mn-ea"/>
                      </a:endParaRPr>
                    </a:p>
                  </a:txBody>
                  <a:tcPr anchor="ctr"/>
                </a:tc>
                <a:tc>
                  <a:txBody>
                    <a:bodyPr/>
                    <a:lstStyle/>
                    <a:p>
                      <a:pPr algn="ctr"/>
                      <a:r>
                        <a:rPr kumimoji="1" lang="ja-JP" altLang="en-US" sz="2400" dirty="0">
                          <a:solidFill>
                            <a:schemeClr val="tx1"/>
                          </a:solidFill>
                        </a:rPr>
                        <a:t>機関</a:t>
                      </a:r>
                      <a:endParaRPr kumimoji="1" lang="ja-JP" altLang="en-US" sz="2400" dirty="0">
                        <a:solidFill>
                          <a:schemeClr val="tx1"/>
                        </a:solidFill>
                        <a:latin typeface="+mn-ea"/>
                        <a:ea typeface="+mn-ea"/>
                      </a:endParaRPr>
                    </a:p>
                  </a:txBody>
                  <a:tcPr anchor="ctr"/>
                </a:tc>
                <a:tc>
                  <a:txBody>
                    <a:bodyPr/>
                    <a:lstStyle/>
                    <a:p>
                      <a:pPr algn="ctr"/>
                      <a:r>
                        <a:rPr kumimoji="1" lang="ja-JP" altLang="en-US" sz="2400" dirty="0">
                          <a:solidFill>
                            <a:schemeClr val="tx1"/>
                          </a:solidFill>
                        </a:rPr>
                        <a:t>摘要</a:t>
                      </a:r>
                      <a:endParaRPr kumimoji="1" lang="ja-JP" altLang="en-US" sz="2400" dirty="0">
                        <a:solidFill>
                          <a:schemeClr val="tx1"/>
                        </a:solidFill>
                        <a:latin typeface="+mn-ea"/>
                        <a:ea typeface="+mn-ea"/>
                      </a:endParaRPr>
                    </a:p>
                  </a:txBody>
                  <a:tcPr anchor="ctr"/>
                </a:tc>
                <a:extLst>
                  <a:ext uri="{0D108BD9-81ED-4DB2-BD59-A6C34878D82A}">
                    <a16:rowId xmlns="" xmlns:a16="http://schemas.microsoft.com/office/drawing/2014/main" val="10000"/>
                  </a:ext>
                </a:extLst>
              </a:tr>
              <a:tr h="532050">
                <a:tc>
                  <a:txBody>
                    <a:bodyPr/>
                    <a:lstStyle/>
                    <a:p>
                      <a:pPr algn="ctr"/>
                      <a:r>
                        <a:rPr kumimoji="1" lang="en-US" altLang="ja-JP" sz="2400" b="0" dirty="0"/>
                        <a:t>2019.4</a:t>
                      </a:r>
                      <a:endParaRPr kumimoji="1" lang="ja-JP" altLang="en-US" sz="2400" b="0" dirty="0">
                        <a:latin typeface="+mn-ea"/>
                        <a:ea typeface="+mn-ea"/>
                      </a:endParaRPr>
                    </a:p>
                  </a:txBody>
                  <a:tcPr anchor="ctr"/>
                </a:tc>
                <a:tc>
                  <a:txBody>
                    <a:bodyPr/>
                    <a:lstStyle/>
                    <a:p>
                      <a:pPr algn="ctr"/>
                      <a:r>
                        <a:rPr kumimoji="1" lang="ja-JP" altLang="en-US" sz="2400" b="0" dirty="0"/>
                        <a:t>規定審議会</a:t>
                      </a:r>
                      <a:endParaRPr kumimoji="1" lang="ja-JP" altLang="en-US" sz="2400" b="0" dirty="0">
                        <a:latin typeface="+mn-ea"/>
                        <a:ea typeface="+mn-ea"/>
                      </a:endParaRPr>
                    </a:p>
                  </a:txBody>
                  <a:tcPr anchor="ctr"/>
                </a:tc>
                <a:tc>
                  <a:txBody>
                    <a:bodyPr/>
                    <a:lstStyle/>
                    <a:p>
                      <a:pPr algn="l"/>
                      <a:r>
                        <a:rPr kumimoji="1" lang="en-US" altLang="ja-JP" sz="2400" b="0" dirty="0"/>
                        <a:t>RAC</a:t>
                      </a:r>
                      <a:r>
                        <a:rPr kumimoji="1" lang="ja-JP" altLang="en-US" sz="2400" b="0" dirty="0"/>
                        <a:t>が国際ロータリーの加盟クラブに含まれる。</a:t>
                      </a:r>
                      <a:endParaRPr kumimoji="1" lang="ja-JP" altLang="en-US" sz="2400" b="0" dirty="0">
                        <a:latin typeface="+mn-ea"/>
                        <a:ea typeface="+mn-ea"/>
                      </a:endParaRPr>
                    </a:p>
                  </a:txBody>
                  <a:tcPr anchor="ctr"/>
                </a:tc>
                <a:extLst>
                  <a:ext uri="{0D108BD9-81ED-4DB2-BD59-A6C34878D82A}">
                    <a16:rowId xmlns="" xmlns:a16="http://schemas.microsoft.com/office/drawing/2014/main" val="10001"/>
                  </a:ext>
                </a:extLst>
              </a:tr>
              <a:tr h="532050">
                <a:tc>
                  <a:txBody>
                    <a:bodyPr/>
                    <a:lstStyle/>
                    <a:p>
                      <a:pPr algn="ctr"/>
                      <a:r>
                        <a:rPr kumimoji="1" lang="en-US" altLang="ja-JP" sz="2400" b="0" dirty="0"/>
                        <a:t>2019.10</a:t>
                      </a:r>
                      <a:endParaRPr kumimoji="1" lang="ja-JP" altLang="en-US" sz="2400" b="0" dirty="0">
                        <a:latin typeface="+mn-ea"/>
                        <a:ea typeface="+mn-ea"/>
                      </a:endParaRPr>
                    </a:p>
                  </a:txBody>
                  <a:tcPr anchor="ctr"/>
                </a:tc>
                <a:tc>
                  <a:txBody>
                    <a:bodyPr/>
                    <a:lstStyle/>
                    <a:p>
                      <a:pPr algn="ctr"/>
                      <a:r>
                        <a:rPr kumimoji="1" lang="en-US" altLang="ja-JP" sz="2400" b="0" dirty="0"/>
                        <a:t>RI</a:t>
                      </a:r>
                      <a:r>
                        <a:rPr kumimoji="1" lang="ja-JP" altLang="en-US" sz="2400" b="0" dirty="0"/>
                        <a:t>理事会</a:t>
                      </a:r>
                      <a:endParaRPr kumimoji="1" lang="ja-JP" altLang="en-US" sz="2400" b="0" dirty="0">
                        <a:latin typeface="+mn-ea"/>
                        <a:ea typeface="+mn-ea"/>
                      </a:endParaRPr>
                    </a:p>
                  </a:txBody>
                  <a:tcPr anchor="ctr"/>
                </a:tc>
                <a:tc>
                  <a:txBody>
                    <a:bodyPr/>
                    <a:lstStyle/>
                    <a:p>
                      <a:pPr algn="l"/>
                      <a:r>
                        <a:rPr kumimoji="1" lang="ja-JP" altLang="en-US" sz="2400" b="0" dirty="0"/>
                        <a:t>年齢制限を設定可能。（義務ではない）</a:t>
                      </a:r>
                      <a:endParaRPr kumimoji="1" lang="ja-JP" altLang="en-US" sz="2400" b="0" dirty="0">
                        <a:latin typeface="+mn-ea"/>
                        <a:ea typeface="+mn-ea"/>
                      </a:endParaRPr>
                    </a:p>
                  </a:txBody>
                  <a:tcPr anchor="ctr"/>
                </a:tc>
                <a:extLst>
                  <a:ext uri="{0D108BD9-81ED-4DB2-BD59-A6C34878D82A}">
                    <a16:rowId xmlns="" xmlns:a16="http://schemas.microsoft.com/office/drawing/2014/main" val="10002"/>
                  </a:ext>
                </a:extLst>
              </a:tr>
              <a:tr h="775134">
                <a:tc>
                  <a:txBody>
                    <a:bodyPr/>
                    <a:lstStyle/>
                    <a:p>
                      <a:pPr algn="ctr"/>
                      <a:r>
                        <a:rPr kumimoji="1" lang="en-US" altLang="ja-JP" sz="2400" b="0" dirty="0" smtClean="0">
                          <a:latin typeface="+mn-ea"/>
                          <a:ea typeface="+mn-ea"/>
                        </a:rPr>
                        <a:t>2022.1</a:t>
                      </a:r>
                      <a:endParaRPr kumimoji="1" lang="ja-JP" altLang="en-US" sz="2400" b="0" dirty="0">
                        <a:latin typeface="+mn-ea"/>
                        <a:ea typeface="+mn-ea"/>
                      </a:endParaRPr>
                    </a:p>
                  </a:txBody>
                  <a:tcPr anchor="ctr"/>
                </a:tc>
                <a:tc>
                  <a:txBody>
                    <a:bodyPr/>
                    <a:lstStyle/>
                    <a:p>
                      <a:pPr algn="ctr"/>
                      <a:r>
                        <a:rPr kumimoji="1" lang="en-US" altLang="ja-JP" sz="2400" b="0" dirty="0" smtClean="0">
                          <a:latin typeface="+mn-ea"/>
                          <a:ea typeface="+mn-ea"/>
                        </a:rPr>
                        <a:t>R</a:t>
                      </a:r>
                      <a:r>
                        <a:rPr kumimoji="1" lang="ja-JP" altLang="en-US" sz="2400" b="0" dirty="0" smtClean="0">
                          <a:latin typeface="+mn-ea"/>
                          <a:ea typeface="+mn-ea"/>
                        </a:rPr>
                        <a:t>章典</a:t>
                      </a:r>
                      <a:r>
                        <a:rPr kumimoji="1" lang="en-US" altLang="ja-JP" sz="2400" b="0" dirty="0" smtClean="0">
                          <a:latin typeface="+mn-ea"/>
                          <a:ea typeface="+mn-ea"/>
                        </a:rPr>
                        <a:t>18.020.5</a:t>
                      </a:r>
                      <a:endParaRPr kumimoji="1" lang="ja-JP" altLang="en-US" sz="2400" b="0" dirty="0">
                        <a:latin typeface="+mn-ea"/>
                        <a:ea typeface="+mn-ea"/>
                      </a:endParaRPr>
                    </a:p>
                  </a:txBody>
                  <a:tcPr anchor="ctr"/>
                </a:tc>
                <a:tc>
                  <a:txBody>
                    <a:bodyPr/>
                    <a:lstStyle/>
                    <a:p>
                      <a:pPr algn="l"/>
                      <a:r>
                        <a:rPr kumimoji="1" lang="en-US" altLang="ja-JP" sz="2400" b="0" dirty="0" smtClean="0">
                          <a:latin typeface="+mn-ea"/>
                          <a:ea typeface="+mn-ea"/>
                        </a:rPr>
                        <a:t>RC</a:t>
                      </a:r>
                      <a:r>
                        <a:rPr kumimoji="1" lang="ja-JP" altLang="en-US" sz="2400" b="0" dirty="0" smtClean="0">
                          <a:latin typeface="+mn-ea"/>
                          <a:ea typeface="+mn-ea"/>
                        </a:rPr>
                        <a:t>と</a:t>
                      </a:r>
                      <a:r>
                        <a:rPr kumimoji="1" lang="en-US" altLang="ja-JP" sz="2400" b="0" dirty="0" smtClean="0">
                          <a:latin typeface="+mn-ea"/>
                          <a:ea typeface="+mn-ea"/>
                        </a:rPr>
                        <a:t>RAC</a:t>
                      </a:r>
                      <a:r>
                        <a:rPr kumimoji="1" lang="ja-JP" altLang="en-US" sz="2400" b="0" dirty="0" smtClean="0">
                          <a:latin typeface="+mn-ea"/>
                          <a:ea typeface="+mn-ea"/>
                        </a:rPr>
                        <a:t>のいずれも、新ロータリークラブを提唱することができる。</a:t>
                      </a:r>
                      <a:endParaRPr kumimoji="1" lang="ja-JP" altLang="en-US" sz="2400" b="0" dirty="0">
                        <a:latin typeface="+mn-ea"/>
                        <a:ea typeface="+mn-ea"/>
                      </a:endParaRPr>
                    </a:p>
                  </a:txBody>
                  <a:tcPr anchor="ctr"/>
                </a:tc>
              </a:tr>
              <a:tr h="775134">
                <a:tc>
                  <a:txBody>
                    <a:bodyPr/>
                    <a:lstStyle/>
                    <a:p>
                      <a:pPr algn="ctr"/>
                      <a:r>
                        <a:rPr kumimoji="1" lang="en-US" altLang="ja-JP" sz="2400" b="0" dirty="0" smtClean="0"/>
                        <a:t>2022.7</a:t>
                      </a:r>
                      <a:endParaRPr kumimoji="1" lang="ja-JP" altLang="en-US" sz="2400" b="0" dirty="0">
                        <a:latin typeface="+mn-ea"/>
                        <a:ea typeface="+mn-ea"/>
                      </a:endParaRPr>
                    </a:p>
                  </a:txBody>
                  <a:tcPr anchor="ctr"/>
                </a:tc>
                <a:tc>
                  <a:txBody>
                    <a:bodyPr/>
                    <a:lstStyle/>
                    <a:p>
                      <a:pPr algn="ctr"/>
                      <a:endParaRPr kumimoji="1" lang="ja-JP" altLang="en-US" sz="2400" b="0" dirty="0">
                        <a:latin typeface="+mn-ea"/>
                        <a:ea typeface="+mn-ea"/>
                      </a:endParaRPr>
                    </a:p>
                  </a:txBody>
                  <a:tcPr anchor="ctr"/>
                </a:tc>
                <a:tc>
                  <a:txBody>
                    <a:bodyPr/>
                    <a:lstStyle/>
                    <a:p>
                      <a:pPr algn="l"/>
                      <a:r>
                        <a:rPr kumimoji="1" lang="ja-JP" altLang="en-US" sz="2400" b="0" dirty="0"/>
                        <a:t>グローバル補助金プロジェクトに参加</a:t>
                      </a:r>
                      <a:r>
                        <a:rPr kumimoji="1" lang="ja-JP" altLang="en-US" sz="2400" b="0" dirty="0" smtClean="0"/>
                        <a:t>できる。</a:t>
                      </a:r>
                      <a:endParaRPr kumimoji="1" lang="ja-JP" altLang="en-US" sz="2400" b="0" dirty="0">
                        <a:latin typeface="+mn-ea"/>
                        <a:ea typeface="+mn-ea"/>
                      </a:endParaRPr>
                    </a:p>
                  </a:txBody>
                  <a:tcPr anchor="ctr"/>
                </a:tc>
                <a:extLst>
                  <a:ext uri="{0D108BD9-81ED-4DB2-BD59-A6C34878D82A}">
                    <a16:rowId xmlns="" xmlns:a16="http://schemas.microsoft.com/office/drawing/2014/main" val="10003"/>
                  </a:ext>
                </a:extLst>
              </a:tr>
              <a:tr h="775134">
                <a:tc>
                  <a:txBody>
                    <a:bodyPr/>
                    <a:lstStyle/>
                    <a:p>
                      <a:pPr algn="ctr"/>
                      <a:r>
                        <a:rPr kumimoji="1" lang="en-US" altLang="ja-JP" sz="2400" b="0" dirty="0" smtClean="0"/>
                        <a:t>2022.7</a:t>
                      </a:r>
                      <a:endParaRPr kumimoji="1" lang="ja-JP" altLang="en-US" sz="2400" b="0" dirty="0">
                        <a:latin typeface="+mn-ea"/>
                        <a:ea typeface="+mn-ea"/>
                      </a:endParaRPr>
                    </a:p>
                  </a:txBody>
                  <a:tcPr anchor="ctr"/>
                </a:tc>
                <a:tc>
                  <a:txBody>
                    <a:bodyPr/>
                    <a:lstStyle/>
                    <a:p>
                      <a:pPr algn="ctr"/>
                      <a:endParaRPr kumimoji="1" lang="ja-JP" altLang="en-US" sz="2400" b="0" dirty="0">
                        <a:latin typeface="+mn-ea"/>
                        <a:ea typeface="+mn-ea"/>
                      </a:endParaRPr>
                    </a:p>
                  </a:txBody>
                  <a:tcPr anchor="ctr"/>
                </a:tc>
                <a:tc>
                  <a:txBody>
                    <a:bodyPr/>
                    <a:lstStyle/>
                    <a:p>
                      <a:pPr algn="l"/>
                      <a:r>
                        <a:rPr kumimoji="1" lang="en-US" altLang="ja-JP" sz="2400" b="0" dirty="0"/>
                        <a:t>RI</a:t>
                      </a:r>
                      <a:r>
                        <a:rPr kumimoji="1" lang="ja-JP" altLang="en-US" sz="2400" b="0" dirty="0"/>
                        <a:t>へ会費支払い義務。大学</a:t>
                      </a:r>
                      <a:r>
                        <a:rPr kumimoji="1" lang="en-US" altLang="ja-JP" sz="2400" b="0" dirty="0"/>
                        <a:t>RAC</a:t>
                      </a:r>
                      <a:r>
                        <a:rPr kumimoji="1" lang="ja-JP" altLang="en-US" sz="2400" b="0" dirty="0"/>
                        <a:t>：</a:t>
                      </a:r>
                      <a:r>
                        <a:rPr kumimoji="1" lang="en-US" altLang="ja-JP" sz="2400" b="0" dirty="0"/>
                        <a:t>5</a:t>
                      </a:r>
                      <a:r>
                        <a:rPr kumimoji="1" lang="ja-JP" altLang="en-US" sz="2400" b="0" dirty="0"/>
                        <a:t>＄、地域</a:t>
                      </a:r>
                      <a:r>
                        <a:rPr kumimoji="1" lang="en-US" altLang="ja-JP" sz="2400" b="0" dirty="0"/>
                        <a:t>RAC</a:t>
                      </a:r>
                      <a:r>
                        <a:rPr kumimoji="1" lang="ja-JP" altLang="en-US" sz="2400" b="0" dirty="0"/>
                        <a:t>：</a:t>
                      </a:r>
                      <a:r>
                        <a:rPr kumimoji="1" lang="en-US" altLang="ja-JP" sz="2400" b="0" dirty="0"/>
                        <a:t>8</a:t>
                      </a:r>
                      <a:r>
                        <a:rPr kumimoji="1" lang="ja-JP" altLang="en-US" sz="2400" b="0" dirty="0"/>
                        <a:t>＄。新規加盟金廃止。</a:t>
                      </a:r>
                      <a:endParaRPr kumimoji="1" lang="ja-JP" altLang="en-US" sz="2400" b="0" dirty="0">
                        <a:latin typeface="+mn-ea"/>
                        <a:ea typeface="+mn-ea"/>
                      </a:endParaRPr>
                    </a:p>
                  </a:txBody>
                  <a:tcPr anchor="ctr"/>
                </a:tc>
                <a:extLst>
                  <a:ext uri="{0D108BD9-81ED-4DB2-BD59-A6C34878D82A}">
                    <a16:rowId xmlns="" xmlns:a16="http://schemas.microsoft.com/office/drawing/2014/main" val="10004"/>
                  </a:ext>
                </a:extLst>
              </a:tr>
            </a:tbl>
          </a:graphicData>
        </a:graphic>
      </p:graphicFrame>
      <p:sp>
        <p:nvSpPr>
          <p:cNvPr id="4" name="フッター プレースホルダー 3"/>
          <p:cNvSpPr>
            <a:spLocks noGrp="1"/>
          </p:cNvSpPr>
          <p:nvPr>
            <p:ph type="ftr" sz="quarter" idx="11"/>
          </p:nvPr>
        </p:nvSpPr>
        <p:spPr/>
        <p:txBody>
          <a:bodyPr/>
          <a:lstStyle/>
          <a:p>
            <a:r>
              <a:rPr kumimoji="1" lang="en-US" altLang="ja-JP" dirty="0"/>
              <a:t>©2022 RIJYEM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3</a:t>
            </a:fld>
            <a:endParaRPr kumimoji="1" lang="ja-JP" altLang="en-US" dirty="0"/>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spTree>
    <p:extLst>
      <p:ext uri="{BB962C8B-B14F-4D97-AF65-F5344CB8AC3E}">
        <p14:creationId xmlns:p14="http://schemas.microsoft.com/office/powerpoint/2010/main" val="157574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11937"/>
            <a:ext cx="10515600" cy="1325563"/>
          </a:xfrm>
        </p:spPr>
        <p:txBody>
          <a:bodyPr/>
          <a:lstStyle/>
          <a:p>
            <a:r>
              <a:rPr lang="en-US" altLang="ja-JP" dirty="0">
                <a:solidFill>
                  <a:srgbClr val="00B050"/>
                </a:solidFill>
                <a:latin typeface="HGP平成角ｺﾞｼｯｸ体W9" panose="020B0A00000000000000" pitchFamily="50" charset="-128"/>
                <a:ea typeface="HGP平成角ｺﾞｼｯｸ体W9" panose="020B0A00000000000000" pitchFamily="50" charset="-128"/>
              </a:rPr>
              <a:t>RAC</a:t>
            </a:r>
            <a:r>
              <a:rPr lang="ja-JP" altLang="en-US" dirty="0">
                <a:solidFill>
                  <a:srgbClr val="00B050"/>
                </a:solidFill>
                <a:latin typeface="HGP平成角ｺﾞｼｯｸ体W9" panose="020B0A00000000000000" pitchFamily="50" charset="-128"/>
                <a:ea typeface="HGP平成角ｺﾞｼｯｸ体W9" panose="020B0A00000000000000" pitchFamily="50" charset="-128"/>
              </a:rPr>
              <a:t>の賠償責任保険について</a:t>
            </a:r>
            <a:r>
              <a:rPr lang="en-US" altLang="ja-JP" dirty="0">
                <a:solidFill>
                  <a:srgbClr val="00B050"/>
                </a:solidFill>
                <a:latin typeface="HGP平成角ｺﾞｼｯｸ体W9" panose="020B0A00000000000000" pitchFamily="50" charset="-128"/>
                <a:ea typeface="HGP平成角ｺﾞｼｯｸ体W9" panose="020B0A00000000000000" pitchFamily="50" charset="-128"/>
              </a:rPr>
              <a:t/>
            </a:r>
            <a:br>
              <a:rPr lang="en-US" altLang="ja-JP" dirty="0">
                <a:solidFill>
                  <a:srgbClr val="00B050"/>
                </a:solidFill>
                <a:latin typeface="HGP平成角ｺﾞｼｯｸ体W9" panose="020B0A00000000000000" pitchFamily="50" charset="-128"/>
                <a:ea typeface="HGP平成角ｺﾞｼｯｸ体W9" panose="020B0A00000000000000" pitchFamily="50" charset="-128"/>
              </a:rPr>
            </a:br>
            <a:r>
              <a:rPr lang="ja-JP" altLang="en-US" dirty="0">
                <a:solidFill>
                  <a:srgbClr val="00B050"/>
                </a:solidFill>
                <a:latin typeface="HGP平成角ｺﾞｼｯｸ体W9" panose="020B0A00000000000000" pitchFamily="50" charset="-128"/>
                <a:ea typeface="HGP平成角ｺﾞｼｯｸ体W9" panose="020B0A00000000000000" pitchFamily="50" charset="-128"/>
              </a:rPr>
              <a:t>ロータリー章典では、</a:t>
            </a:r>
            <a:endParaRPr kumimoji="1" lang="ja-JP" altLang="en-US" dirty="0">
              <a:solidFill>
                <a:srgbClr val="00B050"/>
              </a:solid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256676820"/>
              </p:ext>
            </p:extLst>
          </p:nvPr>
        </p:nvGraphicFramePr>
        <p:xfrm>
          <a:off x="1172586" y="3174408"/>
          <a:ext cx="10230520" cy="3021997"/>
        </p:xfrm>
        <a:graphic>
          <a:graphicData uri="http://schemas.openxmlformats.org/drawingml/2006/table">
            <a:tbl>
              <a:tblPr firstRow="1" bandRow="1">
                <a:tableStyleId>{93296810-A885-4BE3-A3E7-6D5BEEA58F35}</a:tableStyleId>
              </a:tblPr>
              <a:tblGrid>
                <a:gridCol w="1235569">
                  <a:extLst>
                    <a:ext uri="{9D8B030D-6E8A-4147-A177-3AD203B41FA5}">
                      <a16:colId xmlns="" xmlns:a16="http://schemas.microsoft.com/office/drawing/2014/main" val="20000"/>
                    </a:ext>
                  </a:extLst>
                </a:gridCol>
                <a:gridCol w="1445616">
                  <a:extLst>
                    <a:ext uri="{9D8B030D-6E8A-4147-A177-3AD203B41FA5}">
                      <a16:colId xmlns="" xmlns:a16="http://schemas.microsoft.com/office/drawing/2014/main" val="20001"/>
                    </a:ext>
                  </a:extLst>
                </a:gridCol>
                <a:gridCol w="7549335">
                  <a:extLst>
                    <a:ext uri="{9D8B030D-6E8A-4147-A177-3AD203B41FA5}">
                      <a16:colId xmlns="" xmlns:a16="http://schemas.microsoft.com/office/drawing/2014/main" val="20002"/>
                    </a:ext>
                  </a:extLst>
                </a:gridCol>
              </a:tblGrid>
              <a:tr h="620301">
                <a:tc>
                  <a:txBody>
                    <a:bodyPr/>
                    <a:lstStyle/>
                    <a:p>
                      <a:pPr algn="ctr"/>
                      <a:r>
                        <a:rPr kumimoji="1" lang="ja-JP" altLang="en-US" sz="2400" dirty="0">
                          <a:solidFill>
                            <a:schemeClr val="tx1"/>
                          </a:solidFill>
                        </a:rPr>
                        <a:t>番号</a:t>
                      </a:r>
                      <a:endParaRPr kumimoji="1" lang="ja-JP" altLang="en-US" sz="2400" dirty="0">
                        <a:solidFill>
                          <a:schemeClr val="tx1"/>
                        </a:solidFill>
                        <a:latin typeface="+mn-ea"/>
                        <a:ea typeface="+mn-ea"/>
                      </a:endParaRPr>
                    </a:p>
                  </a:txBody>
                  <a:tcPr marL="79479" marR="79479" marT="39739" marB="39739" anchor="ctr"/>
                </a:tc>
                <a:tc>
                  <a:txBody>
                    <a:bodyPr/>
                    <a:lstStyle/>
                    <a:p>
                      <a:pPr algn="ctr"/>
                      <a:r>
                        <a:rPr kumimoji="1" lang="ja-JP" altLang="en-US" sz="2400" dirty="0">
                          <a:solidFill>
                            <a:schemeClr val="tx1"/>
                          </a:solidFill>
                        </a:rPr>
                        <a:t>項目</a:t>
                      </a:r>
                      <a:endParaRPr kumimoji="1" lang="ja-JP" altLang="en-US" sz="2400" dirty="0">
                        <a:solidFill>
                          <a:schemeClr val="tx1"/>
                        </a:solidFill>
                        <a:latin typeface="+mn-ea"/>
                        <a:ea typeface="+mn-ea"/>
                      </a:endParaRPr>
                    </a:p>
                  </a:txBody>
                  <a:tcPr marL="79479" marR="79479" marT="39739" marB="39739" anchor="ctr"/>
                </a:tc>
                <a:tc>
                  <a:txBody>
                    <a:bodyPr/>
                    <a:lstStyle/>
                    <a:p>
                      <a:pPr algn="ctr"/>
                      <a:r>
                        <a:rPr kumimoji="1" lang="ja-JP" altLang="en-US" sz="2400" dirty="0">
                          <a:solidFill>
                            <a:schemeClr val="tx1"/>
                          </a:solidFill>
                        </a:rPr>
                        <a:t>摘要</a:t>
                      </a:r>
                      <a:endParaRPr kumimoji="1" lang="ja-JP" altLang="en-US" sz="2400" dirty="0">
                        <a:solidFill>
                          <a:schemeClr val="tx1"/>
                        </a:solidFill>
                        <a:latin typeface="+mn-ea"/>
                        <a:ea typeface="+mn-ea"/>
                      </a:endParaRPr>
                    </a:p>
                  </a:txBody>
                  <a:tcPr marL="79479" marR="79479" marT="39739" marB="39739" anchor="ctr"/>
                </a:tc>
                <a:extLst>
                  <a:ext uri="{0D108BD9-81ED-4DB2-BD59-A6C34878D82A}">
                    <a16:rowId xmlns="" xmlns:a16="http://schemas.microsoft.com/office/drawing/2014/main" val="10000"/>
                  </a:ext>
                </a:extLst>
              </a:tr>
              <a:tr h="2401696">
                <a:tc>
                  <a:txBody>
                    <a:bodyPr/>
                    <a:lstStyle/>
                    <a:p>
                      <a:pPr algn="ctr"/>
                      <a:r>
                        <a:rPr kumimoji="1" lang="en-US" altLang="ja-JP" sz="2400" dirty="0"/>
                        <a:t>12.100.1</a:t>
                      </a:r>
                      <a:endParaRPr kumimoji="1" lang="ja-JP" altLang="en-US" sz="2400" dirty="0">
                        <a:latin typeface="+mn-ea"/>
                        <a:ea typeface="+mn-ea"/>
                      </a:endParaRPr>
                    </a:p>
                  </a:txBody>
                  <a:tcPr marL="79479" marR="79479" marT="39739" marB="39739" anchor="ctr"/>
                </a:tc>
                <a:tc>
                  <a:txBody>
                    <a:bodyPr/>
                    <a:lstStyle/>
                    <a:p>
                      <a:pPr algn="ctr"/>
                      <a:r>
                        <a:rPr kumimoji="1" lang="ja-JP" altLang="en-US" sz="2400" dirty="0"/>
                        <a:t>多地区合同ローターアクト会合</a:t>
                      </a:r>
                      <a:endParaRPr kumimoji="1" lang="ja-JP" altLang="en-US" sz="2400" dirty="0">
                        <a:latin typeface="+mn-ea"/>
                        <a:ea typeface="+mn-ea"/>
                      </a:endParaRPr>
                    </a:p>
                  </a:txBody>
                  <a:tcPr marL="79479" marR="79479" marT="39739" marB="39739" anchor="ctr"/>
                </a:tc>
                <a:tc>
                  <a:txBody>
                    <a:bodyPr/>
                    <a:lstStyle/>
                    <a:p>
                      <a:pPr algn="l"/>
                      <a:r>
                        <a:rPr kumimoji="1" lang="ja-JP" altLang="en-US" sz="2400" dirty="0"/>
                        <a:t>主催クラブまたは地区は、多地区合同ローターアクト会合のために、開催地において適切な補償額と限度額を備えた</a:t>
                      </a:r>
                      <a:r>
                        <a:rPr kumimoji="1" lang="ja-JP" altLang="en-US" sz="3200" b="1" u="sng" dirty="0">
                          <a:solidFill>
                            <a:srgbClr val="FF0000"/>
                          </a:solidFill>
                        </a:rPr>
                        <a:t>賠償責任保険に加入</a:t>
                      </a:r>
                      <a:r>
                        <a:rPr kumimoji="1" lang="ja-JP" altLang="en-US" sz="2400" dirty="0"/>
                        <a:t>しなければならない。</a:t>
                      </a:r>
                      <a:endParaRPr kumimoji="1" lang="ja-JP" altLang="en-US" sz="2400" dirty="0">
                        <a:latin typeface="+mn-ea"/>
                        <a:ea typeface="+mn-ea"/>
                      </a:endParaRPr>
                    </a:p>
                  </a:txBody>
                  <a:tcPr marL="79479" marR="79479" marT="39739" marB="39739" anchor="ctr"/>
                </a:tc>
                <a:extLst>
                  <a:ext uri="{0D108BD9-81ED-4DB2-BD59-A6C34878D82A}">
                    <a16:rowId xmlns="" xmlns:a16="http://schemas.microsoft.com/office/drawing/2014/main" val="10001"/>
                  </a:ext>
                </a:extLst>
              </a:tr>
            </a:tbl>
          </a:graphicData>
        </a:graphic>
      </p:graphicFrame>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4</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805" y="34926"/>
            <a:ext cx="2823195" cy="1220706"/>
          </a:xfrm>
          <a:prstGeom prst="rect">
            <a:avLst/>
          </a:prstGeom>
          <a:noFill/>
          <a:ln>
            <a:noFill/>
          </a:ln>
        </p:spPr>
      </p:pic>
    </p:spTree>
    <p:extLst>
      <p:ext uri="{BB962C8B-B14F-4D97-AF65-F5344CB8AC3E}">
        <p14:creationId xmlns:p14="http://schemas.microsoft.com/office/powerpoint/2010/main" val="392517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11937"/>
            <a:ext cx="10515600" cy="1325563"/>
          </a:xfrm>
        </p:spPr>
        <p:txBody>
          <a:bodyPr/>
          <a:lstStyle/>
          <a:p>
            <a:r>
              <a:rPr lang="en-US" altLang="ja-JP" dirty="0">
                <a:solidFill>
                  <a:schemeClr val="accent2">
                    <a:lumMod val="75000"/>
                  </a:schemeClr>
                </a:solidFill>
                <a:latin typeface="HGP平成角ｺﾞｼｯｸ体W9" panose="020B0A00000000000000" pitchFamily="50" charset="-128"/>
                <a:ea typeface="HGP平成角ｺﾞｼｯｸ体W9" panose="020B0A00000000000000" pitchFamily="50" charset="-128"/>
              </a:rPr>
              <a:t>RAC</a:t>
            </a:r>
            <a:r>
              <a:rPr lang="ja-JP" altLang="en-US" dirty="0">
                <a:solidFill>
                  <a:schemeClr val="accent2">
                    <a:lumMod val="75000"/>
                  </a:schemeClr>
                </a:solidFill>
                <a:latin typeface="HGP平成角ｺﾞｼｯｸ体W9" panose="020B0A00000000000000" pitchFamily="50" charset="-128"/>
                <a:ea typeface="HGP平成角ｺﾞｼｯｸ体W9" panose="020B0A00000000000000" pitchFamily="50" charset="-128"/>
              </a:rPr>
              <a:t>の賠償責任保険について</a:t>
            </a:r>
            <a:r>
              <a:rPr lang="en-US" altLang="ja-JP" dirty="0">
                <a:solidFill>
                  <a:schemeClr val="accent2">
                    <a:lumMod val="75000"/>
                  </a:schemeClr>
                </a:solidFill>
                <a:latin typeface="HGP平成角ｺﾞｼｯｸ体W9" panose="020B0A00000000000000" pitchFamily="50" charset="-128"/>
                <a:ea typeface="HGP平成角ｺﾞｼｯｸ体W9" panose="020B0A00000000000000" pitchFamily="50" charset="-128"/>
              </a:rPr>
              <a:t/>
            </a:r>
            <a:br>
              <a:rPr lang="en-US" altLang="ja-JP" dirty="0">
                <a:solidFill>
                  <a:schemeClr val="accent2">
                    <a:lumMod val="75000"/>
                  </a:schemeClr>
                </a:solidFill>
                <a:latin typeface="HGP平成角ｺﾞｼｯｸ体W9" panose="020B0A00000000000000" pitchFamily="50" charset="-128"/>
                <a:ea typeface="HGP平成角ｺﾞｼｯｸ体W9" panose="020B0A00000000000000" pitchFamily="50" charset="-128"/>
              </a:rPr>
            </a:br>
            <a:r>
              <a:rPr lang="ja-JP" altLang="en-US" dirty="0">
                <a:solidFill>
                  <a:schemeClr val="accent2">
                    <a:lumMod val="75000"/>
                  </a:schemeClr>
                </a:solidFill>
                <a:latin typeface="HGP平成角ｺﾞｼｯｸ体W9" panose="020B0A00000000000000" pitchFamily="50" charset="-128"/>
                <a:ea typeface="HGP平成角ｺﾞｼｯｸ体W9" panose="020B0A00000000000000" pitchFamily="50" charset="-128"/>
              </a:rPr>
              <a:t>ロータリー章典では、</a:t>
            </a:r>
            <a:endParaRPr kumimoji="1" lang="ja-JP" altLang="en-US" dirty="0">
              <a:solidFill>
                <a:schemeClr val="accent2">
                  <a:lumMod val="75000"/>
                </a:schemeClr>
              </a:solidFill>
            </a:endParaRPr>
          </a:p>
        </p:txBody>
      </p:sp>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5</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805" y="71358"/>
            <a:ext cx="2823195" cy="1220706"/>
          </a:xfrm>
          <a:prstGeom prst="rect">
            <a:avLst/>
          </a:prstGeom>
          <a:noFill/>
          <a:ln>
            <a:noFill/>
          </a:ln>
        </p:spPr>
      </p:pic>
      <p:graphicFrame>
        <p:nvGraphicFramePr>
          <p:cNvPr id="10" name="コンテンツ プレースホルダー 5"/>
          <p:cNvGraphicFramePr>
            <a:graphicFrameLocks noGrp="1"/>
          </p:cNvGraphicFramePr>
          <p:nvPr>
            <p:ph idx="1"/>
            <p:extLst>
              <p:ext uri="{D42A27DB-BD31-4B8C-83A1-F6EECF244321}">
                <p14:modId xmlns:p14="http://schemas.microsoft.com/office/powerpoint/2010/main" val="667095002"/>
              </p:ext>
            </p:extLst>
          </p:nvPr>
        </p:nvGraphicFramePr>
        <p:xfrm>
          <a:off x="838200" y="2498725"/>
          <a:ext cx="10795000" cy="3546475"/>
        </p:xfrm>
        <a:graphic>
          <a:graphicData uri="http://schemas.openxmlformats.org/drawingml/2006/table">
            <a:tbl>
              <a:tblPr firstRow="1" bandRow="1">
                <a:tableStyleId>{00A15C55-8517-42AA-B614-E9B94910E393}</a:tableStyleId>
              </a:tblPr>
              <a:tblGrid>
                <a:gridCol w="1303744">
                  <a:extLst>
                    <a:ext uri="{9D8B030D-6E8A-4147-A177-3AD203B41FA5}">
                      <a16:colId xmlns="" xmlns:a16="http://schemas.microsoft.com/office/drawing/2014/main" val="20000"/>
                    </a:ext>
                  </a:extLst>
                </a:gridCol>
                <a:gridCol w="1515656">
                  <a:extLst>
                    <a:ext uri="{9D8B030D-6E8A-4147-A177-3AD203B41FA5}">
                      <a16:colId xmlns="" xmlns:a16="http://schemas.microsoft.com/office/drawing/2014/main" val="20001"/>
                    </a:ext>
                  </a:extLst>
                </a:gridCol>
                <a:gridCol w="7975600">
                  <a:extLst>
                    <a:ext uri="{9D8B030D-6E8A-4147-A177-3AD203B41FA5}">
                      <a16:colId xmlns="" xmlns:a16="http://schemas.microsoft.com/office/drawing/2014/main" val="20002"/>
                    </a:ext>
                  </a:extLst>
                </a:gridCol>
              </a:tblGrid>
              <a:tr h="1155765">
                <a:tc>
                  <a:txBody>
                    <a:bodyPr/>
                    <a:lstStyle/>
                    <a:p>
                      <a:pPr algn="ctr"/>
                      <a:r>
                        <a:rPr kumimoji="1" lang="ja-JP" altLang="en-US" sz="2400" dirty="0">
                          <a:solidFill>
                            <a:schemeClr val="tx1"/>
                          </a:solidFill>
                        </a:rPr>
                        <a:t>番号</a:t>
                      </a:r>
                      <a:endParaRPr kumimoji="1" lang="ja-JP" altLang="en-US" sz="2400" dirty="0">
                        <a:solidFill>
                          <a:schemeClr val="tx1"/>
                        </a:solidFill>
                        <a:latin typeface="+mn-ea"/>
                        <a:ea typeface="+mn-ea"/>
                      </a:endParaRPr>
                    </a:p>
                  </a:txBody>
                  <a:tcPr anchor="ctr"/>
                </a:tc>
                <a:tc>
                  <a:txBody>
                    <a:bodyPr/>
                    <a:lstStyle/>
                    <a:p>
                      <a:pPr algn="ctr"/>
                      <a:r>
                        <a:rPr kumimoji="1" lang="ja-JP" altLang="en-US" sz="2400" dirty="0">
                          <a:solidFill>
                            <a:schemeClr val="tx1"/>
                          </a:solidFill>
                        </a:rPr>
                        <a:t>項目</a:t>
                      </a:r>
                      <a:endParaRPr kumimoji="1" lang="ja-JP" altLang="en-US" sz="2400" dirty="0">
                        <a:solidFill>
                          <a:schemeClr val="tx1"/>
                        </a:solidFill>
                        <a:latin typeface="+mn-ea"/>
                        <a:ea typeface="+mn-ea"/>
                      </a:endParaRPr>
                    </a:p>
                  </a:txBody>
                  <a:tcPr anchor="ctr"/>
                </a:tc>
                <a:tc>
                  <a:txBody>
                    <a:bodyPr/>
                    <a:lstStyle/>
                    <a:p>
                      <a:pPr algn="ctr"/>
                      <a:r>
                        <a:rPr kumimoji="1" lang="ja-JP" altLang="en-US" sz="2400" dirty="0">
                          <a:solidFill>
                            <a:schemeClr val="tx1"/>
                          </a:solidFill>
                        </a:rPr>
                        <a:t>摘要</a:t>
                      </a:r>
                      <a:endParaRPr kumimoji="1" lang="ja-JP" altLang="en-US" sz="2400" dirty="0">
                        <a:solidFill>
                          <a:schemeClr val="tx1"/>
                        </a:solidFill>
                        <a:latin typeface="+mn-ea"/>
                        <a:ea typeface="+mn-ea"/>
                      </a:endParaRPr>
                    </a:p>
                  </a:txBody>
                  <a:tcPr anchor="ctr"/>
                </a:tc>
                <a:extLst>
                  <a:ext uri="{0D108BD9-81ED-4DB2-BD59-A6C34878D82A}">
                    <a16:rowId xmlns="" xmlns:a16="http://schemas.microsoft.com/office/drawing/2014/main" val="10000"/>
                  </a:ext>
                </a:extLst>
              </a:tr>
              <a:tr h="2390710">
                <a:tc>
                  <a:txBody>
                    <a:bodyPr/>
                    <a:lstStyle/>
                    <a:p>
                      <a:pPr algn="ctr"/>
                      <a:r>
                        <a:rPr kumimoji="1" lang="en-US" altLang="ja-JP" sz="2400" dirty="0"/>
                        <a:t>72.060.1</a:t>
                      </a:r>
                      <a:endParaRPr kumimoji="1" lang="ja-JP" altLang="en-US" sz="2400" dirty="0">
                        <a:latin typeface="+mn-ea"/>
                        <a:ea typeface="+mn-ea"/>
                      </a:endParaRPr>
                    </a:p>
                  </a:txBody>
                  <a:tcPr anchor="ctr"/>
                </a:tc>
                <a:tc>
                  <a:txBody>
                    <a:bodyPr/>
                    <a:lstStyle/>
                    <a:p>
                      <a:pPr algn="ctr"/>
                      <a:r>
                        <a:rPr kumimoji="1" lang="ja-JP" altLang="en-US" sz="2400" dirty="0"/>
                        <a:t>クラブと地区の賠償責任保険 </a:t>
                      </a:r>
                    </a:p>
                    <a:p>
                      <a:pPr algn="ctr"/>
                      <a:endParaRPr kumimoji="1" lang="ja-JP" altLang="en-US" sz="2400" dirty="0">
                        <a:latin typeface="+mn-ea"/>
                        <a:ea typeface="+mn-ea"/>
                      </a:endParaRPr>
                    </a:p>
                  </a:txBody>
                  <a:tcPr anchor="ctr"/>
                </a:tc>
                <a:tc>
                  <a:txBody>
                    <a:bodyPr/>
                    <a:lstStyle/>
                    <a:p>
                      <a:pPr algn="l"/>
                      <a:r>
                        <a:rPr kumimoji="1" lang="ja-JP" altLang="en-US" sz="2400" dirty="0"/>
                        <a:t>賠償責任保険への加入： 各クラブは、その地域に適切な、クラブ活動のための</a:t>
                      </a:r>
                      <a:r>
                        <a:rPr kumimoji="1" lang="ja-JP" altLang="en-US" sz="3200" b="1" u="sng" dirty="0">
                          <a:solidFill>
                            <a:srgbClr val="FF0000"/>
                          </a:solidFill>
                        </a:rPr>
                        <a:t>賠償責任保険に加入</a:t>
                      </a:r>
                      <a:r>
                        <a:rPr kumimoji="1" lang="ja-JP" altLang="en-US" sz="2400" dirty="0"/>
                        <a:t>するものとする（</a:t>
                      </a:r>
                      <a:r>
                        <a:rPr kumimoji="1" lang="en-US" altLang="ja-JP" sz="2400" dirty="0"/>
                        <a:t>2000 </a:t>
                      </a:r>
                      <a:r>
                        <a:rPr kumimoji="1" lang="ja-JP" altLang="en-US" sz="2400" dirty="0"/>
                        <a:t>年 </a:t>
                      </a:r>
                      <a:r>
                        <a:rPr kumimoji="1" lang="en-US" altLang="ja-JP" sz="2400" dirty="0"/>
                        <a:t>11 </a:t>
                      </a:r>
                      <a:r>
                        <a:rPr kumimoji="1" lang="ja-JP" altLang="en-US" sz="2400" dirty="0"/>
                        <a:t>月理事会会合、決定 </a:t>
                      </a:r>
                      <a:r>
                        <a:rPr kumimoji="1" lang="en-US" altLang="ja-JP" sz="2400" dirty="0"/>
                        <a:t>178 </a:t>
                      </a:r>
                      <a:r>
                        <a:rPr kumimoji="1" lang="ja-JP" altLang="en-US" sz="2400" dirty="0"/>
                        <a:t>号）</a:t>
                      </a:r>
                      <a:endParaRPr kumimoji="1" lang="ja-JP" altLang="en-US" sz="2400" dirty="0">
                        <a:latin typeface="+mn-ea"/>
                        <a:ea typeface="+mn-ea"/>
                      </a:endParaRP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85163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6503" y="265866"/>
            <a:ext cx="10515600" cy="1325563"/>
          </a:xfrm>
        </p:spPr>
        <p:txBody>
          <a:bodyPr>
            <a:normAutofit/>
          </a:bodyPr>
          <a:lstStyle/>
          <a:p>
            <a:r>
              <a:rPr lang="ja-JP" altLang="en-US" dirty="0">
                <a:latin typeface="HGS平成角ｺﾞｼｯｸ体W9" panose="020B0A00000000000000" pitchFamily="50" charset="-128"/>
                <a:ea typeface="HGS平成角ｺﾞｼｯｸ体W9" panose="020B0A00000000000000" pitchFamily="50" charset="-128"/>
              </a:rPr>
              <a:t>現行</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の人格権特約付賠償責任保険</a:t>
            </a:r>
            <a:r>
              <a:rPr lang="ja-JP" altLang="en-US" dirty="0" smtClean="0">
                <a:latin typeface="HGS平成角ｺﾞｼｯｸ体W9" panose="020B0A00000000000000" pitchFamily="50" charset="-128"/>
                <a:ea typeface="HGS平成角ｺﾞｼｯｸ体W9" panose="020B0A00000000000000" pitchFamily="50" charset="-128"/>
              </a:rPr>
              <a:t> </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6</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grpSp>
        <p:nvGrpSpPr>
          <p:cNvPr id="9" name="グループ化 8">
            <a:extLst>
              <a:ext uri="{FF2B5EF4-FFF2-40B4-BE49-F238E27FC236}">
                <a16:creationId xmlns="" xmlns:a16="http://schemas.microsoft.com/office/drawing/2014/main" id="{A6BD2988-7E4D-4D50-8CC8-0D2C2A1CB7A2}"/>
              </a:ext>
            </a:extLst>
          </p:cNvPr>
          <p:cNvGrpSpPr/>
          <p:nvPr/>
        </p:nvGrpSpPr>
        <p:grpSpPr>
          <a:xfrm>
            <a:off x="1002153" y="1580444"/>
            <a:ext cx="10546380" cy="4571999"/>
            <a:chOff x="2488223" y="1956287"/>
            <a:chExt cx="9302261" cy="3474306"/>
          </a:xfrm>
        </p:grpSpPr>
        <p:sp>
          <p:nvSpPr>
            <p:cNvPr id="10" name="正方形/長方形 9">
              <a:extLst>
                <a:ext uri="{FF2B5EF4-FFF2-40B4-BE49-F238E27FC236}">
                  <a16:creationId xmlns="" xmlns:a16="http://schemas.microsoft.com/office/drawing/2014/main" id="{4CBB748F-2D7A-450A-8D08-2910F4BD228E}"/>
                </a:ext>
              </a:extLst>
            </p:cNvPr>
            <p:cNvSpPr/>
            <p:nvPr/>
          </p:nvSpPr>
          <p:spPr>
            <a:xfrm>
              <a:off x="8845062" y="2628900"/>
              <a:ext cx="369277" cy="21189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 xmlns:a16="http://schemas.microsoft.com/office/drawing/2014/main" id="{47C5EB1E-1398-474F-A73B-8ADB34909AF3}"/>
                </a:ext>
              </a:extLst>
            </p:cNvPr>
            <p:cNvGrpSpPr/>
            <p:nvPr/>
          </p:nvGrpSpPr>
          <p:grpSpPr>
            <a:xfrm>
              <a:off x="2488223" y="1956287"/>
              <a:ext cx="8604738" cy="3378451"/>
              <a:chOff x="2488223" y="1956287"/>
              <a:chExt cx="8604738" cy="3378451"/>
            </a:xfrm>
          </p:grpSpPr>
          <p:sp>
            <p:nvSpPr>
              <p:cNvPr id="14" name="正方形/長方形 13">
                <a:extLst>
                  <a:ext uri="{FF2B5EF4-FFF2-40B4-BE49-F238E27FC236}">
                    <a16:creationId xmlns="" xmlns:a16="http://schemas.microsoft.com/office/drawing/2014/main" id="{957E22A5-A74A-4B07-8C95-B45368C5CA75}"/>
                  </a:ext>
                </a:extLst>
              </p:cNvPr>
              <p:cNvSpPr/>
              <p:nvPr/>
            </p:nvSpPr>
            <p:spPr>
              <a:xfrm>
                <a:off x="2639837" y="1956287"/>
                <a:ext cx="369277" cy="33725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 xmlns:a16="http://schemas.microsoft.com/office/drawing/2014/main" id="{9336AA7B-294A-4B92-8487-B60F2CC81645}"/>
                  </a:ext>
                </a:extLst>
              </p:cNvPr>
              <p:cNvGrpSpPr/>
              <p:nvPr/>
            </p:nvGrpSpPr>
            <p:grpSpPr>
              <a:xfrm>
                <a:off x="2488223" y="1956287"/>
                <a:ext cx="8604738" cy="3378451"/>
                <a:chOff x="2470638" y="1956288"/>
                <a:chExt cx="8604738" cy="3378451"/>
              </a:xfrm>
            </p:grpSpPr>
            <p:sp>
              <p:nvSpPr>
                <p:cNvPr id="16" name="四角形: 角を丸くする 3">
                  <a:extLst>
                    <a:ext uri="{FF2B5EF4-FFF2-40B4-BE49-F238E27FC236}">
                      <a16:creationId xmlns="" xmlns:a16="http://schemas.microsoft.com/office/drawing/2014/main" id="{8A70CDDA-1C39-4DFB-AF69-7B34C1D9CDD9}"/>
                    </a:ext>
                  </a:extLst>
                </p:cNvPr>
                <p:cNvSpPr/>
                <p:nvPr/>
              </p:nvSpPr>
              <p:spPr>
                <a:xfrm>
                  <a:off x="2501411" y="1956288"/>
                  <a:ext cx="2919046" cy="764931"/>
                </a:xfrm>
                <a:prstGeom prst="roundRect">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400" dirty="0">
                      <a:latin typeface="HGS平成角ｺﾞｼｯｸ体W9" panose="020B0A00000000000000" pitchFamily="50" charset="-128"/>
                      <a:ea typeface="HGS平成角ｺﾞｼｯｸ体W9" panose="020B0A00000000000000" pitchFamily="50" charset="-128"/>
                    </a:rPr>
                    <a:t>RIJYEM</a:t>
                  </a:r>
                  <a:endParaRPr kumimoji="1" lang="ja-JP" altLang="en-US" sz="2400" dirty="0">
                    <a:latin typeface="HGS平成角ｺﾞｼｯｸ体W9" panose="020B0A00000000000000" pitchFamily="50" charset="-128"/>
                    <a:ea typeface="HGS平成角ｺﾞｼｯｸ体W9" panose="020B0A00000000000000" pitchFamily="50" charset="-128"/>
                  </a:endParaRPr>
                </a:p>
              </p:txBody>
            </p:sp>
            <p:sp>
              <p:nvSpPr>
                <p:cNvPr id="17" name="四角形: 角を丸くする 4">
                  <a:extLst>
                    <a:ext uri="{FF2B5EF4-FFF2-40B4-BE49-F238E27FC236}">
                      <a16:creationId xmlns="" xmlns:a16="http://schemas.microsoft.com/office/drawing/2014/main" id="{AB402432-D50D-4CDF-93B4-2ADF481B7F2C}"/>
                    </a:ext>
                  </a:extLst>
                </p:cNvPr>
                <p:cNvSpPr/>
                <p:nvPr/>
              </p:nvSpPr>
              <p:spPr>
                <a:xfrm>
                  <a:off x="2470638" y="2851882"/>
                  <a:ext cx="2980592" cy="7649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地区</a:t>
                  </a:r>
                </a:p>
              </p:txBody>
            </p:sp>
            <p:sp>
              <p:nvSpPr>
                <p:cNvPr id="18" name="正方形/長方形 17">
                  <a:extLst>
                    <a:ext uri="{FF2B5EF4-FFF2-40B4-BE49-F238E27FC236}">
                      <a16:creationId xmlns="" xmlns:a16="http://schemas.microsoft.com/office/drawing/2014/main" id="{5471C1F8-B9FD-4CBB-926F-13E0497FE458}"/>
                    </a:ext>
                  </a:extLst>
                </p:cNvPr>
                <p:cNvSpPr/>
                <p:nvPr/>
              </p:nvSpPr>
              <p:spPr>
                <a:xfrm>
                  <a:off x="8217876" y="1956288"/>
                  <a:ext cx="2857500" cy="8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S平成角ｺﾞｼｯｸ体W9" panose="020B0A00000000000000" pitchFamily="50" charset="-128"/>
                      <a:ea typeface="HGS平成角ｺﾞｼｯｸ体W9" panose="020B0A00000000000000" pitchFamily="50" charset="-128"/>
                    </a:rPr>
                    <a:t>保険引受会社</a:t>
                  </a:r>
                  <a:endParaRPr kumimoji="1" lang="ja-JP" altLang="en-US" sz="2400" dirty="0">
                    <a:latin typeface="HGS平成角ｺﾞｼｯｸ体W9" panose="020B0A00000000000000" pitchFamily="50" charset="-128"/>
                    <a:ea typeface="HGS平成角ｺﾞｼｯｸ体W9" panose="020B0A00000000000000" pitchFamily="50" charset="-128"/>
                  </a:endParaRPr>
                </a:p>
              </p:txBody>
            </p:sp>
            <p:sp>
              <p:nvSpPr>
                <p:cNvPr id="19" name="四角形: 角を丸くする 6">
                  <a:extLst>
                    <a:ext uri="{FF2B5EF4-FFF2-40B4-BE49-F238E27FC236}">
                      <a16:creationId xmlns="" xmlns:a16="http://schemas.microsoft.com/office/drawing/2014/main" id="{B0AB57CB-340B-4F59-9530-C57671322FC8}"/>
                    </a:ext>
                  </a:extLst>
                </p:cNvPr>
                <p:cNvSpPr/>
                <p:nvPr/>
              </p:nvSpPr>
              <p:spPr>
                <a:xfrm>
                  <a:off x="2470638" y="3729892"/>
                  <a:ext cx="2980592"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ロータリークラブ</a:t>
                  </a:r>
                </a:p>
              </p:txBody>
            </p:sp>
            <p:sp>
              <p:nvSpPr>
                <p:cNvPr id="20" name="正方形/長方形 19">
                  <a:extLst>
                    <a:ext uri="{FF2B5EF4-FFF2-40B4-BE49-F238E27FC236}">
                      <a16:creationId xmlns="" xmlns:a16="http://schemas.microsoft.com/office/drawing/2014/main" id="{B8C29821-B3AC-4680-9820-2D7F465912B8}"/>
                    </a:ext>
                  </a:extLst>
                </p:cNvPr>
                <p:cNvSpPr/>
                <p:nvPr/>
              </p:nvSpPr>
              <p:spPr>
                <a:xfrm>
                  <a:off x="2470638" y="4643070"/>
                  <a:ext cx="2980592"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平成角ｺﾞｼｯｸ体W9" panose="020B0A00000000000000" pitchFamily="50" charset="-128"/>
                      <a:ea typeface="HGS平成角ｺﾞｼｯｸ体W9" panose="020B0A00000000000000" pitchFamily="50" charset="-128"/>
                    </a:rPr>
                    <a:t>青少年奉仕活動</a:t>
                  </a:r>
                </a:p>
              </p:txBody>
            </p:sp>
            <p:sp>
              <p:nvSpPr>
                <p:cNvPr id="22" name="矢印: 左右 13">
                  <a:extLst>
                    <a:ext uri="{FF2B5EF4-FFF2-40B4-BE49-F238E27FC236}">
                      <a16:creationId xmlns="" xmlns:a16="http://schemas.microsoft.com/office/drawing/2014/main" id="{A8564AF5-BD07-497F-8284-C9F9A8AE0103}"/>
                    </a:ext>
                  </a:extLst>
                </p:cNvPr>
                <p:cNvSpPr/>
                <p:nvPr/>
              </p:nvSpPr>
              <p:spPr>
                <a:xfrm>
                  <a:off x="5451230" y="1956288"/>
                  <a:ext cx="2488222" cy="827328"/>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保険</a:t>
                  </a:r>
                  <a:r>
                    <a:rPr kumimoji="1" lang="ja-JP" altLang="en-US" dirty="0" smtClean="0">
                      <a:latin typeface="HGS平成角ｺﾞｼｯｸ体W9" panose="020B0A00000000000000" pitchFamily="50" charset="-128"/>
                      <a:ea typeface="HGS平成角ｺﾞｼｯｸ体W9" panose="020B0A00000000000000" pitchFamily="50" charset="-128"/>
                    </a:rPr>
                    <a:t>契約</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23" name="矢印: 左 14">
                  <a:extLst>
                    <a:ext uri="{FF2B5EF4-FFF2-40B4-BE49-F238E27FC236}">
                      <a16:creationId xmlns="" xmlns:a16="http://schemas.microsoft.com/office/drawing/2014/main" id="{110C1C45-6DFB-432C-87C0-CBBFC2324DC3}"/>
                    </a:ext>
                  </a:extLst>
                </p:cNvPr>
                <p:cNvSpPr/>
                <p:nvPr/>
              </p:nvSpPr>
              <p:spPr>
                <a:xfrm>
                  <a:off x="5550875" y="2864093"/>
                  <a:ext cx="1521069" cy="74050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24" name="矢印: 左 15">
                  <a:extLst>
                    <a:ext uri="{FF2B5EF4-FFF2-40B4-BE49-F238E27FC236}">
                      <a16:creationId xmlns="" xmlns:a16="http://schemas.microsoft.com/office/drawing/2014/main" id="{A0D8B58F-CFA9-4414-ADB2-D81B473CD6A0}"/>
                    </a:ext>
                  </a:extLst>
                </p:cNvPr>
                <p:cNvSpPr/>
                <p:nvPr/>
              </p:nvSpPr>
              <p:spPr>
                <a:xfrm>
                  <a:off x="5565531" y="3704131"/>
                  <a:ext cx="1521069" cy="74050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被保険者</a:t>
                  </a:r>
                </a:p>
              </p:txBody>
            </p:sp>
            <p:sp>
              <p:nvSpPr>
                <p:cNvPr id="25" name="矢印: 左 17">
                  <a:extLst>
                    <a:ext uri="{FF2B5EF4-FFF2-40B4-BE49-F238E27FC236}">
                      <a16:creationId xmlns="" xmlns:a16="http://schemas.microsoft.com/office/drawing/2014/main" id="{C0B66E10-8B6C-4972-8B84-645C90A13D8E}"/>
                    </a:ext>
                  </a:extLst>
                </p:cNvPr>
                <p:cNvSpPr/>
                <p:nvPr/>
              </p:nvSpPr>
              <p:spPr>
                <a:xfrm>
                  <a:off x="5574322" y="4594232"/>
                  <a:ext cx="1521069" cy="740507"/>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S平成角ｺﾞｼｯｸ体W9" panose="020B0A00000000000000" pitchFamily="50" charset="-128"/>
                      <a:ea typeface="HGS平成角ｺﾞｼｯｸ体W9" panose="020B0A00000000000000" pitchFamily="50" charset="-128"/>
                    </a:rPr>
                    <a:t>保険対象</a:t>
                  </a:r>
                </a:p>
              </p:txBody>
            </p:sp>
          </p:grpSp>
        </p:grpSp>
        <p:sp>
          <p:nvSpPr>
            <p:cNvPr id="12" name="正方形/長方形 11">
              <a:extLst>
                <a:ext uri="{FF2B5EF4-FFF2-40B4-BE49-F238E27FC236}">
                  <a16:creationId xmlns="" xmlns:a16="http://schemas.microsoft.com/office/drawing/2014/main" id="{C4964BEF-5C74-40CA-A21B-36516BDCC4AA}"/>
                </a:ext>
              </a:extLst>
            </p:cNvPr>
            <p:cNvSpPr/>
            <p:nvPr/>
          </p:nvSpPr>
          <p:spPr>
            <a:xfrm>
              <a:off x="8235461" y="3065948"/>
              <a:ext cx="3555023"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n-ea"/>
                </a:rPr>
                <a:t>保険の対象：</a:t>
              </a:r>
              <a:endParaRPr lang="en-US" altLang="ja-JP" dirty="0">
                <a:latin typeface="+mn-ea"/>
              </a:endParaRPr>
            </a:p>
            <a:p>
              <a:r>
                <a:rPr kumimoji="1" lang="ja-JP" altLang="en-US" dirty="0">
                  <a:latin typeface="+mn-ea"/>
                </a:rPr>
                <a:t>ロータリー地区・クラブとしての青少年奉仕活動中に生じた事故に起因する賠償責任</a:t>
              </a:r>
              <a:endParaRPr lang="en-US" altLang="ja-JP" dirty="0">
                <a:latin typeface="+mn-ea"/>
              </a:endParaRPr>
            </a:p>
          </p:txBody>
        </p:sp>
        <p:sp>
          <p:nvSpPr>
            <p:cNvPr id="13" name="正方形/長方形 12">
              <a:extLst>
                <a:ext uri="{FF2B5EF4-FFF2-40B4-BE49-F238E27FC236}">
                  <a16:creationId xmlns="" xmlns:a16="http://schemas.microsoft.com/office/drawing/2014/main" id="{EFFB1C07-68C1-4EF9-ACAC-066CE62F35B9}"/>
                </a:ext>
              </a:extLst>
            </p:cNvPr>
            <p:cNvSpPr/>
            <p:nvPr/>
          </p:nvSpPr>
          <p:spPr>
            <a:xfrm>
              <a:off x="8235461" y="4541345"/>
              <a:ext cx="3555023" cy="88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支払限度額：</a:t>
              </a:r>
              <a:endParaRPr lang="en-US" altLang="ja-JP" dirty="0"/>
            </a:p>
            <a:p>
              <a:r>
                <a:rPr kumimoji="1" lang="ja-JP" altLang="en-US" dirty="0"/>
                <a:t>身体財物</a:t>
              </a:r>
              <a:r>
                <a:rPr lang="ja-JP" altLang="en-US" dirty="0"/>
                <a:t>共通　１事故１億円</a:t>
              </a:r>
              <a:endParaRPr kumimoji="1" lang="ja-JP" altLang="en-US" dirty="0"/>
            </a:p>
          </p:txBody>
        </p:sp>
      </p:grpSp>
    </p:spTree>
    <p:extLst>
      <p:ext uri="{BB962C8B-B14F-4D97-AF65-F5344CB8AC3E}">
        <p14:creationId xmlns:p14="http://schemas.microsoft.com/office/powerpoint/2010/main" val="339565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6503" y="265866"/>
            <a:ext cx="10515600" cy="1325563"/>
          </a:xfrm>
        </p:spPr>
        <p:txBody>
          <a:bodyPr>
            <a:normAutofit/>
          </a:bodyPr>
          <a:lstStyle/>
          <a:p>
            <a:r>
              <a:rPr lang="ja-JP" altLang="en-US" dirty="0">
                <a:latin typeface="HGS平成角ｺﾞｼｯｸ体W9" panose="020B0A00000000000000" pitchFamily="50" charset="-128"/>
                <a:ea typeface="HGS平成角ｺﾞｼｯｸ体W9" panose="020B0A00000000000000" pitchFamily="50" charset="-128"/>
              </a:rPr>
              <a:t>現行</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の人格権特約付賠償責任</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保険</a:t>
            </a:r>
            <a: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t/>
            </a:r>
            <a:b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b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補償内容の概要</a:t>
            </a:r>
            <a:r>
              <a:rPr lang="ja-JP" altLang="en-US" dirty="0" smtClean="0">
                <a:latin typeface="HGS平成角ｺﾞｼｯｸ体W9" panose="020B0A00000000000000" pitchFamily="50" charset="-128"/>
                <a:ea typeface="HGS平成角ｺﾞｼｯｸ体W9" panose="020B0A00000000000000" pitchFamily="50" charset="-128"/>
              </a:rPr>
              <a:t> </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7</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84" y="1655545"/>
            <a:ext cx="3959065" cy="4572000"/>
          </a:xfrm>
          <a:prstGeom prst="rect">
            <a:avLst/>
          </a:prstGeom>
          <a:ln>
            <a:solidFill>
              <a:schemeClr val="tx1"/>
            </a:solidFill>
          </a:ln>
        </p:spPr>
      </p:pic>
      <p:sp>
        <p:nvSpPr>
          <p:cNvPr id="6" name="正方形/長方形 5"/>
          <p:cNvSpPr/>
          <p:nvPr/>
        </p:nvSpPr>
        <p:spPr>
          <a:xfrm>
            <a:off x="5265018" y="1607419"/>
            <a:ext cx="6150543" cy="45334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3200" dirty="0" smtClean="0"/>
              <a:t>● </a:t>
            </a:r>
            <a:r>
              <a:rPr lang="ja-JP" altLang="en-US" sz="3200" dirty="0"/>
              <a:t>一般的な賠償</a:t>
            </a:r>
            <a:r>
              <a:rPr lang="ja-JP" altLang="en-US" sz="3200" dirty="0" smtClean="0"/>
              <a:t>責任</a:t>
            </a:r>
            <a:endParaRPr lang="en-US" altLang="ja-JP" sz="3200" dirty="0" smtClean="0"/>
          </a:p>
          <a:p>
            <a:endParaRPr lang="ja-JP" altLang="en-US" dirty="0"/>
          </a:p>
          <a:p>
            <a:pPr>
              <a:lnSpc>
                <a:spcPct val="120000"/>
              </a:lnSpc>
            </a:pPr>
            <a:r>
              <a:rPr lang="ja-JP" altLang="en-US" sz="2400" b="1" dirty="0"/>
              <a:t>施設管理の不備や仕事の遂行・イベント活動中のミスにより、保険期間中に日本国内で発生した偶然の事故に起因して、他人の身体を害したり他人の財物を損壊した場合に、被保険者が被害者から裁判上または裁判外の損害賠償の請求を受けたとき、保険契約で定められた保険金をお支払いします</a:t>
            </a:r>
            <a:r>
              <a:rPr lang="ja-JP" altLang="en-US" sz="2400" dirty="0"/>
              <a:t>。</a:t>
            </a:r>
          </a:p>
        </p:txBody>
      </p:sp>
    </p:spTree>
    <p:extLst>
      <p:ext uri="{BB962C8B-B14F-4D97-AF65-F5344CB8AC3E}">
        <p14:creationId xmlns:p14="http://schemas.microsoft.com/office/powerpoint/2010/main" val="52256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6503" y="265866"/>
            <a:ext cx="10515600" cy="1325563"/>
          </a:xfrm>
        </p:spPr>
        <p:txBody>
          <a:bodyPr>
            <a:normAutofit/>
          </a:bodyPr>
          <a:lstStyle/>
          <a:p>
            <a:r>
              <a:rPr lang="ja-JP" altLang="en-US" dirty="0">
                <a:latin typeface="HGS平成角ｺﾞｼｯｸ体W9" panose="020B0A00000000000000" pitchFamily="50" charset="-128"/>
                <a:ea typeface="HGS平成角ｺﾞｼｯｸ体W9" panose="020B0A00000000000000" pitchFamily="50" charset="-128"/>
              </a:rPr>
              <a:t>現行</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の人格権特約付賠償責任</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保険</a:t>
            </a:r>
            <a: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t/>
            </a:r>
            <a:b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b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補償内容の概要</a:t>
            </a:r>
            <a:r>
              <a:rPr lang="ja-JP" altLang="en-US" dirty="0" smtClean="0">
                <a:latin typeface="HGS平成角ｺﾞｼｯｸ体W9" panose="020B0A00000000000000" pitchFamily="50" charset="-128"/>
                <a:ea typeface="HGS平成角ｺﾞｼｯｸ体W9" panose="020B0A00000000000000" pitchFamily="50" charset="-128"/>
              </a:rPr>
              <a:t> </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8</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sp>
        <p:nvSpPr>
          <p:cNvPr id="6" name="正方形/長方形 5"/>
          <p:cNvSpPr/>
          <p:nvPr/>
        </p:nvSpPr>
        <p:spPr>
          <a:xfrm>
            <a:off x="625642" y="1607419"/>
            <a:ext cx="10789919" cy="46981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3200" dirty="0"/>
              <a:t>●セクハラ・人格権（</a:t>
            </a:r>
            <a:r>
              <a:rPr lang="en-US" altLang="ja-JP" sz="3200" dirty="0"/>
              <a:t>※</a:t>
            </a:r>
            <a:r>
              <a:rPr lang="ja-JP" altLang="en-US" sz="3200" dirty="0"/>
              <a:t>）の侵害に伴う賠償</a:t>
            </a:r>
            <a:r>
              <a:rPr lang="ja-JP" altLang="en-US" sz="3200" dirty="0" smtClean="0"/>
              <a:t>責任</a:t>
            </a:r>
            <a:endParaRPr lang="en-US" altLang="ja-JP" sz="3200" dirty="0" smtClean="0"/>
          </a:p>
          <a:p>
            <a:endParaRPr lang="en-US" altLang="ja-JP" sz="3200" dirty="0" smtClean="0"/>
          </a:p>
          <a:p>
            <a:r>
              <a:rPr lang="ja-JP" altLang="ja-JP" sz="2400" b="1" dirty="0"/>
              <a:t>被保険者又は被保険者以外の者が、保険期間中に日本国内で行った次に掲げる行為に起因する他人の自由、名誉もしくはプライバシーの侵害その他の精神的苦痛について、被保険者が被害者から裁判上または裁判外の損害賠償の請求を受けたとき、保険契約で定められた保険金をお支払いします</a:t>
            </a:r>
            <a:r>
              <a:rPr lang="ja-JP" altLang="ja-JP" sz="2400" b="1" dirty="0" smtClean="0"/>
              <a:t>。</a:t>
            </a:r>
            <a:endParaRPr lang="en-US" altLang="ja-JP" sz="2400" b="1" dirty="0" smtClean="0"/>
          </a:p>
          <a:p>
            <a:endParaRPr lang="en-US" altLang="ja-JP" sz="2400" b="1" dirty="0"/>
          </a:p>
          <a:p>
            <a:r>
              <a:rPr lang="ja-JP" altLang="en-US" sz="2400" b="1" dirty="0"/>
              <a:t>　①　不当な身体の拘束</a:t>
            </a:r>
          </a:p>
          <a:p>
            <a:r>
              <a:rPr lang="ja-JP" altLang="en-US" sz="2400" b="1" dirty="0"/>
              <a:t>　②　口頭または文書もしくは図画等による表示</a:t>
            </a:r>
          </a:p>
          <a:p>
            <a:r>
              <a:rPr lang="ja-JP" altLang="en-US" sz="2400" b="1" dirty="0"/>
              <a:t>　③　性的な言動</a:t>
            </a:r>
          </a:p>
          <a:p>
            <a:r>
              <a:rPr lang="ja-JP" altLang="en-US" sz="2400" b="1" dirty="0"/>
              <a:t>　④　差別的な取扱いまたは不利益な</a:t>
            </a:r>
            <a:r>
              <a:rPr lang="ja-JP" altLang="en-US" sz="2400" b="1" dirty="0" smtClean="0"/>
              <a:t>取扱い</a:t>
            </a:r>
            <a:endParaRPr lang="ja-JP" altLang="en-US" sz="2400" b="1" dirty="0"/>
          </a:p>
        </p:txBody>
      </p:sp>
    </p:spTree>
    <p:extLst>
      <p:ext uri="{BB962C8B-B14F-4D97-AF65-F5344CB8AC3E}">
        <p14:creationId xmlns:p14="http://schemas.microsoft.com/office/powerpoint/2010/main" val="216908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6503" y="265866"/>
            <a:ext cx="10515600" cy="1325563"/>
          </a:xfrm>
        </p:spPr>
        <p:txBody>
          <a:bodyPr>
            <a:normAutofit/>
          </a:bodyPr>
          <a:lstStyle/>
          <a:p>
            <a:r>
              <a:rPr lang="ja-JP" altLang="en-US" dirty="0">
                <a:latin typeface="HGS平成角ｺﾞｼｯｸ体W9" panose="020B0A00000000000000" pitchFamily="50" charset="-128"/>
                <a:ea typeface="HGS平成角ｺﾞｼｯｸ体W9" panose="020B0A00000000000000" pitchFamily="50" charset="-128"/>
              </a:rPr>
              <a:t>現行</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の人格権特約付賠償責任</a:t>
            </a: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保険</a:t>
            </a:r>
            <a: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t/>
            </a:r>
            <a:br>
              <a:rPr lang="en-US" altLang="ja-JP" dirty="0" smtClean="0">
                <a:solidFill>
                  <a:schemeClr val="accent2"/>
                </a:solidFill>
                <a:latin typeface="HGS平成角ｺﾞｼｯｸ体W9" panose="020B0A00000000000000" pitchFamily="50" charset="-128"/>
                <a:ea typeface="HGS平成角ｺﾞｼｯｸ体W9" panose="020B0A00000000000000" pitchFamily="50" charset="-128"/>
              </a:rPr>
            </a:br>
            <a:r>
              <a:rPr lang="ja-JP" altLang="en-US" dirty="0" smtClean="0">
                <a:solidFill>
                  <a:schemeClr val="accent2"/>
                </a:solidFill>
                <a:latin typeface="HGS平成角ｺﾞｼｯｸ体W9" panose="020B0A00000000000000" pitchFamily="50" charset="-128"/>
                <a:ea typeface="HGS平成角ｺﾞｼｯｸ体W9" panose="020B0A00000000000000" pitchFamily="50" charset="-128"/>
              </a:rPr>
              <a:t>補償内容の概要</a:t>
            </a:r>
            <a:r>
              <a:rPr lang="ja-JP" altLang="en-US" dirty="0" smtClean="0">
                <a:latin typeface="HGS平成角ｺﾞｼｯｸ体W9" panose="020B0A00000000000000" pitchFamily="50" charset="-128"/>
                <a:ea typeface="HGS平成角ｺﾞｼｯｸ体W9" panose="020B0A00000000000000" pitchFamily="50" charset="-128"/>
              </a:rPr>
              <a:t> </a:t>
            </a:r>
            <a:endParaRPr kumimoji="1" lang="ja-JP" altLang="en-US" dirty="0">
              <a:latin typeface="HGS平成角ｺﾞｼｯｸ体W9" panose="020B0A00000000000000" pitchFamily="50" charset="-128"/>
              <a:ea typeface="HGS平成角ｺﾞｼｯｸ体W9" panose="020B0A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a:t>©2022 RIJYEM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EF139992-7AB5-4C99-905A-A74364CEF6D3}" type="slidenum">
              <a:rPr kumimoji="1" lang="ja-JP" altLang="en-US" smtClean="0"/>
              <a:t>9</a:t>
            </a:fld>
            <a:endParaRPr kumimoji="1" lang="ja-JP" altLang="en-US"/>
          </a:p>
        </p:txBody>
      </p:sp>
      <p:pic>
        <p:nvPicPr>
          <p:cNvPr id="8" name="図 7" descr="C:\Users\PCUser\Dropbox\My PC (PC)\Downloads\PNG+for+Word+documents,+presentations,+and+web+use..png">
            <a:extLst>
              <a:ext uri="{FF2B5EF4-FFF2-40B4-BE49-F238E27FC236}">
                <a16:creationId xmlns="" xmlns:a16="http://schemas.microsoft.com/office/drawing/2014/main" id="{92E79C11-3C5A-46F2-84EE-97F9819117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402" y="-14287"/>
            <a:ext cx="2823195" cy="1220706"/>
          </a:xfrm>
          <a:prstGeom prst="rect">
            <a:avLst/>
          </a:prstGeom>
          <a:noFill/>
          <a:ln>
            <a:noFill/>
          </a:ln>
        </p:spPr>
      </p:pic>
      <p:pic>
        <p:nvPicPr>
          <p:cNvPr id="7" name="図 6"/>
          <p:cNvPicPr/>
          <p:nvPr/>
        </p:nvPicPr>
        <p:blipFill>
          <a:blip r:embed="rId4">
            <a:extLst>
              <a:ext uri="{28A0092B-C50C-407E-A947-70E740481C1C}">
                <a14:useLocalDpi xmlns:a14="http://schemas.microsoft.com/office/drawing/2010/main" val="0"/>
              </a:ext>
            </a:extLst>
          </a:blip>
          <a:stretch>
            <a:fillRect/>
          </a:stretch>
        </p:blipFill>
        <p:spPr>
          <a:xfrm>
            <a:off x="1864994" y="1700847"/>
            <a:ext cx="8526429" cy="4566603"/>
          </a:xfrm>
          <a:prstGeom prst="rect">
            <a:avLst/>
          </a:prstGeom>
          <a:ln w="57150">
            <a:solidFill>
              <a:schemeClr val="tx1"/>
            </a:solidFill>
          </a:ln>
        </p:spPr>
      </p:pic>
    </p:spTree>
    <p:extLst>
      <p:ext uri="{BB962C8B-B14F-4D97-AF65-F5344CB8AC3E}">
        <p14:creationId xmlns:p14="http://schemas.microsoft.com/office/powerpoint/2010/main" val="90083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1853</Words>
  <Application>Microsoft Office PowerPoint</Application>
  <PresentationFormat>ユーザー設定</PresentationFormat>
  <Paragraphs>287</Paragraphs>
  <Slides>13</Slides>
  <Notes>13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RAC青少年奉仕活動向け 賠償責任保険</vt:lpstr>
      <vt:lpstr>ロータ－アクトの方針に関する最近の変更（抜粋）</vt:lpstr>
      <vt:lpstr>RACの賠償責任保険について ロータリー章典では、</vt:lpstr>
      <vt:lpstr>RACの賠償責任保険について ロータリー章典では、</vt:lpstr>
      <vt:lpstr>現行の人格権特約付賠償責任保険 </vt:lpstr>
      <vt:lpstr>現行の人格権特約付賠償責任保険 補償内容の概要 </vt:lpstr>
      <vt:lpstr>現行の人格権特約付賠償責任保険 補償内容の概要 </vt:lpstr>
      <vt:lpstr>現行の人格権特約付賠償責任保険 補償内容の概要 </vt:lpstr>
      <vt:lpstr>現行の人格権特約付賠償責任保険 補償内容の概要 </vt:lpstr>
      <vt:lpstr>今後の人格権特約付賠償責任保険</vt:lpstr>
      <vt:lpstr>今後の人格権特約付賠償責任保険</vt:lpstr>
      <vt:lpstr>RAC向け青少年奉仕活動中の賠償責任保険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RAC向け青少年奉仕活動中の賠償責任保険</dc:title>
  <dc:creator>rijyemjimu02@outlook.jp</dc:creator>
  <cp:lastModifiedBy>PCUser</cp:lastModifiedBy>
  <cp:revision>99</cp:revision>
  <cp:lastPrinted>2022-01-16T13:27:31Z</cp:lastPrinted>
  <dcterms:created xsi:type="dcterms:W3CDTF">2022-01-14T03:23:47Z</dcterms:created>
  <dcterms:modified xsi:type="dcterms:W3CDTF">2022-02-05T12:58:34Z</dcterms:modified>
</cp:coreProperties>
</file>