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8"/>
  </p:notesMasterIdLst>
  <p:sldIdLst>
    <p:sldId id="405" r:id="rId2"/>
    <p:sldId id="412" r:id="rId3"/>
    <p:sldId id="837" r:id="rId4"/>
    <p:sldId id="420" r:id="rId5"/>
    <p:sldId id="863" r:id="rId6"/>
    <p:sldId id="428" r:id="rId7"/>
    <p:sldId id="426" r:id="rId8"/>
    <p:sldId id="865" r:id="rId9"/>
    <p:sldId id="873" r:id="rId10"/>
    <p:sldId id="864" r:id="rId11"/>
    <p:sldId id="872" r:id="rId12"/>
    <p:sldId id="871" r:id="rId13"/>
    <p:sldId id="868" r:id="rId14"/>
    <p:sldId id="867" r:id="rId15"/>
    <p:sldId id="881" r:id="rId16"/>
    <p:sldId id="880" r:id="rId17"/>
    <p:sldId id="879" r:id="rId18"/>
    <p:sldId id="878" r:id="rId19"/>
    <p:sldId id="877" r:id="rId20"/>
    <p:sldId id="875" r:id="rId21"/>
    <p:sldId id="886" r:id="rId22"/>
    <p:sldId id="885" r:id="rId23"/>
    <p:sldId id="883" r:id="rId24"/>
    <p:sldId id="892" r:id="rId25"/>
    <p:sldId id="889" r:id="rId26"/>
    <p:sldId id="890" r:id="rId27"/>
    <p:sldId id="888" r:id="rId28"/>
    <p:sldId id="897" r:id="rId29"/>
    <p:sldId id="896" r:id="rId30"/>
    <p:sldId id="894" r:id="rId31"/>
    <p:sldId id="893" r:id="rId32"/>
    <p:sldId id="902" r:id="rId33"/>
    <p:sldId id="901" r:id="rId34"/>
    <p:sldId id="907" r:id="rId35"/>
    <p:sldId id="905" r:id="rId36"/>
    <p:sldId id="900" r:id="rId37"/>
    <p:sldId id="899" r:id="rId38"/>
    <p:sldId id="898" r:id="rId39"/>
    <p:sldId id="923" r:id="rId40"/>
    <p:sldId id="922" r:id="rId41"/>
    <p:sldId id="921" r:id="rId42"/>
    <p:sldId id="920" r:id="rId43"/>
    <p:sldId id="789" r:id="rId44"/>
    <p:sldId id="813" r:id="rId45"/>
    <p:sldId id="795" r:id="rId46"/>
    <p:sldId id="794" r:id="rId47"/>
    <p:sldId id="793" r:id="rId48"/>
    <p:sldId id="792" r:id="rId49"/>
    <p:sldId id="798" r:id="rId50"/>
    <p:sldId id="801" r:id="rId51"/>
    <p:sldId id="814" r:id="rId52"/>
    <p:sldId id="800" r:id="rId53"/>
    <p:sldId id="860" r:id="rId54"/>
    <p:sldId id="799" r:id="rId55"/>
    <p:sldId id="804" r:id="rId56"/>
    <p:sldId id="809" r:id="rId57"/>
    <p:sldId id="808" r:id="rId58"/>
    <p:sldId id="853" r:id="rId59"/>
    <p:sldId id="850" r:id="rId60"/>
    <p:sldId id="438" r:id="rId61"/>
    <p:sldId id="861" r:id="rId62"/>
    <p:sldId id="859" r:id="rId63"/>
    <p:sldId id="462" r:id="rId64"/>
    <p:sldId id="457" r:id="rId65"/>
    <p:sldId id="467" r:id="rId66"/>
    <p:sldId id="466" r:id="rId67"/>
    <p:sldId id="421" r:id="rId68"/>
    <p:sldId id="425" r:id="rId69"/>
    <p:sldId id="840" r:id="rId70"/>
    <p:sldId id="828" r:id="rId71"/>
    <p:sldId id="829" r:id="rId72"/>
    <p:sldId id="831" r:id="rId73"/>
    <p:sldId id="832" r:id="rId74"/>
    <p:sldId id="836" r:id="rId75"/>
    <p:sldId id="834" r:id="rId76"/>
    <p:sldId id="835" r:id="rId77"/>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92" autoAdjust="0"/>
    <p:restoredTop sz="73324" autoAdjust="0"/>
  </p:normalViewPr>
  <p:slideViewPr>
    <p:cSldViewPr snapToGrid="0">
      <p:cViewPr varScale="1">
        <p:scale>
          <a:sx n="49" d="100"/>
          <a:sy n="49" d="100"/>
        </p:scale>
        <p:origin x="58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50263"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349" y="1"/>
            <a:ext cx="2950263" cy="498475"/>
          </a:xfrm>
          <a:prstGeom prst="rect">
            <a:avLst/>
          </a:prstGeom>
        </p:spPr>
        <p:txBody>
          <a:bodyPr vert="horz" lIns="91440" tIns="45720" rIns="91440" bIns="45720" rtlCol="0"/>
          <a:lstStyle>
            <a:lvl1pPr algn="r">
              <a:defRPr sz="1200"/>
            </a:lvl1pPr>
          </a:lstStyle>
          <a:p>
            <a:fld id="{E0EFA219-430D-4180-9CF1-5B878B10C345}" type="datetimeFigureOut">
              <a:rPr kumimoji="1" lang="ja-JP" altLang="en-US" smtClean="0"/>
              <a:t>2022/5/21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198" y="4783138"/>
            <a:ext cx="5444806"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4"/>
            <a:ext cx="2950263"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349" y="9440864"/>
            <a:ext cx="2950263" cy="498475"/>
          </a:xfrm>
          <a:prstGeom prst="rect">
            <a:avLst/>
          </a:prstGeom>
        </p:spPr>
        <p:txBody>
          <a:bodyPr vert="horz" lIns="91440" tIns="45720" rIns="91440" bIns="45720" rtlCol="0" anchor="b"/>
          <a:lstStyle>
            <a:lvl1pPr algn="r">
              <a:defRPr sz="1200"/>
            </a:lvl1pPr>
          </a:lstStyle>
          <a:p>
            <a:fld id="{5B87F02C-7CD6-420F-BE72-0263139F186D}" type="slidenum">
              <a:rPr kumimoji="1" lang="ja-JP" altLang="en-US" smtClean="0"/>
              <a:t>‹#›</a:t>
            </a:fld>
            <a:endParaRPr kumimoji="1" lang="ja-JP" altLang="en-US"/>
          </a:p>
        </p:txBody>
      </p:sp>
    </p:spTree>
    <p:extLst>
      <p:ext uri="{BB962C8B-B14F-4D97-AF65-F5344CB8AC3E}">
        <p14:creationId xmlns:p14="http://schemas.microsoft.com/office/powerpoint/2010/main" val="38917029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全国</a:t>
            </a:r>
            <a:r>
              <a:rPr kumimoji="1" lang="en-US" altLang="ja-JP" dirty="0"/>
              <a:t>RYLA</a:t>
            </a:r>
            <a:r>
              <a:rPr kumimoji="1" lang="ja-JP" altLang="en-US" dirty="0"/>
              <a:t>関係者の皆様、青少年奉仕関係の皆さま　こんにちは！</a:t>
            </a:r>
            <a:endParaRPr kumimoji="1" lang="en-US" altLang="ja-JP" dirty="0"/>
          </a:p>
          <a:p>
            <a:r>
              <a:rPr kumimoji="1" lang="ja-JP" altLang="en-US" dirty="0"/>
              <a:t>この度は</a:t>
            </a:r>
            <a:r>
              <a:rPr kumimoji="1" lang="en-US" altLang="ja-JP" dirty="0"/>
              <a:t>2690</a:t>
            </a:r>
            <a:r>
              <a:rPr kumimoji="1" lang="ja-JP" altLang="en-US" dirty="0"/>
              <a:t>地区岩崎陽一ガバナーはじめ。。。。。。</a:t>
            </a:r>
            <a:endParaRPr kumimoji="1" lang="en-US" altLang="ja-JP"/>
          </a:p>
          <a:p>
            <a:endParaRPr kumimoji="1" lang="en-US" altLang="ja-JP" dirty="0"/>
          </a:p>
          <a:p>
            <a:r>
              <a:rPr kumimoji="1" lang="ja-JP" altLang="en-US" dirty="0"/>
              <a:t>ロータリー財団管理委員を仰せつかっております三木明でございます。</a:t>
            </a:r>
            <a:endParaRPr kumimoji="1" lang="en-US" altLang="ja-JP" dirty="0"/>
          </a:p>
          <a:p>
            <a:r>
              <a:rPr kumimoji="1" lang="ja-JP" altLang="en-US" dirty="0"/>
              <a:t>私は、</a:t>
            </a:r>
            <a:r>
              <a:rPr kumimoji="1" lang="en-US" altLang="ja-JP" dirty="0"/>
              <a:t>2680</a:t>
            </a:r>
            <a:r>
              <a:rPr kumimoji="1" lang="ja-JP" altLang="en-US" dirty="0"/>
              <a:t>地区のライラ委員や青少年奉仕委員として</a:t>
            </a:r>
            <a:r>
              <a:rPr kumimoji="1" lang="en-US" altLang="ja-JP" dirty="0"/>
              <a:t>35</a:t>
            </a:r>
            <a:r>
              <a:rPr kumimoji="1" lang="ja-JP" altLang="en-US" dirty="0"/>
              <a:t>年余り関わり、お手伝いをしてまいりました。</a:t>
            </a:r>
            <a:endParaRPr kumimoji="1" lang="en-US" altLang="ja-JP" dirty="0"/>
          </a:p>
          <a:p>
            <a:r>
              <a:rPr kumimoji="1" lang="ja-JP" altLang="en-US" dirty="0"/>
              <a:t>地区のプログラムとしてのライラ、</a:t>
            </a:r>
            <a:r>
              <a:rPr kumimoji="1" lang="en-US" altLang="ja-JP" dirty="0"/>
              <a:t>RI</a:t>
            </a:r>
            <a:r>
              <a:rPr kumimoji="1" lang="ja-JP" altLang="en-US" dirty="0"/>
              <a:t>がすすめているライラについてお話させて頂きます。</a:t>
            </a:r>
            <a:endParaRPr kumimoji="1" lang="en-US" altLang="ja-JP" dirty="0"/>
          </a:p>
          <a:p>
            <a:r>
              <a:rPr kumimoji="1" lang="ja-JP" altLang="en-US" dirty="0"/>
              <a:t>地区であれ、</a:t>
            </a:r>
            <a:r>
              <a:rPr kumimoji="1" lang="en-US" altLang="ja-JP" dirty="0"/>
              <a:t>RI</a:t>
            </a:r>
            <a:r>
              <a:rPr kumimoji="1" lang="ja-JP" altLang="en-US" dirty="0"/>
              <a:t>であれ、根本的な部分は何ら変わることはなく、理念は共通しています。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1</a:t>
            </a:fld>
            <a:endParaRPr kumimoji="1" lang="ja-JP" altLang="en-US"/>
          </a:p>
        </p:txBody>
      </p:sp>
    </p:spTree>
    <p:extLst>
      <p:ext uri="{BB962C8B-B14F-4D97-AF65-F5344CB8AC3E}">
        <p14:creationId xmlns:p14="http://schemas.microsoft.com/office/powerpoint/2010/main" val="3886895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r>
              <a:rPr lang="ja-JP" altLang="ja-JP" sz="1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予算と資金調達</a:t>
            </a:r>
            <a:endParaRPr lang="ja-JP" altLang="ja-JP" sz="105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各項目にかかる費用、各項目の明細、必要な理由、</a:t>
            </a:r>
            <a:endPar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入金日と支払日を記載します。</a:t>
            </a:r>
            <a:endParaRPr lang="en-US" altLang="ja-JP" sz="1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ja-JP" sz="3200" b="0" i="0" u="none" strike="noStrike" kern="100" cap="none" spc="0" normalizeH="0" baseline="0" noProof="0" dirty="0">
                <a:ln>
                  <a:noFill/>
                </a:ln>
                <a:solidFill>
                  <a:srgbClr val="FF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会場</a:t>
            </a:r>
            <a:endParaRPr kumimoji="1" lang="en-US" altLang="ja-JP" sz="3200" b="0" i="0" u="none" strike="noStrike" kern="100" cap="none" spc="0" normalizeH="0" baseline="0" noProof="0" dirty="0">
              <a:ln>
                <a:noFill/>
              </a:ln>
              <a:solidFill>
                <a:srgbClr val="FF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ja-JP" sz="3200" b="0" i="0" u="none" strike="noStrike" kern="100" cap="none" spc="0" normalizeH="0" baseline="0" noProof="0" dirty="0">
                <a:ln>
                  <a:noFill/>
                </a:ln>
                <a:solidFill>
                  <a:prstClr val="black"/>
                </a:solidFill>
                <a:effectLst/>
                <a:highlight>
                  <a:srgbClr val="FFFF00"/>
                </a:highlight>
                <a:uLnTx/>
                <a:uFillTx/>
                <a:latin typeface="游明朝" panose="02020400000000000000" pitchFamily="18" charset="-128"/>
                <a:ea typeface="ＭＳ Ｐゴシック" panose="020B0600070205080204" pitchFamily="50" charset="-128"/>
                <a:cs typeface="Times New Roman" panose="02020603050405020304" pitchFamily="18" charset="0"/>
              </a:rPr>
              <a:t>使用料に加え、空調使用料、レイアウト変更料、</a:t>
            </a:r>
            <a:r>
              <a:rPr kumimoji="1" lang="ja-JP" altLang="ja-JP" sz="3200" b="0" i="0" u="none" strike="noStrike" kern="100" cap="none" spc="0" normalizeH="0" baseline="0" noProof="0" dirty="0">
                <a:ln>
                  <a:noFill/>
                </a:ln>
                <a:solidFill>
                  <a:srgbClr val="FF0000"/>
                </a:solidFill>
                <a:effectLst/>
                <a:highlight>
                  <a:srgbClr val="FFFF00"/>
                </a:highlight>
                <a:uLnTx/>
                <a:uFillTx/>
                <a:latin typeface="游明朝" panose="02020400000000000000" pitchFamily="18" charset="-128"/>
                <a:ea typeface="ＭＳ Ｐゴシック" panose="020B0600070205080204" pitchFamily="50" charset="-128"/>
                <a:cs typeface="Times New Roman" panose="02020603050405020304" pitchFamily="18" charset="0"/>
              </a:rPr>
              <a:t>セキュ リティ費用</a:t>
            </a:r>
            <a:r>
              <a:rPr kumimoji="1" lang="ja-JP" altLang="ja-JP" sz="3200" b="0" i="0" u="none" strike="noStrike" kern="100" cap="none" spc="0" normalizeH="0" baseline="0" noProof="0" dirty="0">
                <a:ln>
                  <a:noFill/>
                </a:ln>
                <a:solidFill>
                  <a:prstClr val="black"/>
                </a:solidFill>
                <a:effectLst/>
                <a:highlight>
                  <a:srgbClr val="FFFF00"/>
                </a:highlight>
                <a:uLnTx/>
                <a:uFillTx/>
                <a:latin typeface="游明朝" panose="02020400000000000000" pitchFamily="18" charset="-128"/>
                <a:ea typeface="ＭＳ Ｐゴシック" panose="020B0600070205080204" pitchFamily="50" charset="-128"/>
                <a:cs typeface="Times New Roman" panose="02020603050405020304" pitchFamily="18" charset="0"/>
              </a:rPr>
              <a:t>などの関連費用も予算に含めます。</a:t>
            </a:r>
            <a:endParaRPr kumimoji="1" lang="en-US" altLang="ja-JP" sz="3200" b="0" i="0" u="none" strike="noStrike" kern="100" cap="none" spc="0" normalizeH="0" baseline="0" noProof="0" dirty="0">
              <a:ln>
                <a:noFill/>
              </a:ln>
              <a:solidFill>
                <a:prstClr val="black"/>
              </a:solidFill>
              <a:effectLst/>
              <a:highlight>
                <a:srgbClr val="FFFF00"/>
              </a:highlight>
              <a:uLnTx/>
              <a:uFillTx/>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ja-JP" sz="3200" b="0" i="0" u="none" strike="noStrike" kern="100" cap="none" spc="0" normalizeH="0" baseline="0" noProof="0" dirty="0">
                <a:ln>
                  <a:noFill/>
                </a:ln>
                <a:solidFill>
                  <a:prstClr val="black"/>
                </a:solidFill>
                <a:effectLst/>
                <a:highlight>
                  <a:srgbClr val="FFFF00"/>
                </a:highlight>
                <a:uLnTx/>
                <a:uFillTx/>
                <a:latin typeface="游明朝" panose="02020400000000000000" pitchFamily="18" charset="-128"/>
                <a:ea typeface="ＭＳ Ｐゴシック" panose="020B0600070205080204" pitchFamily="50" charset="-128"/>
                <a:cs typeface="Times New Roman" panose="02020603050405020304" pitchFamily="18" charset="0"/>
              </a:rPr>
              <a:t> 飲食代：参加者や進行役、講演者に食事、軽食、飲み物を 提供する場合。 </a:t>
            </a:r>
            <a:endParaRPr kumimoji="1" lang="ja-JP" altLang="ja-JP" sz="2400" b="0" i="0" u="none" strike="noStrike" kern="100" cap="none" spc="0" normalizeH="0" baseline="0" noProof="0" dirty="0">
              <a:ln>
                <a:noFill/>
              </a:ln>
              <a:solidFill>
                <a:prstClr val="black"/>
              </a:solidFill>
              <a:effectLst/>
              <a:highlight>
                <a:srgbClr val="FFFF00"/>
              </a:highlight>
              <a:uLnTx/>
              <a:uFillTx/>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b="1"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19</a:t>
            </a:fld>
            <a:endParaRPr kumimoji="1" lang="ja-JP" altLang="en-US"/>
          </a:p>
        </p:txBody>
      </p:sp>
    </p:spTree>
    <p:extLst>
      <p:ext uri="{BB962C8B-B14F-4D97-AF65-F5344CB8AC3E}">
        <p14:creationId xmlns:p14="http://schemas.microsoft.com/office/powerpoint/2010/main" val="4153182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中には無料で引き受けてくれる人もいますが、その場合で も、交通費や拘束時間の埋め合わせとして記念品や謝礼を渡す</a:t>
            </a:r>
            <a:endParaRPr kumimoji="1" lang="en-US"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場合があります。 </a:t>
            </a:r>
            <a:endParaRPr kumimoji="1" lang="ja-JP" altLang="ja-JP" sz="2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20</a:t>
            </a:fld>
            <a:endParaRPr kumimoji="1" lang="ja-JP" altLang="en-US"/>
          </a:p>
        </p:txBody>
      </p:sp>
    </p:spTree>
    <p:extLst>
      <p:ext uri="{BB962C8B-B14F-4D97-AF65-F5344CB8AC3E}">
        <p14:creationId xmlns:p14="http://schemas.microsoft.com/office/powerpoint/2010/main" val="348814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23</a:t>
            </a:fld>
            <a:endParaRPr kumimoji="1" lang="ja-JP" altLang="en-US"/>
          </a:p>
        </p:txBody>
      </p:sp>
    </p:spTree>
    <p:extLst>
      <p:ext uri="{BB962C8B-B14F-4D97-AF65-F5344CB8AC3E}">
        <p14:creationId xmlns:p14="http://schemas.microsoft.com/office/powerpoint/2010/main" val="535751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52400" marR="0" lvl="0" indent="-15240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32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r>
              <a:rPr kumimoji="1" lang="ja-JP"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倫理的リーダーシップが自分にとってどのような意味を</a:t>
            </a:r>
            <a:endParaRPr kumimoji="1" lang="en-US"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endParaRPr>
          </a:p>
          <a:p>
            <a:pPr marL="152400" marR="0" lvl="0" indent="-15240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　</a:t>
            </a:r>
            <a:r>
              <a:rPr kumimoji="1" lang="ja-JP"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持つかを考えてもらい、自分自身の倫理規範を作成して</a:t>
            </a:r>
            <a:endParaRPr kumimoji="1" lang="en-US"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endParaRPr>
          </a:p>
          <a:p>
            <a:pPr marL="152400" marR="0" lvl="0" indent="-15240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　</a:t>
            </a:r>
            <a:r>
              <a:rPr kumimoji="1" lang="ja-JP"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もらう。</a:t>
            </a:r>
            <a:endParaRPr kumimoji="1" lang="ja-JP" altLang="ja-JP" sz="2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152400" marR="0" lvl="0" indent="-15240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32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• </a:t>
            </a:r>
            <a:r>
              <a:rPr kumimoji="1" lang="ja-JP"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想定したシナリオを使い、生活の中でどのように倫理的な</a:t>
            </a:r>
            <a:endParaRPr kumimoji="1" lang="en-US"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endParaRPr>
          </a:p>
          <a:p>
            <a:pPr marL="152400" marR="0" lvl="0" indent="-15240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　</a:t>
            </a:r>
            <a:r>
              <a:rPr kumimoji="1" lang="ja-JP"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決定を行うことができるかを考えてもらう。</a:t>
            </a:r>
            <a:endParaRPr kumimoji="1" lang="ja-JP" altLang="ja-JP" sz="24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26</a:t>
            </a:fld>
            <a:endParaRPr kumimoji="1" lang="ja-JP" altLang="en-US"/>
          </a:p>
        </p:txBody>
      </p:sp>
    </p:spTree>
    <p:extLst>
      <p:ext uri="{BB962C8B-B14F-4D97-AF65-F5344CB8AC3E}">
        <p14:creationId xmlns:p14="http://schemas.microsoft.com/office/powerpoint/2010/main" val="3357768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過去の</a:t>
            </a:r>
            <a:r>
              <a:rPr kumimoji="1" lang="en-US"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RYLA</a:t>
            </a:r>
            <a:r>
              <a:rPr kumimoji="1" lang="ja-JP"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の評価アンケートの結果から、行事のテーマ、欠けているトピック、時代遅れになったトピックなどが浮かび上がるでしょう。寄せられた意見や感想に基づいてカリキュラムを定期 的に修正することで、時代に沿った関連性の高いトピックを選ぶことができ ます。プログラムの企画に参加者や進行役の意見を反映することが重要で す。 </a:t>
            </a:r>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28</a:t>
            </a:fld>
            <a:endParaRPr kumimoji="1" lang="ja-JP" altLang="en-US"/>
          </a:p>
        </p:txBody>
      </p:sp>
    </p:spTree>
    <p:extLst>
      <p:ext uri="{BB962C8B-B14F-4D97-AF65-F5344CB8AC3E}">
        <p14:creationId xmlns:p14="http://schemas.microsoft.com/office/powerpoint/2010/main" val="13986203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3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数名の学友に</a:t>
            </a:r>
            <a:r>
              <a:rPr kumimoji="1" lang="en-US" altLang="ja-JP" sz="3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kumimoji="1" lang="ja-JP" altLang="ja-JP" sz="32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委員会に参加してもらいましょう。委 員会に出席する時間がない学友には、実施予定の行事の内容を送り、トピ ックや講演者などに関する意見を尋ねることもできます。 </a:t>
            </a:r>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29</a:t>
            </a:fld>
            <a:endParaRPr kumimoji="1" lang="ja-JP" altLang="en-US"/>
          </a:p>
        </p:txBody>
      </p:sp>
    </p:spTree>
    <p:extLst>
      <p:ext uri="{BB962C8B-B14F-4D97-AF65-F5344CB8AC3E}">
        <p14:creationId xmlns:p14="http://schemas.microsoft.com/office/powerpoint/2010/main" val="2402792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 </a:t>
            </a:r>
            <a:r>
              <a:rPr kumimoji="1" lang="ja-JP" altLang="ja-JP" sz="2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会場監督：全参加者が常にそろっており、活動に必要なものや資料を持っていることを確認します。</a:t>
            </a:r>
            <a:endParaRPr kumimoji="1" lang="ja-JP" altLang="ja-JP" sz="17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 </a:t>
            </a:r>
            <a:r>
              <a:rPr kumimoji="1" lang="ja-JP" altLang="ja-JP" sz="2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夜間の監督：宿泊を伴う場合（特に参加者が</a:t>
            </a:r>
            <a:r>
              <a:rPr kumimoji="1" lang="en-US" altLang="ja-JP" sz="2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18</a:t>
            </a:r>
            <a:r>
              <a:rPr kumimoji="1" lang="ja-JP" altLang="ja-JP" sz="2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歳未満の場合）、不適切な行動を防ぎ、大人の助けを必要とする緊急事態などに対応するために、カウンセラーがしっかりと監督する必要があります。 </a:t>
            </a:r>
            <a:endParaRPr kumimoji="1" lang="ja-JP" altLang="ja-JP" sz="17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r>
              <a:rPr kumimoji="1" lang="ja-JP" altLang="ja-JP" sz="2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食事のサポート：食事の開始時間に参加者がそろっていることを確認したり、食事の準備、給食、後片付けを手伝ったりします。 </a:t>
            </a:r>
            <a:endParaRPr kumimoji="1" lang="ja-JP" altLang="ja-JP" sz="17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r>
              <a:rPr kumimoji="1" lang="ja-JP" altLang="ja-JP" sz="2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部屋の準備：各活動の前に、使用する部屋と機材を準備します。 </a:t>
            </a:r>
            <a:endParaRPr kumimoji="1" lang="ja-JP" altLang="ja-JP" sz="17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r>
              <a:rPr kumimoji="1" lang="ja-JP" altLang="ja-JP" sz="2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講演のサポート：当日の講演者の出迎え、講演に必要な設備や備品の事前確認、当日の会場の確認などを担当します。講演者に快適な経験をしてもらうことで、将来にも協力したり、友人や同僚を紹介してくれたりする可能性が高まります。</a:t>
            </a:r>
            <a:endParaRPr kumimoji="1" lang="ja-JP" altLang="ja-JP" sz="17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200" b="0" i="0" u="none" strike="noStrike" kern="100" cap="none" spc="0" normalizeH="0" baseline="0" noProof="0" dirty="0">
                <a:ln>
                  <a:noFill/>
                </a:ln>
                <a:solidFill>
                  <a:prstClr val="black"/>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endParaRPr kumimoji="1" lang="ja-JP" altLang="ja-JP" sz="17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36</a:t>
            </a:fld>
            <a:endParaRPr kumimoji="1" lang="ja-JP" altLang="en-US"/>
          </a:p>
        </p:txBody>
      </p:sp>
    </p:spTree>
    <p:extLst>
      <p:ext uri="{BB962C8B-B14F-4D97-AF65-F5344CB8AC3E}">
        <p14:creationId xmlns:p14="http://schemas.microsoft.com/office/powerpoint/2010/main" val="3122124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3000" b="0" i="0" u="none" strike="noStrike" kern="100" cap="none" spc="0" normalizeH="0" baseline="0" noProof="0" dirty="0">
                <a:ln>
                  <a:noFill/>
                </a:ln>
                <a:solidFill>
                  <a:srgbClr val="000000"/>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 RYLA</a:t>
            </a:r>
            <a:r>
              <a:rPr kumimoji="1" lang="ja-JP" altLang="ja-JP" sz="30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への参加申込み </a:t>
            </a:r>
            <a:endParaRPr kumimoji="1" lang="ja-JP" altLang="ja-JP" sz="2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3000" b="0" i="0" u="none" strike="noStrike" kern="100" cap="none" spc="0" normalizeH="0" baseline="0" noProof="0" dirty="0">
                <a:ln>
                  <a:noFill/>
                </a:ln>
                <a:solidFill>
                  <a:srgbClr val="000000"/>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r>
              <a:rPr kumimoji="1" lang="ja-JP" altLang="ja-JP" sz="30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必要な保険への加入 </a:t>
            </a:r>
            <a:endParaRPr kumimoji="1" lang="ja-JP" altLang="ja-JP" sz="2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3000" b="0" i="0" u="none" strike="noStrike" kern="100" cap="none" spc="0" normalizeH="0" baseline="0" noProof="0" dirty="0">
                <a:ln>
                  <a:noFill/>
                </a:ln>
                <a:solidFill>
                  <a:srgbClr val="000000"/>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r>
              <a:rPr kumimoji="1" lang="ja-JP" altLang="ja-JP" sz="30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会場へのアクセス </a:t>
            </a:r>
            <a:endParaRPr kumimoji="1" lang="ja-JP" altLang="ja-JP" sz="2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3000" b="0" i="0" u="none" strike="noStrike" kern="100" cap="none" spc="0" normalizeH="0" baseline="0" noProof="0" dirty="0">
                <a:ln>
                  <a:noFill/>
                </a:ln>
                <a:solidFill>
                  <a:srgbClr val="000000"/>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r>
              <a:rPr kumimoji="1" lang="ja-JP" altLang="ja-JP" sz="30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進行役に対する印象 </a:t>
            </a:r>
            <a:endParaRPr kumimoji="1" lang="ja-JP" altLang="ja-JP" sz="2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3000" b="0" i="0" u="none" strike="noStrike" kern="100" cap="none" spc="0" normalizeH="0" baseline="0" noProof="0" dirty="0">
                <a:ln>
                  <a:noFill/>
                </a:ln>
                <a:solidFill>
                  <a:srgbClr val="000000"/>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r>
              <a:rPr kumimoji="1" lang="ja-JP" altLang="ja-JP" sz="30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そのほかの質問や懸念 </a:t>
            </a:r>
            <a:endParaRPr kumimoji="1" lang="ja-JP" altLang="ja-JP" sz="22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40</a:t>
            </a:fld>
            <a:endParaRPr kumimoji="1" lang="ja-JP" altLang="en-US"/>
          </a:p>
        </p:txBody>
      </p:sp>
    </p:spTree>
    <p:extLst>
      <p:ext uri="{BB962C8B-B14F-4D97-AF65-F5344CB8AC3E}">
        <p14:creationId xmlns:p14="http://schemas.microsoft.com/office/powerpoint/2010/main" val="38819009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ja-JP" sz="25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データから浮かび上がる傾向やテーマ </a:t>
            </a:r>
            <a:endParaRPr kumimoji="1" lang="ja-JP" altLang="ja-JP" sz="19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500" b="0" i="0" u="none" strike="noStrike" kern="100" cap="none" spc="0" normalizeH="0" baseline="0" noProof="0" dirty="0">
                <a:ln>
                  <a:noFill/>
                </a:ln>
                <a:solidFill>
                  <a:srgbClr val="000000"/>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r>
              <a:rPr kumimoji="1" lang="ja-JP" altLang="ja-JP" sz="25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特に好評だったワークショップや活動 </a:t>
            </a:r>
            <a:endParaRPr kumimoji="1" lang="ja-JP" altLang="ja-JP" sz="19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500" b="0" i="0" u="none" strike="noStrike" kern="100" cap="none" spc="0" normalizeH="0" baseline="0" noProof="0" dirty="0">
                <a:ln>
                  <a:noFill/>
                </a:ln>
                <a:solidFill>
                  <a:srgbClr val="000000"/>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r>
              <a:rPr kumimoji="1" lang="ja-JP" altLang="ja-JP" sz="25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特に好評だった／低評価だった講演 </a:t>
            </a:r>
            <a:endParaRPr kumimoji="1" lang="ja-JP" altLang="ja-JP" sz="19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500" b="0" i="0" u="none" strike="noStrike" kern="100" cap="none" spc="0" normalizeH="0" baseline="0" noProof="0" dirty="0">
                <a:ln>
                  <a:noFill/>
                </a:ln>
                <a:solidFill>
                  <a:srgbClr val="000000"/>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RYLA</a:t>
            </a:r>
            <a:r>
              <a:rPr kumimoji="1" lang="ja-JP" altLang="ja-JP" sz="25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の内容、諸手配、宿泊施設において欠けていたこと／不十分だったこと </a:t>
            </a:r>
            <a:endParaRPr kumimoji="1" lang="ja-JP" altLang="ja-JP" sz="19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500" b="0" i="0" u="none" strike="noStrike" kern="100" cap="none" spc="0" normalizeH="0" baseline="0" noProof="0" dirty="0">
                <a:ln>
                  <a:noFill/>
                </a:ln>
                <a:solidFill>
                  <a:srgbClr val="000000"/>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endParaRPr kumimoji="1" lang="ja-JP" altLang="ja-JP" sz="19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ja-JP" sz="25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評価結果を基にして、次回の</a:t>
            </a:r>
            <a:r>
              <a:rPr kumimoji="1" lang="en-US" altLang="ja-JP" sz="25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RYLA</a:t>
            </a:r>
            <a:r>
              <a:rPr kumimoji="1" lang="ja-JP" altLang="ja-JP" sz="25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に向けた行動計画を立てましょう。集た情報を参考にして毎年カリキュラムを見直すなど、参加者の期待に応えら れる</a:t>
            </a:r>
            <a:r>
              <a:rPr kumimoji="1" lang="en-US" altLang="ja-JP" sz="25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RYLA</a:t>
            </a:r>
            <a:r>
              <a:rPr kumimoji="1" lang="ja-JP" altLang="ja-JP" sz="2500" b="0" i="0" u="none" strike="noStrike" kern="100" cap="none" spc="0" normalizeH="0" baseline="0" noProof="0" dirty="0">
                <a:ln>
                  <a:noFill/>
                </a:ln>
                <a:solidFill>
                  <a:srgbClr val="000000"/>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rPr>
              <a:t>を実施するために結果を生かすことが重要です。</a:t>
            </a:r>
            <a:endParaRPr kumimoji="1" lang="ja-JP" altLang="ja-JP" sz="19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2500" b="0" i="0" u="none" strike="noStrike" kern="100" cap="none" spc="0" normalizeH="0" baseline="0" noProof="0" dirty="0">
                <a:ln>
                  <a:noFill/>
                </a:ln>
                <a:solidFill>
                  <a:srgbClr val="000000"/>
                </a:solidFill>
                <a:effectLst/>
                <a:uLnTx/>
                <a:uFillTx/>
                <a:latin typeface="ＭＳ Ｐゴシック" panose="020B0600070205080204" pitchFamily="50" charset="-128"/>
                <a:ea typeface="游明朝" panose="02020400000000000000" pitchFamily="18" charset="-128"/>
                <a:cs typeface="Times New Roman" panose="02020603050405020304" pitchFamily="18" charset="0"/>
              </a:rPr>
              <a:t> </a:t>
            </a:r>
            <a:endParaRPr kumimoji="1" lang="ja-JP" altLang="ja-JP" sz="19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42</a:t>
            </a:fld>
            <a:endParaRPr kumimoji="1" lang="ja-JP" altLang="en-US"/>
          </a:p>
        </p:txBody>
      </p:sp>
    </p:spTree>
    <p:extLst>
      <p:ext uri="{BB962C8B-B14F-4D97-AF65-F5344CB8AC3E}">
        <p14:creationId xmlns:p14="http://schemas.microsoft.com/office/powerpoint/2010/main" val="7882909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b="1" dirty="0">
                <a:latin typeface="ＭＳ Ｐゴシック" panose="020B0600070205080204" pitchFamily="50" charset="-128"/>
                <a:ea typeface="ＭＳ Ｐゴシック" panose="020B0600070205080204" pitchFamily="50" charset="-128"/>
              </a:rPr>
              <a:t>RYLA</a:t>
            </a:r>
            <a:r>
              <a:rPr lang="ja-JP" altLang="en-US" sz="1200" b="1" dirty="0">
                <a:latin typeface="ＭＳ Ｐゴシック" panose="020B0600070205080204" pitchFamily="50" charset="-128"/>
                <a:ea typeface="ＭＳ Ｐゴシック" panose="020B0600070205080204" pitchFamily="50" charset="-128"/>
              </a:rPr>
              <a:t>でも単なる瞑想に止まらず、</a:t>
            </a:r>
            <a:endParaRPr lang="en-US" altLang="ja-JP" sz="1200" b="1" dirty="0">
              <a:latin typeface="ＭＳ Ｐゴシック" panose="020B0600070205080204" pitchFamily="50" charset="-128"/>
              <a:ea typeface="ＭＳ Ｐゴシック" panose="020B0600070205080204" pitchFamily="50" charset="-128"/>
            </a:endParaRPr>
          </a:p>
          <a:p>
            <a:r>
              <a:rPr lang="ja-JP" altLang="en-US" sz="1200" b="1" dirty="0">
                <a:latin typeface="ＭＳ Ｐゴシック" panose="020B0600070205080204" pitchFamily="50" charset="-128"/>
                <a:ea typeface="ＭＳ Ｐゴシック" panose="020B0600070205080204" pitchFamily="50" charset="-128"/>
              </a:rPr>
              <a:t>　　　　　　　思索を深めるべきものでなければ　　</a:t>
            </a:r>
            <a:endParaRPr lang="en-US" altLang="ja-JP" sz="1200" b="1" dirty="0">
              <a:latin typeface="ＭＳ Ｐゴシック" panose="020B0600070205080204" pitchFamily="50" charset="-128"/>
              <a:ea typeface="ＭＳ Ｐゴシック" panose="020B0600070205080204" pitchFamily="50" charset="-128"/>
            </a:endParaRPr>
          </a:p>
          <a:p>
            <a:r>
              <a:rPr lang="ja-JP" altLang="en-US" sz="1200" b="1" dirty="0">
                <a:latin typeface="ＭＳ Ｐゴシック" panose="020B0600070205080204" pitchFamily="50" charset="-128"/>
                <a:ea typeface="ＭＳ Ｐゴシック" panose="020B0600070205080204" pitchFamily="50" charset="-128"/>
              </a:rPr>
              <a:t>　　　　　　ならないと考えているのです。</a:t>
            </a:r>
          </a:p>
          <a:p>
            <a:endParaRPr lang="ja-JP" altLang="en-US" sz="1050" b="1" dirty="0">
              <a:solidFill>
                <a:schemeClr val="tx2"/>
              </a:solidFill>
              <a:latin typeface="ＭＳ Ｐゴシック" panose="020B0600070205080204" pitchFamily="50" charset="-128"/>
              <a:ea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54</a:t>
            </a:fld>
            <a:endParaRPr kumimoji="1" lang="ja-JP" altLang="en-US"/>
          </a:p>
        </p:txBody>
      </p:sp>
    </p:spTree>
    <p:extLst>
      <p:ext uri="{BB962C8B-B14F-4D97-AF65-F5344CB8AC3E}">
        <p14:creationId xmlns:p14="http://schemas.microsoft.com/office/powerpoint/2010/main" val="17634647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l"/>
            <a:r>
              <a:rPr lang="ja-JP" altLang="en-US" sz="1600" b="1" dirty="0">
                <a:latin typeface="ＭＳ Ｐゴシック" panose="020B0600070205080204" pitchFamily="50" charset="-128"/>
                <a:ea typeface="ＭＳ Ｐゴシック" panose="020B0600070205080204" pitchFamily="50" charset="-128"/>
              </a:rPr>
              <a:t>今日、皆さまにお目にかける資料はこのお二人から</a:t>
            </a:r>
            <a:endParaRPr lang="en-US" altLang="ja-JP" sz="1600" b="1" dirty="0">
              <a:latin typeface="ＭＳ Ｐゴシック" panose="020B0600070205080204" pitchFamily="50" charset="-128"/>
              <a:ea typeface="ＭＳ Ｐゴシック" panose="020B0600070205080204" pitchFamily="50" charset="-128"/>
            </a:endParaRPr>
          </a:p>
          <a:p>
            <a:pPr algn="l"/>
            <a:r>
              <a:rPr lang="ja-JP" altLang="en-US" sz="1600" b="1" dirty="0">
                <a:latin typeface="ＭＳ Ｐゴシック" panose="020B0600070205080204" pitchFamily="50" charset="-128"/>
                <a:ea typeface="ＭＳ Ｐゴシック" panose="020B0600070205080204" pitchFamily="50" charset="-128"/>
              </a:rPr>
              <a:t>　　学んだ私たち第</a:t>
            </a:r>
            <a:r>
              <a:rPr lang="en-US" altLang="ja-JP" sz="1600" b="1" dirty="0">
                <a:latin typeface="ＭＳ Ｐゴシック" panose="020B0600070205080204" pitchFamily="50" charset="-128"/>
                <a:ea typeface="ＭＳ Ｐゴシック" panose="020B0600070205080204" pitchFamily="50" charset="-128"/>
              </a:rPr>
              <a:t>2680</a:t>
            </a:r>
            <a:r>
              <a:rPr lang="ja-JP" altLang="en-US" sz="1600" b="1" dirty="0">
                <a:latin typeface="ＭＳ Ｐゴシック" panose="020B0600070205080204" pitchFamily="50" charset="-128"/>
                <a:ea typeface="ＭＳ Ｐゴシック" panose="020B0600070205080204" pitchFamily="50" charset="-128"/>
              </a:rPr>
              <a:t>地区の</a:t>
            </a:r>
            <a:r>
              <a:rPr lang="en-US" altLang="ja-JP" sz="1600" b="1" dirty="0">
                <a:latin typeface="ＭＳ Ｐゴシック" panose="020B0600070205080204" pitchFamily="50" charset="-128"/>
                <a:ea typeface="ＭＳ Ｐゴシック" panose="020B0600070205080204" pitchFamily="50" charset="-128"/>
              </a:rPr>
              <a:t>RYLA</a:t>
            </a:r>
            <a:r>
              <a:rPr lang="ja-JP" altLang="en-US" sz="1600" b="1" dirty="0">
                <a:latin typeface="ＭＳ Ｐゴシック" panose="020B0600070205080204" pitchFamily="50" charset="-128"/>
                <a:ea typeface="ＭＳ Ｐゴシック" panose="020B0600070205080204" pitchFamily="50" charset="-128"/>
              </a:rPr>
              <a:t>の真髄と</a:t>
            </a:r>
            <a:endParaRPr lang="en-US" altLang="ja-JP" sz="1600" b="1" dirty="0">
              <a:latin typeface="ＭＳ Ｐゴシック" panose="020B0600070205080204" pitchFamily="50" charset="-128"/>
              <a:ea typeface="ＭＳ Ｐゴシック" panose="020B0600070205080204" pitchFamily="50" charset="-128"/>
            </a:endParaRPr>
          </a:p>
          <a:p>
            <a:pPr algn="l"/>
            <a:r>
              <a:rPr lang="ja-JP" altLang="en-US" sz="1600" b="1" dirty="0">
                <a:latin typeface="ＭＳ Ｐゴシック" panose="020B0600070205080204" pitchFamily="50" charset="-128"/>
                <a:ea typeface="ＭＳ Ｐゴシック" panose="020B0600070205080204" pitchFamily="50" charset="-128"/>
              </a:rPr>
              <a:t>国際ロータリーがライラを通じて若い人々を育てることの大切さを訴えかけている</a:t>
            </a:r>
            <a:endParaRPr lang="en-US" altLang="ja-JP" sz="1600" b="1" dirty="0">
              <a:latin typeface="ＭＳ Ｐゴシック" panose="020B0600070205080204" pitchFamily="50" charset="-128"/>
              <a:ea typeface="ＭＳ Ｐゴシック" panose="020B0600070205080204" pitchFamily="50" charset="-128"/>
            </a:endParaRPr>
          </a:p>
          <a:p>
            <a:pPr algn="l"/>
            <a:r>
              <a:rPr lang="ja-JP" altLang="en-US" sz="1600" b="1" dirty="0">
                <a:latin typeface="ＭＳ Ｐゴシック" panose="020B0600070205080204" pitchFamily="50" charset="-128"/>
                <a:ea typeface="ＭＳ Ｐゴシック" panose="020B0600070205080204" pitchFamily="50" charset="-128"/>
              </a:rPr>
              <a:t>内容をお知らせしたいと思います。</a:t>
            </a:r>
            <a:endParaRPr lang="en-US" altLang="ja-JP" sz="1600" b="1" dirty="0">
              <a:latin typeface="ＭＳ Ｐゴシック" panose="020B0600070205080204" pitchFamily="50" charset="-128"/>
              <a:ea typeface="ＭＳ Ｐゴシック" panose="020B060007020508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3</a:t>
            </a:fld>
            <a:endParaRPr kumimoji="1" lang="ja-JP" altLang="en-US"/>
          </a:p>
        </p:txBody>
      </p:sp>
    </p:spTree>
    <p:extLst>
      <p:ext uri="{BB962C8B-B14F-4D97-AF65-F5344CB8AC3E}">
        <p14:creationId xmlns:p14="http://schemas.microsoft.com/office/powerpoint/2010/main" val="3882536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1" i="0" dirty="0">
                <a:effectLst/>
                <a:latin typeface="ＭＳ Ｐゴシック" panose="020B0600070205080204" pitchFamily="50" charset="-128"/>
                <a:ea typeface="ＭＳ Ｐゴシック" panose="020B0600070205080204" pitchFamily="50" charset="-128"/>
              </a:rPr>
              <a:t>そんな考えを実現するための第一歩となるのが、</a:t>
            </a:r>
            <a:endParaRPr lang="en-US" altLang="ja-JP" sz="1200" b="1" i="0" dirty="0">
              <a:effectLst/>
              <a:latin typeface="ＭＳ Ｐゴシック" panose="020B0600070205080204" pitchFamily="50" charset="-128"/>
              <a:ea typeface="ＭＳ Ｐゴシック" panose="020B0600070205080204" pitchFamily="50" charset="-128"/>
            </a:endParaRPr>
          </a:p>
          <a:p>
            <a:r>
              <a:rPr lang="ja-JP" altLang="en-US" sz="1200" b="1" i="0" dirty="0">
                <a:effectLst/>
                <a:latin typeface="ＭＳ Ｐゴシック" panose="020B0600070205080204" pitchFamily="50" charset="-128"/>
                <a:ea typeface="ＭＳ Ｐゴシック" panose="020B0600070205080204" pitchFamily="50" charset="-128"/>
              </a:rPr>
              <a:t>「ロータリー青少年指導者養成プログラム（</a:t>
            </a:r>
            <a:r>
              <a:rPr lang="en-US" altLang="ja-JP" sz="1200" b="1" i="0" dirty="0">
                <a:effectLst/>
                <a:latin typeface="ＭＳ Ｐゴシック" panose="020B0600070205080204" pitchFamily="50" charset="-128"/>
                <a:ea typeface="ＭＳ Ｐゴシック" panose="020B0600070205080204" pitchFamily="50" charset="-128"/>
              </a:rPr>
              <a:t>RYLA</a:t>
            </a:r>
            <a:r>
              <a:rPr lang="ja-JP" altLang="en-US" sz="1200" b="1" i="0" dirty="0">
                <a:effectLst/>
                <a:latin typeface="ＭＳ Ｐゴシック" panose="020B0600070205080204" pitchFamily="50" charset="-128"/>
                <a:ea typeface="ＭＳ Ｐゴシック" panose="020B0600070205080204" pitchFamily="50" charset="-128"/>
              </a:rPr>
              <a:t>）」です。</a:t>
            </a:r>
            <a:endParaRPr lang="en-US" altLang="ja-JP" sz="1200" b="1" i="0" dirty="0">
              <a:effectLst/>
              <a:latin typeface="ＭＳ Ｐゴシック" panose="020B0600070205080204" pitchFamily="50" charset="-128"/>
              <a:ea typeface="ＭＳ Ｐゴシック" panose="020B0600070205080204" pitchFamily="50" charset="-128"/>
            </a:endParaRPr>
          </a:p>
          <a:p>
            <a:r>
              <a:rPr lang="ja-JP" altLang="en-US" sz="1200" b="1" i="0" dirty="0">
                <a:effectLst/>
                <a:latin typeface="ＭＳ Ｐゴシック" panose="020B0600070205080204" pitchFamily="50" charset="-128"/>
                <a:ea typeface="ＭＳ Ｐゴシック" panose="020B0600070205080204" pitchFamily="50" charset="-128"/>
              </a:rPr>
              <a:t>ロータリークラブまたは地区が実施するこのプログラムで、</a:t>
            </a:r>
            <a:endParaRPr lang="en-US" altLang="ja-JP" sz="1200" b="1" i="0" dirty="0">
              <a:effectLst/>
              <a:latin typeface="ＭＳ Ｐゴシック" panose="020B0600070205080204" pitchFamily="50" charset="-128"/>
              <a:ea typeface="ＭＳ Ｐゴシック" panose="020B0600070205080204" pitchFamily="50" charset="-128"/>
            </a:endParaRPr>
          </a:p>
          <a:p>
            <a:r>
              <a:rPr lang="ja-JP" altLang="en-US" sz="1200" b="1" i="0" dirty="0">
                <a:effectLst/>
                <a:latin typeface="ＭＳ Ｐゴシック" panose="020B0600070205080204" pitchFamily="50" charset="-128"/>
                <a:ea typeface="ＭＳ Ｐゴシック" panose="020B0600070205080204" pitchFamily="50" charset="-128"/>
              </a:rPr>
              <a:t>若い人たちが新しい友人をつくり、楽しみながらリーダーシップのスキルを磨いています。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4</a:t>
            </a:fld>
            <a:endParaRPr kumimoji="1" lang="ja-JP" altLang="en-US"/>
          </a:p>
        </p:txBody>
      </p:sp>
    </p:spTree>
    <p:extLst>
      <p:ext uri="{BB962C8B-B14F-4D97-AF65-F5344CB8AC3E}">
        <p14:creationId xmlns:p14="http://schemas.microsoft.com/office/powerpoint/2010/main" val="24712873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1" i="0" dirty="0">
                <a:solidFill>
                  <a:srgbClr val="39424A"/>
                </a:solidFill>
                <a:effectLst/>
                <a:latin typeface="ＭＳ Ｐゴシック" panose="020B0600070205080204" pitchFamily="50" charset="-128"/>
                <a:ea typeface="ＭＳ Ｐゴシック" panose="020B0600070205080204" pitchFamily="50" charset="-128"/>
              </a:rPr>
              <a:t>地元で活躍する人や地域のリーダー、豊かな経験をもつ人たちと一緒に</a:t>
            </a:r>
          </a:p>
          <a:p>
            <a:r>
              <a:rPr lang="ja-JP" altLang="en-US" sz="1200" b="1" i="0" dirty="0">
                <a:solidFill>
                  <a:srgbClr val="39424A"/>
                </a:solidFill>
                <a:effectLst/>
                <a:latin typeface="ＭＳ Ｐゴシック" panose="020B0600070205080204" pitchFamily="50" charset="-128"/>
                <a:ea typeface="ＭＳ Ｐゴシック" panose="020B0600070205080204" pitchFamily="50" charset="-128"/>
              </a:rPr>
              <a:t>コミュニケーションや問題解決のスキルを磨く</a:t>
            </a:r>
          </a:p>
          <a:p>
            <a:r>
              <a:rPr lang="ja-JP" altLang="en-US" sz="1200" b="1" i="0" dirty="0">
                <a:solidFill>
                  <a:srgbClr val="39424A"/>
                </a:solidFill>
                <a:effectLst/>
                <a:latin typeface="ＭＳ Ｐゴシック" panose="020B0600070205080204" pitchFamily="50" charset="-128"/>
                <a:ea typeface="ＭＳ Ｐゴシック" panose="020B0600070205080204" pitchFamily="50" charset="-128"/>
              </a:rPr>
              <a:t>学校や地元地域で活躍できるリーダーとなる方法を発見する</a:t>
            </a:r>
          </a:p>
          <a:p>
            <a:r>
              <a:rPr lang="ja-JP" altLang="en-US" sz="1200" b="1" i="0" dirty="0">
                <a:solidFill>
                  <a:srgbClr val="39424A"/>
                </a:solidFill>
                <a:effectLst/>
                <a:latin typeface="ＭＳ Ｐゴシック" panose="020B0600070205080204" pitchFamily="50" charset="-128"/>
                <a:ea typeface="ＭＳ Ｐゴシック" panose="020B0600070205080204" pitchFamily="50" charset="-128"/>
              </a:rPr>
              <a:t>地元を動かすリーダーによる指導、意欲を高めるような講演をする、講演を聴く</a:t>
            </a:r>
            <a:endParaRPr lang="en-US" altLang="ja-JP" sz="1200" b="1" i="0" dirty="0">
              <a:solidFill>
                <a:srgbClr val="39424A"/>
              </a:solidFill>
              <a:effectLst/>
              <a:latin typeface="ＭＳ Ｐゴシック" panose="020B0600070205080204" pitchFamily="50" charset="-128"/>
              <a:ea typeface="ＭＳ Ｐゴシック" panose="020B0600070205080204" pitchFamily="50" charset="-128"/>
            </a:endParaRPr>
          </a:p>
          <a:p>
            <a:r>
              <a:rPr lang="ja-JP" altLang="en-US" sz="1200" b="1" i="0" dirty="0">
                <a:solidFill>
                  <a:srgbClr val="39424A"/>
                </a:solidFill>
                <a:effectLst/>
                <a:latin typeface="ＭＳ Ｐゴシック" panose="020B0600070205080204" pitchFamily="50" charset="-128"/>
                <a:ea typeface="ＭＳ Ｐゴシック" panose="020B0600070205080204" pitchFamily="50" charset="-128"/>
              </a:rPr>
              <a:t>仲間との交流を通じた学びを深める</a:t>
            </a:r>
          </a:p>
          <a:p>
            <a:r>
              <a:rPr lang="ja-JP" altLang="en-US" sz="1200" b="1" i="0" dirty="0">
                <a:solidFill>
                  <a:srgbClr val="39424A"/>
                </a:solidFill>
                <a:effectLst/>
                <a:latin typeface="ＭＳ Ｐゴシック" panose="020B0600070205080204" pitchFamily="50" charset="-128"/>
                <a:ea typeface="ＭＳ Ｐゴシック" panose="020B0600070205080204" pitchFamily="50" charset="-128"/>
              </a:rPr>
              <a:t>自分の可能性を発見し、行動へとつなげる</a:t>
            </a:r>
          </a:p>
          <a:p>
            <a:r>
              <a:rPr lang="ja-JP" altLang="en-US" sz="1200" b="1" i="0" dirty="0">
                <a:solidFill>
                  <a:srgbClr val="39424A"/>
                </a:solidFill>
                <a:effectLst/>
                <a:latin typeface="ＭＳ Ｐゴシック" panose="020B0600070205080204" pitchFamily="50" charset="-128"/>
                <a:ea typeface="ＭＳ Ｐゴシック" panose="020B0600070205080204" pitchFamily="50" charset="-128"/>
              </a:rPr>
              <a:t>楽しみながら、生涯続く友情を培う</a:t>
            </a:r>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7</a:t>
            </a:fld>
            <a:endParaRPr kumimoji="1" lang="ja-JP" altLang="en-US"/>
          </a:p>
        </p:txBody>
      </p:sp>
    </p:spTree>
    <p:extLst>
      <p:ext uri="{BB962C8B-B14F-4D97-AF65-F5344CB8AC3E}">
        <p14:creationId xmlns:p14="http://schemas.microsoft.com/office/powerpoint/2010/main" val="24339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200" b="1" i="0" u="none" strike="noStrike" kern="1200" cap="none" spc="0" normalizeH="0" baseline="0" noProof="0" dirty="0">
                <a:ln>
                  <a:noFill/>
                </a:ln>
                <a:solidFill>
                  <a:srgbClr val="44546A"/>
                </a:solidFill>
                <a:effectLst/>
                <a:uLnTx/>
                <a:uFillTx/>
                <a:latin typeface="游ゴシック" panose="020B0400000000000000" pitchFamily="50" charset="-128"/>
                <a:ea typeface="游ゴシック" panose="020B0400000000000000" pitchFamily="50" charset="-128"/>
                <a:cs typeface="+mn-cs"/>
              </a:rPr>
              <a:t>クラブ、地 区、または多地区合同で運営され、</a:t>
            </a:r>
            <a:endParaRPr kumimoji="1" lang="en-US" altLang="ja-JP" sz="3200" b="1" i="0" u="none" strike="noStrike" kern="1200" cap="none" spc="0" normalizeH="0" baseline="0" noProof="0" dirty="0">
              <a:ln>
                <a:noFill/>
              </a:ln>
              <a:solidFill>
                <a:srgbClr val="44546A"/>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200" b="1" i="0" u="none" strike="noStrike" kern="1200" cap="none" spc="0" normalizeH="0" baseline="0" noProof="0" dirty="0">
                <a:ln>
                  <a:noFill/>
                </a:ln>
                <a:solidFill>
                  <a:srgbClr val="44546A"/>
                </a:solidFill>
                <a:effectLst/>
                <a:uLnTx/>
                <a:uFillTx/>
                <a:latin typeface="游ゴシック" panose="020B0400000000000000" pitchFamily="50" charset="-128"/>
                <a:ea typeface="游ゴシック" panose="020B0400000000000000" pitchFamily="50" charset="-128"/>
                <a:cs typeface="+mn-cs"/>
              </a:rPr>
              <a:t>参加者が新しいスキルを学びながら、地域社会と関わり、個人的・職業的に成長できる機会となります。 </a:t>
            </a:r>
            <a:endParaRPr kumimoji="1" lang="en-US" altLang="ja-JP" sz="3200" b="1" i="0" u="none" strike="noStrike" kern="1200" cap="none" spc="0" normalizeH="0" baseline="0" noProof="0" dirty="0">
              <a:ln>
                <a:noFill/>
              </a:ln>
              <a:solidFill>
                <a:srgbClr val="44546A"/>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en-US" altLang="ja-JP" sz="3200" b="1" i="0" u="none" strike="noStrike" kern="1200" cap="none" spc="0" normalizeH="0" baseline="0" noProof="0" dirty="0">
                <a:ln>
                  <a:noFill/>
                </a:ln>
                <a:solidFill>
                  <a:srgbClr val="44546A"/>
                </a:solidFill>
                <a:effectLst/>
                <a:uLnTx/>
                <a:uFillTx/>
                <a:latin typeface="游ゴシック" panose="020B0400000000000000" pitchFamily="50" charset="-128"/>
                <a:ea typeface="游ゴシック" panose="020B0400000000000000" pitchFamily="50" charset="-128"/>
                <a:cs typeface="+mn-cs"/>
              </a:rPr>
              <a:t>RYLA</a:t>
            </a:r>
            <a:r>
              <a:rPr kumimoji="1" lang="ja-JP" altLang="en-US" sz="3200" b="1" i="0" u="none" strike="noStrike" kern="1200" cap="none" spc="0" normalizeH="0" baseline="0" noProof="0" dirty="0">
                <a:ln>
                  <a:noFill/>
                </a:ln>
                <a:solidFill>
                  <a:srgbClr val="44546A"/>
                </a:solidFill>
                <a:effectLst/>
                <a:uLnTx/>
                <a:uFillTx/>
                <a:latin typeface="游ゴシック" panose="020B0400000000000000" pitchFamily="50" charset="-128"/>
                <a:ea typeface="游ゴシック" panose="020B0400000000000000" pitchFamily="50" charset="-128"/>
                <a:cs typeface="+mn-cs"/>
              </a:rPr>
              <a:t>の運営者は、参加者の対象年齢、地域社会の具体的なニーズや関心に合わせて、</a:t>
            </a:r>
            <a:endParaRPr kumimoji="1" lang="en-US" altLang="ja-JP" sz="3200" b="1" i="0" u="none" strike="noStrike" kern="1200" cap="none" spc="0" normalizeH="0" baseline="0" noProof="0" dirty="0">
              <a:ln>
                <a:noFill/>
              </a:ln>
              <a:solidFill>
                <a:srgbClr val="44546A"/>
              </a:solidFill>
              <a:effectLst/>
              <a:uLnTx/>
              <a:uFillTx/>
              <a:latin typeface="游ゴシック" panose="020B0400000000000000" pitchFamily="50" charset="-128"/>
              <a:ea typeface="游ゴシック" panose="020B0400000000000000"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200" b="1" i="0" u="none" strike="noStrike" kern="1200" cap="none" spc="0" normalizeH="0" baseline="0" noProof="0" dirty="0">
                <a:ln>
                  <a:noFill/>
                </a:ln>
                <a:solidFill>
                  <a:srgbClr val="44546A"/>
                </a:solidFill>
                <a:effectLst/>
                <a:uLnTx/>
                <a:uFillTx/>
                <a:latin typeface="游ゴシック" panose="020B0400000000000000" pitchFamily="50" charset="-128"/>
                <a:ea typeface="游ゴシック" panose="020B0400000000000000" pitchFamily="50" charset="-128"/>
                <a:cs typeface="+mn-cs"/>
              </a:rPr>
              <a:t>行事の内容と形式をカスタマイズできます。</a:t>
            </a:r>
            <a:endParaRPr kumimoji="1" lang="en-US" altLang="ja-JP" sz="3200" b="1" i="0" u="none" strike="noStrike" kern="1200" cap="none" spc="0" normalizeH="0" baseline="0" noProof="0" dirty="0">
              <a:ln>
                <a:noFill/>
              </a:ln>
              <a:solidFill>
                <a:srgbClr val="44546A"/>
              </a:solidFill>
              <a:effectLst/>
              <a:uLnTx/>
              <a:uFillTx/>
              <a:latin typeface="游ゴシック" panose="020B0400000000000000" pitchFamily="50" charset="-128"/>
              <a:ea typeface="游ゴシック" panose="020B0400000000000000" pitchFamily="50" charset="-128"/>
              <a:cs typeface="+mn-cs"/>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8</a:t>
            </a:fld>
            <a:endParaRPr kumimoji="1" lang="ja-JP" altLang="en-US"/>
          </a:p>
        </p:txBody>
      </p:sp>
    </p:spTree>
    <p:extLst>
      <p:ext uri="{BB962C8B-B14F-4D97-AF65-F5344CB8AC3E}">
        <p14:creationId xmlns:p14="http://schemas.microsoft.com/office/powerpoint/2010/main" val="210283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1" dirty="0">
                <a:latin typeface="+mn-ea"/>
              </a:rPr>
              <a:t>地域や世界の課題に取り組むために、</a:t>
            </a:r>
            <a:endParaRPr lang="en-US" altLang="ja-JP" sz="1200" b="1" dirty="0">
              <a:latin typeface="+mn-ea"/>
            </a:endParaRPr>
          </a:p>
          <a:p>
            <a:r>
              <a:rPr lang="ja-JP" altLang="en-US" sz="1200" b="1" dirty="0">
                <a:latin typeface="+mn-ea"/>
              </a:rPr>
              <a:t>多くの 若いリーダーが求められています。</a:t>
            </a:r>
            <a:endParaRPr lang="en-US" altLang="ja-JP" sz="1200" b="1" dirty="0">
              <a:latin typeface="+mn-ea"/>
            </a:endParaRPr>
          </a:p>
          <a:p>
            <a:r>
              <a:rPr lang="ja-JP" altLang="en-US" sz="1200" b="1" dirty="0">
                <a:latin typeface="+mn-ea"/>
              </a:rPr>
              <a:t>ロータリーの五大奉仕部門の一つである青少年奉仕は、</a:t>
            </a:r>
            <a:endParaRPr lang="en-US" altLang="ja-JP" sz="1200" b="1" dirty="0">
              <a:latin typeface="+mn-ea"/>
            </a:endParaRPr>
          </a:p>
          <a:p>
            <a:r>
              <a:rPr lang="ja-JP" altLang="en-US" sz="1200" b="1" dirty="0">
                <a:latin typeface="+mn-ea"/>
              </a:rPr>
              <a:t>リーダーシップ育成を通じて若者の成長を促すことを</a:t>
            </a:r>
            <a:endParaRPr lang="en-US" altLang="ja-JP" sz="1200" b="1" dirty="0">
              <a:latin typeface="+mn-ea"/>
            </a:endParaRPr>
          </a:p>
          <a:p>
            <a:r>
              <a:rPr lang="ja-JP" altLang="en-US" sz="1200" b="1" dirty="0">
                <a:latin typeface="+mn-ea"/>
              </a:rPr>
              <a:t>重視しています。</a:t>
            </a:r>
            <a:endParaRPr lang="en-US" altLang="ja-JP" sz="1200" b="1" dirty="0">
              <a:latin typeface="+mn-ea"/>
            </a:endParaRPr>
          </a:p>
          <a:p>
            <a:r>
              <a:rPr lang="en-US" altLang="ja-JP" sz="1200" b="1" dirty="0">
                <a:latin typeface="+mn-ea"/>
              </a:rPr>
              <a:t>RYLA</a:t>
            </a:r>
            <a:r>
              <a:rPr lang="ja-JP" altLang="en-US" sz="1200" b="1" dirty="0">
                <a:latin typeface="+mn-ea"/>
              </a:rPr>
              <a:t>は、地元の有望な若者を育て、青少年奉 仕を</a:t>
            </a:r>
            <a:endParaRPr lang="en-US" altLang="ja-JP" sz="1200" b="1" dirty="0">
              <a:latin typeface="+mn-ea"/>
            </a:endParaRPr>
          </a:p>
          <a:p>
            <a:r>
              <a:rPr lang="ja-JP" altLang="en-US" sz="1200" b="1" dirty="0">
                <a:latin typeface="+mn-ea"/>
              </a:rPr>
              <a:t>実践する機会となります。</a:t>
            </a:r>
            <a:endParaRPr lang="en-US" altLang="ja-JP" sz="1200" b="1" dirty="0">
              <a:latin typeface="+mn-ea"/>
            </a:endParaRPr>
          </a:p>
          <a:p>
            <a:r>
              <a:rPr lang="ja-JP" altLang="en-US" sz="1200" b="1" dirty="0">
                <a:latin typeface="+mn-ea"/>
              </a:rPr>
              <a:t>このような支援を通じて、若者たちは自分の意見を形づくり、</a:t>
            </a:r>
            <a:endParaRPr lang="en-US" altLang="ja-JP" sz="1200" b="1" dirty="0">
              <a:latin typeface="+mn-ea"/>
            </a:endParaRPr>
          </a:p>
          <a:p>
            <a:r>
              <a:rPr lang="ja-JP" altLang="en-US" sz="1200" b="1" dirty="0">
                <a:latin typeface="+mn-ea"/>
              </a:rPr>
              <a:t>行動に移すためのスキルを磨くことができます。 </a:t>
            </a:r>
            <a:endParaRPr lang="en-US" altLang="ja-JP" sz="1200" b="1"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9</a:t>
            </a:fld>
            <a:endParaRPr kumimoji="1" lang="ja-JP" altLang="en-US"/>
          </a:p>
        </p:txBody>
      </p:sp>
    </p:spTree>
    <p:extLst>
      <p:ext uri="{BB962C8B-B14F-4D97-AF65-F5344CB8AC3E}">
        <p14:creationId xmlns:p14="http://schemas.microsoft.com/office/powerpoint/2010/main" val="4258863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12</a:t>
            </a:fld>
            <a:endParaRPr kumimoji="1" lang="ja-JP" altLang="en-US"/>
          </a:p>
        </p:txBody>
      </p:sp>
    </p:spTree>
    <p:extLst>
      <p:ext uri="{BB962C8B-B14F-4D97-AF65-F5344CB8AC3E}">
        <p14:creationId xmlns:p14="http://schemas.microsoft.com/office/powerpoint/2010/main" val="4282911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b="1" dirty="0">
                <a:latin typeface="+mn-ea"/>
              </a:rPr>
              <a:t>委員の中からコミュニケーション、カリキュラム、</a:t>
            </a:r>
            <a:endParaRPr lang="en-US" altLang="ja-JP" sz="1200" b="1" dirty="0">
              <a:latin typeface="+mn-ea"/>
            </a:endParaRPr>
          </a:p>
          <a:p>
            <a:r>
              <a:rPr lang="ja-JP" altLang="en-US" sz="1200" b="1" dirty="0">
                <a:latin typeface="+mn-ea"/>
              </a:rPr>
              <a:t>プログラムなどを担当する責任者を決めても、</a:t>
            </a:r>
            <a:endParaRPr lang="en-US" altLang="ja-JP" sz="1200" b="1" dirty="0">
              <a:latin typeface="+mn-ea"/>
            </a:endParaRPr>
          </a:p>
          <a:p>
            <a:r>
              <a:rPr lang="ja-JP" altLang="en-US" sz="1200" b="1" dirty="0">
                <a:latin typeface="+mn-ea"/>
              </a:rPr>
              <a:t>全員がこれらの責務を共有しても、どちらでも構いません。</a:t>
            </a:r>
            <a:endParaRPr lang="en-US" altLang="ja-JP" sz="1200" b="1" dirty="0">
              <a:latin typeface="+mn-ea"/>
            </a:endParaRPr>
          </a:p>
          <a:p>
            <a:r>
              <a:rPr lang="en-US" altLang="ja-JP" sz="1200" b="1" dirty="0">
                <a:latin typeface="+mn-ea"/>
              </a:rPr>
              <a:t>RYLA</a:t>
            </a:r>
            <a:r>
              <a:rPr lang="ja-JP" altLang="en-US" sz="1200" b="1" dirty="0">
                <a:latin typeface="+mn-ea"/>
              </a:rPr>
              <a:t>の学友やほかの青少年プログラム参加者をこの委員会</a:t>
            </a:r>
            <a:endParaRPr lang="en-US" altLang="ja-JP" sz="1200" b="1" dirty="0">
              <a:latin typeface="+mn-ea"/>
            </a:endParaRPr>
          </a:p>
          <a:p>
            <a:r>
              <a:rPr lang="ja-JP" altLang="en-US" sz="1200" b="1" dirty="0">
                <a:latin typeface="+mn-ea"/>
              </a:rPr>
              <a:t>に含めることが強く推奨されています。</a:t>
            </a:r>
            <a:endParaRPr lang="en-US" altLang="ja-JP" sz="1200" b="1" dirty="0">
              <a:latin typeface="+mn-ea"/>
            </a:endParaRPr>
          </a:p>
          <a:p>
            <a:r>
              <a:rPr lang="ja-JP" altLang="en-US" sz="1200" b="1" dirty="0">
                <a:latin typeface="+mn-ea"/>
              </a:rPr>
              <a:t>これにより、若者の意見が反映され、</a:t>
            </a:r>
            <a:r>
              <a:rPr lang="en-US" altLang="ja-JP" sz="1200" b="1" dirty="0">
                <a:latin typeface="+mn-ea"/>
              </a:rPr>
              <a:t>RYLA</a:t>
            </a:r>
            <a:r>
              <a:rPr lang="ja-JP" altLang="en-US" sz="1200" b="1" dirty="0">
                <a:latin typeface="+mn-ea"/>
              </a:rPr>
              <a:t>プログラムを</a:t>
            </a:r>
            <a:endParaRPr lang="en-US" altLang="ja-JP" sz="1200" b="1" dirty="0">
              <a:latin typeface="+mn-ea"/>
            </a:endParaRPr>
          </a:p>
          <a:p>
            <a:r>
              <a:rPr lang="ja-JP" altLang="en-US" sz="1200" b="1" dirty="0">
                <a:latin typeface="+mn-ea"/>
              </a:rPr>
              <a:t>若者のニーズに合った内容とすることができます。 </a:t>
            </a:r>
            <a:endParaRPr lang="en-US" altLang="ja-JP" sz="1200" b="1" dirty="0">
              <a:latin typeface="+mn-ea"/>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13</a:t>
            </a:fld>
            <a:endParaRPr kumimoji="1" lang="ja-JP" altLang="en-US"/>
          </a:p>
        </p:txBody>
      </p:sp>
    </p:spTree>
    <p:extLst>
      <p:ext uri="{BB962C8B-B14F-4D97-AF65-F5344CB8AC3E}">
        <p14:creationId xmlns:p14="http://schemas.microsoft.com/office/powerpoint/2010/main" val="2122519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この委員会は、地区の</a:t>
            </a: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を運営するとともに、独自の</a:t>
            </a:r>
            <a:r>
              <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プログラムを実施するクラブに対して監督、助言し、多地区合同行事で他地区と連携します。</a:t>
            </a:r>
            <a:endPar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会員は、自らも指導者としてのスキルを磨きながら、</a:t>
            </a:r>
            <a:endParaRPr lang="en-US" altLang="ja-JP" sz="105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a:t>
            </a:r>
            <a:r>
              <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ーアクターや</a:t>
            </a:r>
            <a:r>
              <a:rPr lang="en-US" altLang="ja-JP" sz="1050" kern="100" dirty="0" err="1">
                <a:effectLst/>
                <a:latin typeface="ＭＳ Ｐゴシック" panose="020B0600070205080204" pitchFamily="50" charset="-128"/>
                <a:ea typeface="ＭＳ Ｐゴシック" panose="020B0600070205080204" pitchFamily="50" charset="-128"/>
                <a:cs typeface="Times New Roman" panose="02020603050405020304" pitchFamily="18" charset="0"/>
              </a:rPr>
              <a:t>Rotex</a:t>
            </a:r>
            <a:r>
              <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など</a:t>
            </a:r>
            <a:r>
              <a:rPr lang="ja-JP"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とロータリーとの</a:t>
            </a:r>
            <a:endParaRPr lang="en-US"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つながりを深めることができます。</a:t>
            </a:r>
            <a:endParaRPr lang="ja-JP" altLang="ja-JP" sz="9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5B87F02C-7CD6-420F-BE72-0263139F186D}" type="slidenum">
              <a:rPr kumimoji="1" lang="ja-JP" altLang="en-US" smtClean="0"/>
              <a:t>14</a:t>
            </a:fld>
            <a:endParaRPr kumimoji="1" lang="ja-JP" altLang="en-US"/>
          </a:p>
        </p:txBody>
      </p:sp>
    </p:spTree>
    <p:extLst>
      <p:ext uri="{BB962C8B-B14F-4D97-AF65-F5344CB8AC3E}">
        <p14:creationId xmlns:p14="http://schemas.microsoft.com/office/powerpoint/2010/main" val="2916899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51EC03-A910-4AAB-8936-3421580A862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EF55CA1-4604-413A-813B-72D06E6F50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B86E03D-19E1-4725-A631-5DECFB34408C}"/>
              </a:ext>
            </a:extLst>
          </p:cNvPr>
          <p:cNvSpPr>
            <a:spLocks noGrp="1"/>
          </p:cNvSpPr>
          <p:nvPr>
            <p:ph type="dt" sz="half" idx="10"/>
          </p:nvPr>
        </p:nvSpPr>
        <p:spPr/>
        <p:txBody>
          <a:bodyPr/>
          <a:lstStyle/>
          <a:p>
            <a:fld id="{F62296DC-43AB-4FB1-835C-66EE8328EA90}" type="datetime1">
              <a:rPr kumimoji="1" lang="ja-JP" altLang="en-US" smtClean="0"/>
              <a:t>2022/5/21</a:t>
            </a:fld>
            <a:endParaRPr kumimoji="1" lang="ja-JP" altLang="en-US"/>
          </a:p>
        </p:txBody>
      </p:sp>
      <p:sp>
        <p:nvSpPr>
          <p:cNvPr id="5" name="フッター プレースホルダー 4">
            <a:extLst>
              <a:ext uri="{FF2B5EF4-FFF2-40B4-BE49-F238E27FC236}">
                <a16:creationId xmlns:a16="http://schemas.microsoft.com/office/drawing/2014/main" id="{2D642593-B6EF-479C-A87B-3C8D3145D7E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53D5F52-3164-4DC9-8556-D07FB56A3AAC}"/>
              </a:ext>
            </a:extLst>
          </p:cNvPr>
          <p:cNvSpPr>
            <a:spLocks noGrp="1"/>
          </p:cNvSpPr>
          <p:nvPr>
            <p:ph type="sldNum" sz="quarter" idx="12"/>
          </p:nvPr>
        </p:nvSpPr>
        <p:spPr/>
        <p:txBody>
          <a:bodyPr/>
          <a:lstStyle/>
          <a:p>
            <a:fld id="{83F3E680-E396-4AA0-B464-C4EAE5CFB8A2}" type="slidenum">
              <a:rPr kumimoji="1" lang="ja-JP" altLang="en-US" smtClean="0"/>
              <a:t>‹#›</a:t>
            </a:fld>
            <a:endParaRPr kumimoji="1" lang="ja-JP" altLang="en-US"/>
          </a:p>
        </p:txBody>
      </p:sp>
    </p:spTree>
    <p:extLst>
      <p:ext uri="{BB962C8B-B14F-4D97-AF65-F5344CB8AC3E}">
        <p14:creationId xmlns:p14="http://schemas.microsoft.com/office/powerpoint/2010/main" val="45560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64E8E5-1CFD-456B-9E2E-55E7F8AE4119}"/>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F23CF9F-C7C8-4414-AA16-AACBA50D7E3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83362F5-AC15-451E-A1B1-87F5634E46EA}"/>
              </a:ext>
            </a:extLst>
          </p:cNvPr>
          <p:cNvSpPr>
            <a:spLocks noGrp="1"/>
          </p:cNvSpPr>
          <p:nvPr>
            <p:ph type="dt" sz="half" idx="10"/>
          </p:nvPr>
        </p:nvSpPr>
        <p:spPr/>
        <p:txBody>
          <a:bodyPr/>
          <a:lstStyle/>
          <a:p>
            <a:fld id="{6C4CB513-4DF5-4B00-B6F4-4906D9ED422C}" type="datetime1">
              <a:rPr kumimoji="1" lang="ja-JP" altLang="en-US" smtClean="0"/>
              <a:t>2022/5/21</a:t>
            </a:fld>
            <a:endParaRPr kumimoji="1" lang="ja-JP" altLang="en-US"/>
          </a:p>
        </p:txBody>
      </p:sp>
      <p:sp>
        <p:nvSpPr>
          <p:cNvPr id="5" name="フッター プレースホルダー 4">
            <a:extLst>
              <a:ext uri="{FF2B5EF4-FFF2-40B4-BE49-F238E27FC236}">
                <a16:creationId xmlns:a16="http://schemas.microsoft.com/office/drawing/2014/main" id="{63E1B537-95C5-48BC-B075-979E6270B0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09AC784-37B8-4F95-A6B8-D9C3ABD1E649}"/>
              </a:ext>
            </a:extLst>
          </p:cNvPr>
          <p:cNvSpPr>
            <a:spLocks noGrp="1"/>
          </p:cNvSpPr>
          <p:nvPr>
            <p:ph type="sldNum" sz="quarter" idx="12"/>
          </p:nvPr>
        </p:nvSpPr>
        <p:spPr/>
        <p:txBody>
          <a:bodyPr/>
          <a:lstStyle/>
          <a:p>
            <a:fld id="{83F3E680-E396-4AA0-B464-C4EAE5CFB8A2}" type="slidenum">
              <a:rPr kumimoji="1" lang="ja-JP" altLang="en-US" smtClean="0"/>
              <a:t>‹#›</a:t>
            </a:fld>
            <a:endParaRPr kumimoji="1" lang="ja-JP" altLang="en-US"/>
          </a:p>
        </p:txBody>
      </p:sp>
    </p:spTree>
    <p:extLst>
      <p:ext uri="{BB962C8B-B14F-4D97-AF65-F5344CB8AC3E}">
        <p14:creationId xmlns:p14="http://schemas.microsoft.com/office/powerpoint/2010/main" val="422163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F6DC447-7E78-4D67-B6AB-43DA25716331}"/>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412193D-85BA-43E5-BE10-EEA9682A05D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19D3214-D392-49C0-A465-E81F90936921}"/>
              </a:ext>
            </a:extLst>
          </p:cNvPr>
          <p:cNvSpPr>
            <a:spLocks noGrp="1"/>
          </p:cNvSpPr>
          <p:nvPr>
            <p:ph type="dt" sz="half" idx="10"/>
          </p:nvPr>
        </p:nvSpPr>
        <p:spPr/>
        <p:txBody>
          <a:bodyPr/>
          <a:lstStyle/>
          <a:p>
            <a:fld id="{AEE23767-EE4D-4E2B-8D51-97E8E7593035}" type="datetime1">
              <a:rPr kumimoji="1" lang="ja-JP" altLang="en-US" smtClean="0"/>
              <a:t>2022/5/21</a:t>
            </a:fld>
            <a:endParaRPr kumimoji="1" lang="ja-JP" altLang="en-US"/>
          </a:p>
        </p:txBody>
      </p:sp>
      <p:sp>
        <p:nvSpPr>
          <p:cNvPr id="5" name="フッター プレースホルダー 4">
            <a:extLst>
              <a:ext uri="{FF2B5EF4-FFF2-40B4-BE49-F238E27FC236}">
                <a16:creationId xmlns:a16="http://schemas.microsoft.com/office/drawing/2014/main" id="{BB98EA18-D5C4-46DF-9294-737C9A93A85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91107CE-1766-4379-ADE6-856BA8E8A4FB}"/>
              </a:ext>
            </a:extLst>
          </p:cNvPr>
          <p:cNvSpPr>
            <a:spLocks noGrp="1"/>
          </p:cNvSpPr>
          <p:nvPr>
            <p:ph type="sldNum" sz="quarter" idx="12"/>
          </p:nvPr>
        </p:nvSpPr>
        <p:spPr/>
        <p:txBody>
          <a:bodyPr/>
          <a:lstStyle/>
          <a:p>
            <a:fld id="{83F3E680-E396-4AA0-B464-C4EAE5CFB8A2}" type="slidenum">
              <a:rPr kumimoji="1" lang="ja-JP" altLang="en-US" smtClean="0"/>
              <a:t>‹#›</a:t>
            </a:fld>
            <a:endParaRPr kumimoji="1" lang="ja-JP" altLang="en-US"/>
          </a:p>
        </p:txBody>
      </p:sp>
    </p:spTree>
    <p:extLst>
      <p:ext uri="{BB962C8B-B14F-4D97-AF65-F5344CB8AC3E}">
        <p14:creationId xmlns:p14="http://schemas.microsoft.com/office/powerpoint/2010/main" val="62490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E0ABEF-E33E-473F-B0F1-A20F198C3C3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13E87A4-CC04-4DFE-9F73-24E95F8681D8}"/>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F20CDE1-3A4F-40AC-98CA-1B6007096608}"/>
              </a:ext>
            </a:extLst>
          </p:cNvPr>
          <p:cNvSpPr>
            <a:spLocks noGrp="1"/>
          </p:cNvSpPr>
          <p:nvPr>
            <p:ph type="dt" sz="half" idx="10"/>
          </p:nvPr>
        </p:nvSpPr>
        <p:spPr/>
        <p:txBody>
          <a:bodyPr/>
          <a:lstStyle/>
          <a:p>
            <a:fld id="{331AE1A1-160E-48A4-93CD-1DCDD3C451A0}" type="datetime1">
              <a:rPr kumimoji="1" lang="ja-JP" altLang="en-US" smtClean="0"/>
              <a:t>2022/5/21</a:t>
            </a:fld>
            <a:endParaRPr kumimoji="1" lang="ja-JP" altLang="en-US"/>
          </a:p>
        </p:txBody>
      </p:sp>
      <p:sp>
        <p:nvSpPr>
          <p:cNvPr id="5" name="フッター プレースホルダー 4">
            <a:extLst>
              <a:ext uri="{FF2B5EF4-FFF2-40B4-BE49-F238E27FC236}">
                <a16:creationId xmlns:a16="http://schemas.microsoft.com/office/drawing/2014/main" id="{566AD0FE-81F2-4A32-90AC-DE80BD8FDC1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63FB2A5-2BF5-4A4A-BCBD-1ACD9F602723}"/>
              </a:ext>
            </a:extLst>
          </p:cNvPr>
          <p:cNvSpPr>
            <a:spLocks noGrp="1"/>
          </p:cNvSpPr>
          <p:nvPr>
            <p:ph type="sldNum" sz="quarter" idx="12"/>
          </p:nvPr>
        </p:nvSpPr>
        <p:spPr/>
        <p:txBody>
          <a:bodyPr/>
          <a:lstStyle/>
          <a:p>
            <a:fld id="{83F3E680-E396-4AA0-B464-C4EAE5CFB8A2}" type="slidenum">
              <a:rPr kumimoji="1" lang="ja-JP" altLang="en-US" smtClean="0"/>
              <a:t>‹#›</a:t>
            </a:fld>
            <a:endParaRPr kumimoji="1" lang="ja-JP" altLang="en-US"/>
          </a:p>
        </p:txBody>
      </p:sp>
    </p:spTree>
    <p:extLst>
      <p:ext uri="{BB962C8B-B14F-4D97-AF65-F5344CB8AC3E}">
        <p14:creationId xmlns:p14="http://schemas.microsoft.com/office/powerpoint/2010/main" val="2773537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159201-91DE-4FC7-A0E3-1D6C2F0D843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DBC8577-2398-41C2-9A49-7FD03A5CC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09EF1CB-06BD-452C-B9FC-B4E88C72A571}"/>
              </a:ext>
            </a:extLst>
          </p:cNvPr>
          <p:cNvSpPr>
            <a:spLocks noGrp="1"/>
          </p:cNvSpPr>
          <p:nvPr>
            <p:ph type="dt" sz="half" idx="10"/>
          </p:nvPr>
        </p:nvSpPr>
        <p:spPr/>
        <p:txBody>
          <a:bodyPr/>
          <a:lstStyle/>
          <a:p>
            <a:fld id="{CFA2D1D3-6E79-4991-8CB3-B900EB13B2B5}" type="datetime1">
              <a:rPr kumimoji="1" lang="ja-JP" altLang="en-US" smtClean="0"/>
              <a:t>2022/5/21</a:t>
            </a:fld>
            <a:endParaRPr kumimoji="1" lang="ja-JP" altLang="en-US"/>
          </a:p>
        </p:txBody>
      </p:sp>
      <p:sp>
        <p:nvSpPr>
          <p:cNvPr id="5" name="フッター プレースホルダー 4">
            <a:extLst>
              <a:ext uri="{FF2B5EF4-FFF2-40B4-BE49-F238E27FC236}">
                <a16:creationId xmlns:a16="http://schemas.microsoft.com/office/drawing/2014/main" id="{429CD591-39DF-4A36-809B-1B1394AF958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2376132-305C-40AA-B4A3-F3E4DB4E6346}"/>
              </a:ext>
            </a:extLst>
          </p:cNvPr>
          <p:cNvSpPr>
            <a:spLocks noGrp="1"/>
          </p:cNvSpPr>
          <p:nvPr>
            <p:ph type="sldNum" sz="quarter" idx="12"/>
          </p:nvPr>
        </p:nvSpPr>
        <p:spPr/>
        <p:txBody>
          <a:bodyPr/>
          <a:lstStyle/>
          <a:p>
            <a:fld id="{83F3E680-E396-4AA0-B464-C4EAE5CFB8A2}" type="slidenum">
              <a:rPr kumimoji="1" lang="ja-JP" altLang="en-US" smtClean="0"/>
              <a:t>‹#›</a:t>
            </a:fld>
            <a:endParaRPr kumimoji="1" lang="ja-JP" altLang="en-US"/>
          </a:p>
        </p:txBody>
      </p:sp>
    </p:spTree>
    <p:extLst>
      <p:ext uri="{BB962C8B-B14F-4D97-AF65-F5344CB8AC3E}">
        <p14:creationId xmlns:p14="http://schemas.microsoft.com/office/powerpoint/2010/main" val="4293503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11CB8D-AFEB-44CC-BEF8-1CAFD42D0C9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FEBB943-3225-4EF2-8D92-E9B15BEE1B0C}"/>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1ADC4D8-5140-49CA-B03C-38914276028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523D395-175E-46ED-A2EF-00B750AD95CA}"/>
              </a:ext>
            </a:extLst>
          </p:cNvPr>
          <p:cNvSpPr>
            <a:spLocks noGrp="1"/>
          </p:cNvSpPr>
          <p:nvPr>
            <p:ph type="dt" sz="half" idx="10"/>
          </p:nvPr>
        </p:nvSpPr>
        <p:spPr/>
        <p:txBody>
          <a:bodyPr/>
          <a:lstStyle/>
          <a:p>
            <a:fld id="{328C82E5-A32B-41FF-83F7-384476172A03}" type="datetime1">
              <a:rPr kumimoji="1" lang="ja-JP" altLang="en-US" smtClean="0"/>
              <a:t>2022/5/21</a:t>
            </a:fld>
            <a:endParaRPr kumimoji="1" lang="ja-JP" altLang="en-US"/>
          </a:p>
        </p:txBody>
      </p:sp>
      <p:sp>
        <p:nvSpPr>
          <p:cNvPr id="6" name="フッター プレースホルダー 5">
            <a:extLst>
              <a:ext uri="{FF2B5EF4-FFF2-40B4-BE49-F238E27FC236}">
                <a16:creationId xmlns:a16="http://schemas.microsoft.com/office/drawing/2014/main" id="{52D274F6-2E06-472F-BE54-CF9D73F156F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BF3E5EB-29C3-4F3E-B793-DA4CD5BDD86D}"/>
              </a:ext>
            </a:extLst>
          </p:cNvPr>
          <p:cNvSpPr>
            <a:spLocks noGrp="1"/>
          </p:cNvSpPr>
          <p:nvPr>
            <p:ph type="sldNum" sz="quarter" idx="12"/>
          </p:nvPr>
        </p:nvSpPr>
        <p:spPr/>
        <p:txBody>
          <a:bodyPr/>
          <a:lstStyle/>
          <a:p>
            <a:fld id="{83F3E680-E396-4AA0-B464-C4EAE5CFB8A2}" type="slidenum">
              <a:rPr kumimoji="1" lang="ja-JP" altLang="en-US" smtClean="0"/>
              <a:t>‹#›</a:t>
            </a:fld>
            <a:endParaRPr kumimoji="1" lang="ja-JP" altLang="en-US"/>
          </a:p>
        </p:txBody>
      </p:sp>
    </p:spTree>
    <p:extLst>
      <p:ext uri="{BB962C8B-B14F-4D97-AF65-F5344CB8AC3E}">
        <p14:creationId xmlns:p14="http://schemas.microsoft.com/office/powerpoint/2010/main" val="2229341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892BA9-7D11-4F52-8FB3-4FE80BAA5D5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2DA8DCA-81BB-4899-9F27-1094EDAC83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AA531BCF-7A94-46E0-9114-AE2D4B937AC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8B3E650-761E-4625-8B2B-B374E06B76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F2FB1A2-C87C-478C-978A-14120AB0011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6FB8E63-E6C7-4473-B433-5B370DC471E4}"/>
              </a:ext>
            </a:extLst>
          </p:cNvPr>
          <p:cNvSpPr>
            <a:spLocks noGrp="1"/>
          </p:cNvSpPr>
          <p:nvPr>
            <p:ph type="dt" sz="half" idx="10"/>
          </p:nvPr>
        </p:nvSpPr>
        <p:spPr/>
        <p:txBody>
          <a:bodyPr/>
          <a:lstStyle/>
          <a:p>
            <a:fld id="{CD7F0CE0-17AD-4A23-8FB2-99F02D2B8D8C}" type="datetime1">
              <a:rPr kumimoji="1" lang="ja-JP" altLang="en-US" smtClean="0"/>
              <a:t>2022/5/21</a:t>
            </a:fld>
            <a:endParaRPr kumimoji="1" lang="ja-JP" altLang="en-US"/>
          </a:p>
        </p:txBody>
      </p:sp>
      <p:sp>
        <p:nvSpPr>
          <p:cNvPr id="8" name="フッター プレースホルダー 7">
            <a:extLst>
              <a:ext uri="{FF2B5EF4-FFF2-40B4-BE49-F238E27FC236}">
                <a16:creationId xmlns:a16="http://schemas.microsoft.com/office/drawing/2014/main" id="{A67CC707-F746-4C0F-ACC1-0D387DFE9CE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9805268-4A2E-4F1D-AABD-2B5A7A3260B2}"/>
              </a:ext>
            </a:extLst>
          </p:cNvPr>
          <p:cNvSpPr>
            <a:spLocks noGrp="1"/>
          </p:cNvSpPr>
          <p:nvPr>
            <p:ph type="sldNum" sz="quarter" idx="12"/>
          </p:nvPr>
        </p:nvSpPr>
        <p:spPr/>
        <p:txBody>
          <a:bodyPr/>
          <a:lstStyle/>
          <a:p>
            <a:fld id="{83F3E680-E396-4AA0-B464-C4EAE5CFB8A2}" type="slidenum">
              <a:rPr kumimoji="1" lang="ja-JP" altLang="en-US" smtClean="0"/>
              <a:t>‹#›</a:t>
            </a:fld>
            <a:endParaRPr kumimoji="1" lang="ja-JP" altLang="en-US"/>
          </a:p>
        </p:txBody>
      </p:sp>
    </p:spTree>
    <p:extLst>
      <p:ext uri="{BB962C8B-B14F-4D97-AF65-F5344CB8AC3E}">
        <p14:creationId xmlns:p14="http://schemas.microsoft.com/office/powerpoint/2010/main" val="1271977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64DC4-02EE-4F47-B631-FB1E6C07E76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FF265ACD-79C9-463C-AA98-5B1474D88E17}"/>
              </a:ext>
            </a:extLst>
          </p:cNvPr>
          <p:cNvSpPr>
            <a:spLocks noGrp="1"/>
          </p:cNvSpPr>
          <p:nvPr>
            <p:ph type="dt" sz="half" idx="10"/>
          </p:nvPr>
        </p:nvSpPr>
        <p:spPr/>
        <p:txBody>
          <a:bodyPr/>
          <a:lstStyle/>
          <a:p>
            <a:fld id="{C59C1CF4-0CDE-4E60-9A12-A8B7C3D62029}" type="datetime1">
              <a:rPr kumimoji="1" lang="ja-JP" altLang="en-US" smtClean="0"/>
              <a:t>2022/5/21</a:t>
            </a:fld>
            <a:endParaRPr kumimoji="1" lang="ja-JP" altLang="en-US"/>
          </a:p>
        </p:txBody>
      </p:sp>
      <p:sp>
        <p:nvSpPr>
          <p:cNvPr id="4" name="フッター プレースホルダー 3">
            <a:extLst>
              <a:ext uri="{FF2B5EF4-FFF2-40B4-BE49-F238E27FC236}">
                <a16:creationId xmlns:a16="http://schemas.microsoft.com/office/drawing/2014/main" id="{363CC875-CC41-4C27-84C5-FB14FCBE5E9C}"/>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7A8D940-49D4-47F7-85D8-94612CD8E6A7}"/>
              </a:ext>
            </a:extLst>
          </p:cNvPr>
          <p:cNvSpPr>
            <a:spLocks noGrp="1"/>
          </p:cNvSpPr>
          <p:nvPr>
            <p:ph type="sldNum" sz="quarter" idx="12"/>
          </p:nvPr>
        </p:nvSpPr>
        <p:spPr/>
        <p:txBody>
          <a:bodyPr/>
          <a:lstStyle/>
          <a:p>
            <a:fld id="{83F3E680-E396-4AA0-B464-C4EAE5CFB8A2}" type="slidenum">
              <a:rPr kumimoji="1" lang="ja-JP" altLang="en-US" smtClean="0"/>
              <a:t>‹#›</a:t>
            </a:fld>
            <a:endParaRPr kumimoji="1" lang="ja-JP" altLang="en-US"/>
          </a:p>
        </p:txBody>
      </p:sp>
    </p:spTree>
    <p:extLst>
      <p:ext uri="{BB962C8B-B14F-4D97-AF65-F5344CB8AC3E}">
        <p14:creationId xmlns:p14="http://schemas.microsoft.com/office/powerpoint/2010/main" val="3237052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88DDC43-F60A-4BC2-B3F9-14B5C139F44C}"/>
              </a:ext>
            </a:extLst>
          </p:cNvPr>
          <p:cNvSpPr>
            <a:spLocks noGrp="1"/>
          </p:cNvSpPr>
          <p:nvPr>
            <p:ph type="dt" sz="half" idx="10"/>
          </p:nvPr>
        </p:nvSpPr>
        <p:spPr/>
        <p:txBody>
          <a:bodyPr/>
          <a:lstStyle/>
          <a:p>
            <a:fld id="{C5C3D5D3-9E85-4AE2-923C-DC8B914CCA92}" type="datetime1">
              <a:rPr kumimoji="1" lang="ja-JP" altLang="en-US" smtClean="0"/>
              <a:t>2022/5/21</a:t>
            </a:fld>
            <a:endParaRPr kumimoji="1" lang="ja-JP" altLang="en-US"/>
          </a:p>
        </p:txBody>
      </p:sp>
      <p:sp>
        <p:nvSpPr>
          <p:cNvPr id="3" name="フッター プレースホルダー 2">
            <a:extLst>
              <a:ext uri="{FF2B5EF4-FFF2-40B4-BE49-F238E27FC236}">
                <a16:creationId xmlns:a16="http://schemas.microsoft.com/office/drawing/2014/main" id="{4BF0FFA1-F99A-4E71-B062-82E06758956A}"/>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F773279-E4CE-4E7F-A811-2B9811260A52}"/>
              </a:ext>
            </a:extLst>
          </p:cNvPr>
          <p:cNvSpPr>
            <a:spLocks noGrp="1"/>
          </p:cNvSpPr>
          <p:nvPr>
            <p:ph type="sldNum" sz="quarter" idx="12"/>
          </p:nvPr>
        </p:nvSpPr>
        <p:spPr/>
        <p:txBody>
          <a:bodyPr/>
          <a:lstStyle/>
          <a:p>
            <a:fld id="{83F3E680-E396-4AA0-B464-C4EAE5CFB8A2}" type="slidenum">
              <a:rPr kumimoji="1" lang="ja-JP" altLang="en-US" smtClean="0"/>
              <a:t>‹#›</a:t>
            </a:fld>
            <a:endParaRPr kumimoji="1" lang="ja-JP" altLang="en-US"/>
          </a:p>
        </p:txBody>
      </p:sp>
    </p:spTree>
    <p:extLst>
      <p:ext uri="{BB962C8B-B14F-4D97-AF65-F5344CB8AC3E}">
        <p14:creationId xmlns:p14="http://schemas.microsoft.com/office/powerpoint/2010/main" val="2734672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19F509-FF20-4B29-92F9-41D56CCE812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3D7A65B-B9C8-417C-BFD5-4CA7BBEE5D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6B20229-DFC9-4A8C-96C9-DF6255C549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006A128-164F-4194-B0CC-1A64E2F7282F}"/>
              </a:ext>
            </a:extLst>
          </p:cNvPr>
          <p:cNvSpPr>
            <a:spLocks noGrp="1"/>
          </p:cNvSpPr>
          <p:nvPr>
            <p:ph type="dt" sz="half" idx="10"/>
          </p:nvPr>
        </p:nvSpPr>
        <p:spPr/>
        <p:txBody>
          <a:bodyPr/>
          <a:lstStyle/>
          <a:p>
            <a:fld id="{6DBCE6B5-EBE1-475F-B887-29B3BB112C90}" type="datetime1">
              <a:rPr kumimoji="1" lang="ja-JP" altLang="en-US" smtClean="0"/>
              <a:t>2022/5/21</a:t>
            </a:fld>
            <a:endParaRPr kumimoji="1" lang="ja-JP" altLang="en-US"/>
          </a:p>
        </p:txBody>
      </p:sp>
      <p:sp>
        <p:nvSpPr>
          <p:cNvPr id="6" name="フッター プレースホルダー 5">
            <a:extLst>
              <a:ext uri="{FF2B5EF4-FFF2-40B4-BE49-F238E27FC236}">
                <a16:creationId xmlns:a16="http://schemas.microsoft.com/office/drawing/2014/main" id="{67F36CF5-DA88-4EBE-B1E7-78B3AB43B29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FFA3633-30AE-46AF-8B88-A8DA59BC4B6D}"/>
              </a:ext>
            </a:extLst>
          </p:cNvPr>
          <p:cNvSpPr>
            <a:spLocks noGrp="1"/>
          </p:cNvSpPr>
          <p:nvPr>
            <p:ph type="sldNum" sz="quarter" idx="12"/>
          </p:nvPr>
        </p:nvSpPr>
        <p:spPr/>
        <p:txBody>
          <a:bodyPr/>
          <a:lstStyle/>
          <a:p>
            <a:fld id="{83F3E680-E396-4AA0-B464-C4EAE5CFB8A2}" type="slidenum">
              <a:rPr kumimoji="1" lang="ja-JP" altLang="en-US" smtClean="0"/>
              <a:t>‹#›</a:t>
            </a:fld>
            <a:endParaRPr kumimoji="1" lang="ja-JP" altLang="en-US"/>
          </a:p>
        </p:txBody>
      </p:sp>
    </p:spTree>
    <p:extLst>
      <p:ext uri="{BB962C8B-B14F-4D97-AF65-F5344CB8AC3E}">
        <p14:creationId xmlns:p14="http://schemas.microsoft.com/office/powerpoint/2010/main" val="1034447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2C5893-CEE5-4428-847F-8177ACCB70B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0C9F692-10D6-48C7-B4F0-B4FEAE0C3E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A204B7C-88BB-49AB-BC61-CD5B066CD6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92B113B-65B7-457C-A4E4-2F780FC52FF6}"/>
              </a:ext>
            </a:extLst>
          </p:cNvPr>
          <p:cNvSpPr>
            <a:spLocks noGrp="1"/>
          </p:cNvSpPr>
          <p:nvPr>
            <p:ph type="dt" sz="half" idx="10"/>
          </p:nvPr>
        </p:nvSpPr>
        <p:spPr/>
        <p:txBody>
          <a:bodyPr/>
          <a:lstStyle/>
          <a:p>
            <a:fld id="{C4AF72A9-5BCA-42CF-A301-2EC47C832AE7}" type="datetime1">
              <a:rPr kumimoji="1" lang="ja-JP" altLang="en-US" smtClean="0"/>
              <a:t>2022/5/21</a:t>
            </a:fld>
            <a:endParaRPr kumimoji="1" lang="ja-JP" altLang="en-US"/>
          </a:p>
        </p:txBody>
      </p:sp>
      <p:sp>
        <p:nvSpPr>
          <p:cNvPr id="6" name="フッター プレースホルダー 5">
            <a:extLst>
              <a:ext uri="{FF2B5EF4-FFF2-40B4-BE49-F238E27FC236}">
                <a16:creationId xmlns:a16="http://schemas.microsoft.com/office/drawing/2014/main" id="{F1DC4ED2-4650-4845-BFE4-440DBC8D39A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AAEE975-7E7E-4F62-A9B2-698182EE7346}"/>
              </a:ext>
            </a:extLst>
          </p:cNvPr>
          <p:cNvSpPr>
            <a:spLocks noGrp="1"/>
          </p:cNvSpPr>
          <p:nvPr>
            <p:ph type="sldNum" sz="quarter" idx="12"/>
          </p:nvPr>
        </p:nvSpPr>
        <p:spPr/>
        <p:txBody>
          <a:bodyPr/>
          <a:lstStyle/>
          <a:p>
            <a:fld id="{83F3E680-E396-4AA0-B464-C4EAE5CFB8A2}" type="slidenum">
              <a:rPr kumimoji="1" lang="ja-JP" altLang="en-US" smtClean="0"/>
              <a:t>‹#›</a:t>
            </a:fld>
            <a:endParaRPr kumimoji="1" lang="ja-JP" altLang="en-US"/>
          </a:p>
        </p:txBody>
      </p:sp>
    </p:spTree>
    <p:extLst>
      <p:ext uri="{BB962C8B-B14F-4D97-AF65-F5344CB8AC3E}">
        <p14:creationId xmlns:p14="http://schemas.microsoft.com/office/powerpoint/2010/main" val="232108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7E1A249-36EC-4E47-983B-FAB465D9CE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B2AE600-A9BE-4901-A055-AD3D1271A8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D59DCE2-2925-4EEF-92CC-569FF1904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15ADD2-CBC5-403E-8E7F-F916267EA4CD}" type="datetime1">
              <a:rPr kumimoji="1" lang="ja-JP" altLang="en-US" smtClean="0"/>
              <a:t>2022/5/21</a:t>
            </a:fld>
            <a:endParaRPr kumimoji="1" lang="ja-JP" altLang="en-US"/>
          </a:p>
        </p:txBody>
      </p:sp>
      <p:sp>
        <p:nvSpPr>
          <p:cNvPr id="5" name="フッター プレースホルダー 4">
            <a:extLst>
              <a:ext uri="{FF2B5EF4-FFF2-40B4-BE49-F238E27FC236}">
                <a16:creationId xmlns:a16="http://schemas.microsoft.com/office/drawing/2014/main" id="{9272A41C-9BFD-452D-9AEB-F5C6254E2A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8BDF8D0-5FA8-402A-AC6F-9CEF517BEB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F3E680-E396-4AA0-B464-C4EAE5CFB8A2}" type="slidenum">
              <a:rPr kumimoji="1" lang="ja-JP" altLang="en-US" smtClean="0"/>
              <a:t>‹#›</a:t>
            </a:fld>
            <a:endParaRPr kumimoji="1" lang="ja-JP" altLang="en-US"/>
          </a:p>
        </p:txBody>
      </p:sp>
    </p:spTree>
    <p:extLst>
      <p:ext uri="{BB962C8B-B14F-4D97-AF65-F5344CB8AC3E}">
        <p14:creationId xmlns:p14="http://schemas.microsoft.com/office/powerpoint/2010/main" val="9281115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5.JP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6.jpeg"/></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968188" y="352927"/>
            <a:ext cx="10213159" cy="6118212"/>
          </a:xfrm>
        </p:spPr>
        <p:txBody>
          <a:bodyPr>
            <a:normAutofit fontScale="47500" lnSpcReduction="20000"/>
          </a:bodyPr>
          <a:lstStyle/>
          <a:p>
            <a:endParaRPr lang="en-US" altLang="ja-JP" sz="7200" b="1" dirty="0">
              <a:solidFill>
                <a:schemeClr val="tx2"/>
              </a:solidFill>
              <a:latin typeface="+mn-ea"/>
            </a:endParaRPr>
          </a:p>
          <a:p>
            <a:r>
              <a:rPr lang="ja-JP" altLang="en-US" sz="9600" b="1" dirty="0">
                <a:latin typeface="+mn-ea"/>
              </a:rPr>
              <a:t>第</a:t>
            </a:r>
            <a:r>
              <a:rPr lang="en-US" altLang="ja-JP" sz="9600" b="1" dirty="0">
                <a:latin typeface="+mn-ea"/>
              </a:rPr>
              <a:t>14</a:t>
            </a:r>
            <a:r>
              <a:rPr lang="ja-JP" altLang="en-US" sz="9600" b="1" dirty="0">
                <a:latin typeface="+mn-ea"/>
              </a:rPr>
              <a:t>回全国</a:t>
            </a:r>
            <a:r>
              <a:rPr lang="en-US" altLang="ja-JP" sz="9600" b="1" dirty="0">
                <a:latin typeface="+mn-ea"/>
              </a:rPr>
              <a:t>RYLA</a:t>
            </a:r>
            <a:r>
              <a:rPr lang="ja-JP" altLang="en-US" sz="9600" b="1" dirty="0">
                <a:latin typeface="+mn-ea"/>
              </a:rPr>
              <a:t>研究会</a:t>
            </a:r>
            <a:endParaRPr lang="en-US" altLang="ja-JP" sz="9600" b="1" dirty="0">
              <a:latin typeface="+mn-ea"/>
            </a:endParaRPr>
          </a:p>
          <a:p>
            <a:endParaRPr lang="en-US" altLang="ja-JP" sz="11500" b="1" dirty="0">
              <a:latin typeface="+mn-ea"/>
            </a:endParaRPr>
          </a:p>
          <a:p>
            <a:r>
              <a:rPr lang="ja-JP" altLang="en-US" sz="11500" b="1" dirty="0">
                <a:latin typeface="+mn-ea"/>
              </a:rPr>
              <a:t>ロータリーは</a:t>
            </a:r>
            <a:endParaRPr lang="en-US" altLang="ja-JP" sz="11500" b="1" dirty="0">
              <a:latin typeface="+mn-ea"/>
            </a:endParaRPr>
          </a:p>
          <a:p>
            <a:r>
              <a:rPr lang="ja-JP" altLang="en-US" sz="11500" b="1" dirty="0">
                <a:latin typeface="+mn-ea"/>
              </a:rPr>
              <a:t>なぜ</a:t>
            </a:r>
            <a:r>
              <a:rPr lang="en-US" altLang="ja-JP" sz="11500" b="1" dirty="0">
                <a:latin typeface="+mn-ea"/>
              </a:rPr>
              <a:t>RYLA</a:t>
            </a:r>
            <a:r>
              <a:rPr lang="ja-JP" altLang="en-US" sz="11500" b="1" dirty="0">
                <a:latin typeface="+mn-ea"/>
              </a:rPr>
              <a:t>をするのか</a:t>
            </a:r>
            <a:endParaRPr lang="en-US" altLang="ja-JP" sz="7200" b="1" dirty="0">
              <a:latin typeface="+mn-ea"/>
            </a:endParaRPr>
          </a:p>
          <a:p>
            <a:endParaRPr lang="en-US" altLang="ja-JP" sz="4400" b="1" dirty="0">
              <a:latin typeface="+mn-ea"/>
            </a:endParaRPr>
          </a:p>
          <a:p>
            <a:r>
              <a:rPr lang="en-US" altLang="ja-JP" sz="5700" b="1" dirty="0">
                <a:latin typeface="ＭＳ Ｐゴシック" panose="020B0600070205080204" pitchFamily="50" charset="-128"/>
                <a:ea typeface="ＭＳ Ｐゴシック" panose="020B0600070205080204" pitchFamily="50" charset="-128"/>
              </a:rPr>
              <a:t>2022</a:t>
            </a:r>
            <a:r>
              <a:rPr lang="ja-JP" altLang="en-US" sz="5700" b="1" dirty="0">
                <a:latin typeface="ＭＳ Ｐゴシック" panose="020B0600070205080204" pitchFamily="50" charset="-128"/>
                <a:ea typeface="ＭＳ Ｐゴシック" panose="020B0600070205080204" pitchFamily="50" charset="-128"/>
              </a:rPr>
              <a:t>年</a:t>
            </a:r>
            <a:r>
              <a:rPr lang="en-US" altLang="ja-JP" sz="5700" b="1" dirty="0">
                <a:latin typeface="ＭＳ Ｐゴシック" panose="020B0600070205080204" pitchFamily="50" charset="-128"/>
                <a:ea typeface="ＭＳ Ｐゴシック" panose="020B0600070205080204" pitchFamily="50" charset="-128"/>
              </a:rPr>
              <a:t>5</a:t>
            </a:r>
            <a:r>
              <a:rPr lang="ja-JP" altLang="en-US" sz="5700" b="1" dirty="0">
                <a:latin typeface="ＭＳ Ｐゴシック" panose="020B0600070205080204" pitchFamily="50" charset="-128"/>
                <a:ea typeface="ＭＳ Ｐゴシック" panose="020B0600070205080204" pitchFamily="50" charset="-128"/>
              </a:rPr>
              <a:t>月</a:t>
            </a:r>
            <a:r>
              <a:rPr lang="en-US" altLang="ja-JP" sz="5700" b="1" dirty="0">
                <a:latin typeface="ＭＳ Ｐゴシック" panose="020B0600070205080204" pitchFamily="50" charset="-128"/>
                <a:ea typeface="ＭＳ Ｐゴシック" panose="020B0600070205080204" pitchFamily="50" charset="-128"/>
              </a:rPr>
              <a:t>21</a:t>
            </a:r>
            <a:r>
              <a:rPr lang="ja-JP" altLang="en-US" sz="5700" b="1" dirty="0">
                <a:latin typeface="ＭＳ Ｐゴシック" panose="020B0600070205080204" pitchFamily="50" charset="-128"/>
                <a:ea typeface="ＭＳ Ｐゴシック" panose="020B0600070205080204" pitchFamily="50" charset="-128"/>
              </a:rPr>
              <a:t>日</a:t>
            </a:r>
            <a:endParaRPr lang="en-US" altLang="ja-JP" sz="5700" b="1" dirty="0">
              <a:latin typeface="ＭＳ Ｐゴシック" panose="020B0600070205080204" pitchFamily="50" charset="-128"/>
              <a:ea typeface="ＭＳ Ｐゴシック" panose="020B0600070205080204" pitchFamily="50" charset="-128"/>
            </a:endParaRPr>
          </a:p>
          <a:p>
            <a:endParaRPr lang="en-US" altLang="ja-JP" sz="5700" b="1" dirty="0">
              <a:latin typeface="ＭＳ Ｐゴシック" panose="020B0600070205080204" pitchFamily="50" charset="-128"/>
              <a:ea typeface="ＭＳ Ｐゴシック" panose="020B0600070205080204" pitchFamily="50" charset="-128"/>
            </a:endParaRPr>
          </a:p>
          <a:p>
            <a:r>
              <a:rPr lang="ja-JP" altLang="en-US" sz="5700" b="1" dirty="0">
                <a:latin typeface="ＭＳ Ｐゴシック" panose="020B0600070205080204" pitchFamily="50" charset="-128"/>
                <a:ea typeface="ＭＳ Ｐゴシック" panose="020B0600070205080204" pitchFamily="50" charset="-128"/>
              </a:rPr>
              <a:t>　　　　　　　　　　　　　　　　　　ロータリー財団管理委員</a:t>
            </a:r>
            <a:endParaRPr lang="en-US" altLang="ja-JP" sz="5700" b="1" dirty="0">
              <a:latin typeface="ＭＳ Ｐゴシック" panose="020B0600070205080204" pitchFamily="50" charset="-128"/>
              <a:ea typeface="ＭＳ Ｐゴシック" panose="020B0600070205080204" pitchFamily="50" charset="-128"/>
            </a:endParaRPr>
          </a:p>
          <a:p>
            <a:r>
              <a:rPr lang="ja-JP" altLang="en-US" sz="5700" b="1" dirty="0">
                <a:latin typeface="ＭＳ Ｐゴシック" panose="020B0600070205080204" pitchFamily="50" charset="-128"/>
                <a:ea typeface="ＭＳ Ｐゴシック" panose="020B0600070205080204" pitchFamily="50" charset="-128"/>
              </a:rPr>
              <a:t>　　　　　　　　元</a:t>
            </a:r>
            <a:r>
              <a:rPr lang="en-US" altLang="ja-JP" sz="5700" b="1" dirty="0">
                <a:latin typeface="ＭＳ Ｐゴシック" panose="020B0600070205080204" pitchFamily="50" charset="-128"/>
                <a:ea typeface="ＭＳ Ｐゴシック" panose="020B0600070205080204" pitchFamily="50" charset="-128"/>
              </a:rPr>
              <a:t>RI</a:t>
            </a:r>
            <a:r>
              <a:rPr lang="ja-JP" altLang="en-US" sz="5700" b="1" dirty="0">
                <a:latin typeface="ＭＳ Ｐゴシック" panose="020B0600070205080204" pitchFamily="50" charset="-128"/>
                <a:ea typeface="ＭＳ Ｐゴシック" panose="020B0600070205080204" pitchFamily="50" charset="-128"/>
              </a:rPr>
              <a:t>理事　</a:t>
            </a:r>
            <a:endParaRPr lang="en-US" altLang="ja-JP" sz="5700" b="1" dirty="0">
              <a:latin typeface="ＭＳ Ｐゴシック" panose="020B0600070205080204" pitchFamily="50" charset="-128"/>
              <a:ea typeface="ＭＳ Ｐゴシック" panose="020B0600070205080204" pitchFamily="50" charset="-128"/>
            </a:endParaRPr>
          </a:p>
          <a:p>
            <a:r>
              <a:rPr lang="ja-JP" altLang="en-US" sz="5700" b="1" dirty="0">
                <a:latin typeface="ＭＳ Ｐゴシック" panose="020B0600070205080204" pitchFamily="50" charset="-128"/>
                <a:ea typeface="ＭＳ Ｐゴシック" panose="020B0600070205080204" pitchFamily="50" charset="-128"/>
              </a:rPr>
              <a:t>　　　　　　　　　　　　　　　　　　</a:t>
            </a:r>
            <a:r>
              <a:rPr lang="en-US" altLang="ja-JP" sz="5700" b="1" dirty="0">
                <a:latin typeface="ＭＳ Ｐゴシック" panose="020B0600070205080204" pitchFamily="50" charset="-128"/>
                <a:ea typeface="ＭＳ Ｐゴシック" panose="020B0600070205080204" pitchFamily="50" charset="-128"/>
              </a:rPr>
              <a:t>RI</a:t>
            </a:r>
            <a:r>
              <a:rPr lang="ja-JP" altLang="en-US" sz="5700" b="1" dirty="0">
                <a:latin typeface="ＭＳ Ｐゴシック" panose="020B0600070205080204" pitchFamily="50" charset="-128"/>
                <a:ea typeface="ＭＳ Ｐゴシック" panose="020B0600070205080204" pitchFamily="50" charset="-128"/>
              </a:rPr>
              <a:t>第</a:t>
            </a:r>
            <a:r>
              <a:rPr lang="en-US" altLang="ja-JP" sz="5700" b="1" dirty="0">
                <a:latin typeface="ＭＳ Ｐゴシック" panose="020B0600070205080204" pitchFamily="50" charset="-128"/>
                <a:ea typeface="ＭＳ Ｐゴシック" panose="020B0600070205080204" pitchFamily="50" charset="-128"/>
              </a:rPr>
              <a:t>2680</a:t>
            </a:r>
            <a:r>
              <a:rPr lang="ja-JP" altLang="en-US" sz="5700" b="1" dirty="0">
                <a:latin typeface="ＭＳ Ｐゴシック" panose="020B0600070205080204" pitchFamily="50" charset="-128"/>
                <a:ea typeface="ＭＳ Ｐゴシック" panose="020B0600070205080204" pitchFamily="50" charset="-128"/>
              </a:rPr>
              <a:t>地区</a:t>
            </a:r>
            <a:r>
              <a:rPr lang="en-US" altLang="ja-JP" sz="5700" b="1" dirty="0">
                <a:latin typeface="ＭＳ Ｐゴシック" panose="020B0600070205080204" pitchFamily="50" charset="-128"/>
                <a:ea typeface="ＭＳ Ｐゴシック" panose="020B0600070205080204" pitchFamily="50" charset="-128"/>
              </a:rPr>
              <a:t>RYLA</a:t>
            </a:r>
            <a:r>
              <a:rPr lang="ja-JP" altLang="en-US" sz="5700" b="1" dirty="0">
                <a:latin typeface="ＭＳ Ｐゴシック" panose="020B0600070205080204" pitchFamily="50" charset="-128"/>
                <a:ea typeface="ＭＳ Ｐゴシック" panose="020B0600070205080204" pitchFamily="50" charset="-128"/>
              </a:rPr>
              <a:t>顧問</a:t>
            </a:r>
            <a:endParaRPr lang="en-US" altLang="ja-JP" sz="5700" b="1" dirty="0">
              <a:latin typeface="ＭＳ Ｐゴシック" panose="020B0600070205080204" pitchFamily="50" charset="-128"/>
              <a:ea typeface="ＭＳ Ｐゴシック" panose="020B0600070205080204" pitchFamily="50" charset="-128"/>
            </a:endParaRPr>
          </a:p>
          <a:p>
            <a:r>
              <a:rPr lang="ja-JP" altLang="en-US" sz="5700" b="1" dirty="0">
                <a:latin typeface="ＭＳ Ｐゴシック" panose="020B0600070205080204" pitchFamily="50" charset="-128"/>
                <a:ea typeface="ＭＳ Ｐゴシック" panose="020B0600070205080204" pitchFamily="50" charset="-128"/>
              </a:rPr>
              <a:t>　　　　　　　　　　　　　　　　　　　　　　　　　　　　三木明</a:t>
            </a:r>
            <a:endParaRPr lang="en-US" altLang="ja-JP" sz="5700" b="1" dirty="0">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E5F79168-1053-4EE6-A990-CB245810B6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675" y="3429000"/>
            <a:ext cx="3429000" cy="342900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465AE529-55C6-3A2E-0A46-40C70DC3B13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473029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fontScale="92500" lnSpcReduction="20000"/>
          </a:bodyPr>
          <a:lstStyle/>
          <a:p>
            <a:r>
              <a:rPr lang="en-US" altLang="ja-JP" sz="5400" b="1" dirty="0">
                <a:latin typeface="+mn-ea"/>
              </a:rPr>
              <a:t>RYLA</a:t>
            </a:r>
            <a:r>
              <a:rPr lang="ja-JP" altLang="en-US" sz="5400" b="1" dirty="0">
                <a:latin typeface="+mn-ea"/>
              </a:rPr>
              <a:t>を通じて、若いリーダーは、</a:t>
            </a:r>
            <a:endParaRPr lang="en-US" altLang="ja-JP" sz="5400" b="1" dirty="0">
              <a:latin typeface="+mn-ea"/>
            </a:endParaRPr>
          </a:p>
          <a:p>
            <a:r>
              <a:rPr lang="ja-JP" altLang="en-US" sz="5400" b="1" dirty="0">
                <a:latin typeface="+mn-ea"/>
              </a:rPr>
              <a:t>地域や世界で変化を生み出すために</a:t>
            </a:r>
            <a:endParaRPr lang="en-US" altLang="ja-JP" sz="5400" b="1" dirty="0">
              <a:latin typeface="+mn-ea"/>
            </a:endParaRPr>
          </a:p>
          <a:p>
            <a:r>
              <a:rPr lang="ja-JP" altLang="en-US" sz="5400" b="1" dirty="0">
                <a:latin typeface="+mn-ea"/>
              </a:rPr>
              <a:t>必要な知識スキルを身につける</a:t>
            </a:r>
            <a:endParaRPr lang="en-US" altLang="ja-JP" sz="5400" b="1" dirty="0">
              <a:latin typeface="+mn-ea"/>
            </a:endParaRPr>
          </a:p>
          <a:p>
            <a:r>
              <a:rPr lang="ja-JP" altLang="en-US" sz="5400" b="1" dirty="0">
                <a:latin typeface="+mn-ea"/>
              </a:rPr>
              <a:t>ことができます。</a:t>
            </a:r>
            <a:endParaRPr lang="en-US" altLang="ja-JP" sz="5400" b="1" dirty="0">
              <a:latin typeface="+mn-ea"/>
            </a:endParaRPr>
          </a:p>
          <a:p>
            <a:r>
              <a:rPr lang="ja-JP" altLang="en-US" sz="5400" b="1" dirty="0">
                <a:latin typeface="+mn-ea"/>
              </a:rPr>
              <a:t>一方、クラブと地区にとっても、</a:t>
            </a:r>
            <a:endParaRPr lang="en-US" altLang="ja-JP" sz="5400" b="1" dirty="0">
              <a:latin typeface="+mn-ea"/>
            </a:endParaRPr>
          </a:p>
          <a:p>
            <a:r>
              <a:rPr lang="en-US" altLang="ja-JP" sz="5400" b="1" dirty="0">
                <a:latin typeface="+mn-ea"/>
              </a:rPr>
              <a:t>RYLA</a:t>
            </a:r>
            <a:r>
              <a:rPr lang="ja-JP" altLang="en-US" sz="5400" b="1" dirty="0">
                <a:latin typeface="+mn-ea"/>
              </a:rPr>
              <a:t>参加者や学友の持つ</a:t>
            </a:r>
            <a:endParaRPr lang="en-US" altLang="ja-JP" sz="5400" b="1" dirty="0">
              <a:latin typeface="+mn-ea"/>
            </a:endParaRPr>
          </a:p>
          <a:p>
            <a:r>
              <a:rPr lang="ja-JP" altLang="en-US" sz="5400" b="1" dirty="0">
                <a:latin typeface="+mn-ea"/>
              </a:rPr>
              <a:t>新鮮な視点や考え方が得られる</a:t>
            </a:r>
            <a:endParaRPr lang="en-US" altLang="ja-JP" sz="5400" b="1" dirty="0">
              <a:latin typeface="+mn-ea"/>
            </a:endParaRPr>
          </a:p>
          <a:p>
            <a:r>
              <a:rPr lang="ja-JP" altLang="en-US" sz="5400" b="1" dirty="0">
                <a:latin typeface="+mn-ea"/>
              </a:rPr>
              <a:t>というメリットがあります。</a:t>
            </a:r>
          </a:p>
          <a:p>
            <a:endParaRPr lang="ja-JP" altLang="en-US" sz="3200" b="1" dirty="0">
              <a:solidFill>
                <a:schemeClr val="tx2"/>
              </a:solidFill>
              <a:latin typeface="+mn-ea"/>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399750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737360" y="1122363"/>
            <a:ext cx="10020886" cy="5348775"/>
          </a:xfrm>
        </p:spPr>
        <p:txBody>
          <a:bodyPr>
            <a:normAutofit/>
          </a:bodyPr>
          <a:lstStyle/>
          <a:p>
            <a:pPr marL="133350"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つながりを築く：</a:t>
            </a:r>
            <a:endParaRPr lang="en-US"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133350" algn="l"/>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は、ロータリーの若い参加者が互いにつながり、</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l"/>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協力しあう絶好の機会です。</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l"/>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ROTEX</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や</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ローターアクターにも参加してもらい、</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l"/>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このようなつながりを促しましょう。</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l"/>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ロータリーについて学びながら、社会貢献をめざす </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l"/>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仲間たちと出会うことができます。 </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478224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867988" y="925831"/>
            <a:ext cx="9890257" cy="5545308"/>
          </a:xfrm>
        </p:spPr>
        <p:txBody>
          <a:bodyPr>
            <a:normAutofit/>
          </a:bodyPr>
          <a:lstStyle/>
          <a:p>
            <a:pPr marL="133350"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参加者の基盤を広げる：</a:t>
            </a:r>
            <a:endParaRPr lang="en-US"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133350" algn="l"/>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国際ロータリーの推定では、毎年</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5</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万人以上が</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l"/>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を通じてロータリーに参加します。</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l"/>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 若いリーダーと関われるだけでなく、</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l"/>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ロータリーとの生涯にわたるつながりを育む</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l"/>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素晴らしいチャンスとなります。</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l"/>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ロータリーを通じて得られるさまざまな機会について、</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l"/>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参加者にしっかりと理解してもらい、ロータ ーアクト</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l"/>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クラブ</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や</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ロータリークラブへの入会を勧めましょう。</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just"/>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500774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724298" y="1122363"/>
            <a:ext cx="10033948" cy="5348776"/>
          </a:xfrm>
        </p:spPr>
        <p:txBody>
          <a:bodyPr>
            <a:normAutofit/>
          </a:bodyPr>
          <a:lstStyle/>
          <a:p>
            <a:pPr algn="l"/>
            <a:r>
              <a:rPr lang="ja-JP" altLang="en-US" sz="3200" b="1" dirty="0">
                <a:solidFill>
                  <a:srgbClr val="FF0000"/>
                </a:solidFill>
                <a:latin typeface="+mn-ea"/>
              </a:rPr>
              <a:t>地区</a:t>
            </a:r>
            <a:r>
              <a:rPr lang="en-US" altLang="ja-JP" sz="3200" b="1" dirty="0">
                <a:solidFill>
                  <a:srgbClr val="FF0000"/>
                </a:solidFill>
                <a:latin typeface="+mn-ea"/>
              </a:rPr>
              <a:t>RYLA</a:t>
            </a:r>
            <a:r>
              <a:rPr lang="ja-JP" altLang="en-US" sz="3200" b="1" dirty="0">
                <a:solidFill>
                  <a:srgbClr val="FF0000"/>
                </a:solidFill>
                <a:latin typeface="+mn-ea"/>
              </a:rPr>
              <a:t>委員会の設置 </a:t>
            </a:r>
            <a:endParaRPr lang="en-US" altLang="ja-JP" sz="3200" b="1" dirty="0">
              <a:solidFill>
                <a:srgbClr val="FF0000"/>
              </a:solidFill>
              <a:latin typeface="+mn-ea"/>
            </a:endParaRPr>
          </a:p>
          <a:p>
            <a:pPr algn="l"/>
            <a:endParaRPr lang="en-US" altLang="ja-JP" sz="3200" b="1" dirty="0">
              <a:latin typeface="+mn-ea"/>
            </a:endParaRPr>
          </a:p>
          <a:p>
            <a:pPr algn="l"/>
            <a:r>
              <a:rPr lang="en-US" altLang="ja-JP" sz="3200" b="1" dirty="0">
                <a:latin typeface="+mn-ea"/>
              </a:rPr>
              <a:t>RYLA</a:t>
            </a:r>
            <a:r>
              <a:rPr lang="ja-JP" altLang="en-US" sz="3200" b="1" dirty="0">
                <a:latin typeface="+mn-ea"/>
              </a:rPr>
              <a:t>委員会は、</a:t>
            </a:r>
            <a:r>
              <a:rPr lang="en-US" altLang="ja-JP" sz="3200" b="1" dirty="0">
                <a:latin typeface="+mn-ea"/>
              </a:rPr>
              <a:t>RYLA</a:t>
            </a:r>
            <a:r>
              <a:rPr lang="ja-JP" altLang="en-US" sz="3200" b="1" dirty="0">
                <a:latin typeface="+mn-ea"/>
              </a:rPr>
              <a:t>活動の企画、広報、</a:t>
            </a:r>
            <a:endParaRPr lang="en-US" altLang="ja-JP" sz="3200" b="1" dirty="0">
              <a:latin typeface="+mn-ea"/>
            </a:endParaRPr>
          </a:p>
          <a:p>
            <a:pPr algn="l"/>
            <a:r>
              <a:rPr lang="ja-JP" altLang="en-US" sz="3200" b="1" dirty="0">
                <a:latin typeface="+mn-ea"/>
              </a:rPr>
              <a:t>監督を行います。</a:t>
            </a:r>
            <a:endParaRPr lang="en-US" altLang="ja-JP" sz="3200" b="1" dirty="0">
              <a:latin typeface="+mn-ea"/>
            </a:endParaRPr>
          </a:p>
          <a:p>
            <a:pPr algn="l"/>
            <a:r>
              <a:rPr lang="ja-JP" altLang="en-US" sz="3200" b="1" dirty="0">
                <a:latin typeface="+mn-ea"/>
              </a:rPr>
              <a:t>委員会の形式 や構成は、地区ごとに決め、</a:t>
            </a:r>
            <a:endParaRPr lang="en-US" altLang="ja-JP" sz="3200" b="1" dirty="0">
              <a:latin typeface="+mn-ea"/>
            </a:endParaRPr>
          </a:p>
          <a:p>
            <a:pPr algn="l"/>
            <a:r>
              <a:rPr lang="en-US" altLang="ja-JP" sz="3200" b="1" dirty="0">
                <a:latin typeface="+mn-ea"/>
              </a:rPr>
              <a:t>RYLA</a:t>
            </a:r>
            <a:r>
              <a:rPr lang="ja-JP" altLang="en-US" sz="3200" b="1" dirty="0">
                <a:latin typeface="+mn-ea"/>
              </a:rPr>
              <a:t>の目標達成に必要な人数の委員を</a:t>
            </a:r>
            <a:endParaRPr lang="en-US" altLang="ja-JP" sz="3200" b="1" dirty="0">
              <a:latin typeface="+mn-ea"/>
            </a:endParaRPr>
          </a:p>
          <a:p>
            <a:pPr algn="l"/>
            <a:r>
              <a:rPr lang="ja-JP" altLang="en-US" sz="3200" b="1" dirty="0">
                <a:latin typeface="+mn-ea"/>
              </a:rPr>
              <a:t>選んでください。</a:t>
            </a:r>
            <a:endParaRPr lang="en-US" altLang="ja-JP" sz="3200" b="1" dirty="0">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611562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地区レベル</a:t>
            </a:r>
            <a:endParaRPr lang="ja-JP" altLang="ja-JP" sz="24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地区ガバナーが任命した地区</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委員長が、</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地区</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委員会を編成します。</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地区がこれまでに</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に参加したことがない、あるいは</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長期間に わたって参加していない場合でも、</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RIJYEM</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が情報提供をお手伝いします。</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また、</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国際ロータリーからの最新情報やリソース</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入手</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することができます。</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09030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多地区合同レベル</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広範な地域や国際的な</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を実施するため、</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多地区合同の</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をガバナーが承認することもできます。</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多地区合同の</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では、プログラムの企画、手配、候補者</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の募集など全面的にすべての参加地区の協力が必要</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です。</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ホスト地区が中心となって主な役割を担い、ほかの参加地区</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は広報や募集、資金調達に協力する場合があります。</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多地区合同の</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では、必ず</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1</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地区がホスト地区になる</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必要があ り、ホスト地区が行事全般の責任を負います。</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104097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lnSpcReduction="10000"/>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学友の参加 </a:t>
            </a:r>
            <a:endParaRPr lang="en-US"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地区のロータリー学友は、</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プログラムの企画、広報、</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実施において力となることができます。</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の学友は、自身の</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での経験で得た教訓や</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改善点を提供できる貴重な存在となります。</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は、学友がロータリーと再びつながりを築く絶好の</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機会となります。学友のスキルや経験に応じて、委員会、</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行事の手伝い、ワークショップの進行役やパネリストなどを</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担当することに関心をもつかもしれません。 </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614551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524000" y="805225"/>
            <a:ext cx="10153651"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ネットワークを築く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を初めて実施する場合、ほかのクラブや地区から</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過去の経験やアドバイスをシェアしてもらいましょう。 </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ロータリーのラーニングセンターにある</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の学習トピック</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から、幅広いロータリー会員とつながることができます。</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過去の</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行事の計画をどのように行ったかを委員会の</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経験者に尋ねてみましょう。</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3200" b="1" kern="100" dirty="0">
                <a:solidFill>
                  <a:schemeClr val="tx2"/>
                </a:solidFill>
                <a:latin typeface="ＭＳ Ｐゴシック" panose="020B0600070205080204" pitchFamily="50" charset="-128"/>
                <a:ea typeface="ＭＳ Ｐゴシック" panose="020B0600070205080204" pitchFamily="50" charset="-128"/>
                <a:cs typeface="Times New Roman" panose="02020603050405020304" pitchFamily="18" charset="0"/>
              </a:rPr>
              <a:t>RIJYEM</a:t>
            </a:r>
            <a:r>
              <a:rPr lang="ja-JP" altLang="en-US" sz="3200" b="1" kern="100" dirty="0">
                <a:solidFill>
                  <a:schemeClr val="tx2"/>
                </a:solidFill>
                <a:latin typeface="ＭＳ Ｐゴシック" panose="020B0600070205080204" pitchFamily="50" charset="-128"/>
                <a:ea typeface="ＭＳ Ｐゴシック" panose="020B0600070205080204" pitchFamily="50" charset="-128"/>
                <a:cs typeface="Times New Roman" panose="02020603050405020304" pitchFamily="18" charset="0"/>
              </a:rPr>
              <a:t>に多くの情報を集約するように計画しています</a:t>
            </a:r>
            <a:endParaRPr lang="en-US" altLang="ja-JP" sz="3200" b="1" kern="100" dirty="0">
              <a:solidFill>
                <a:schemeClr val="tx2"/>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b="1" kern="100" dirty="0">
                <a:solidFill>
                  <a:schemeClr val="tx2"/>
                </a:solidFill>
                <a:latin typeface="ＭＳ Ｐゴシック" panose="020B0600070205080204" pitchFamily="50" charset="-128"/>
                <a:ea typeface="ＭＳ Ｐゴシック" panose="020B0600070205080204" pitchFamily="50" charset="-128"/>
                <a:cs typeface="Times New Roman" panose="02020603050405020304" pitchFamily="18" charset="0"/>
              </a:rPr>
              <a:t>ので、ご活用ください。</a:t>
            </a:r>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939205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343024" y="1122363"/>
            <a:ext cx="10415221" cy="5348775"/>
          </a:xfrm>
        </p:spPr>
        <p:txBody>
          <a:bodyPr>
            <a:normAutofit/>
          </a:bodyPr>
          <a:lstStyle/>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☆多様性、公平さ、インクルージョン</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これまでに参加者が少なかった、または参加できなかった</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人（特定の年齢層、ジェン ダー、民族、障害者など）にも</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参加してもらい、温かく迎え入れる雰囲気をつくる方法を、</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委員会で検討してみましょう。</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参加者の募集と選考にあたって、現行の慣行や文化を</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頻繁に見直すことが大切です。</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428937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175656" y="953707"/>
            <a:ext cx="10582589"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予算と資金調達</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行事</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の計画における最初のステップは、予算を立てる</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ことです。できるだけ詳細に予算を立てましょう。</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会場</a:t>
            </a:r>
            <a:endParaRPr lang="en-US"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使用料に加え、関連費用も予算に含めます。</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飲食</a:t>
            </a:r>
            <a:endParaRPr lang="en-US"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参加者すべてを対象にする飲食の提供。</a:t>
            </a:r>
            <a:endParaRPr lang="en-US" altLang="ja-JP" sz="3200" kern="100" dirty="0">
              <a:solidFill>
                <a:srgbClr val="FF0000"/>
              </a:solidFill>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交通手段</a:t>
            </a:r>
            <a:endParaRPr lang="en-US"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参加者の交通手段の案内を怠らないようにしましょう</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799663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3" y="515815"/>
            <a:ext cx="10141481" cy="5955323"/>
          </a:xfrm>
        </p:spPr>
        <p:txBody>
          <a:bodyPr>
            <a:normAutofit fontScale="92500" lnSpcReduction="10000"/>
          </a:bodyPr>
          <a:lstStyle/>
          <a:p>
            <a:r>
              <a:rPr lang="en-US" altLang="ja-JP" sz="8800" b="1" dirty="0">
                <a:latin typeface="ＭＳ Ｐゴシック" panose="020B0600070205080204" pitchFamily="50" charset="-128"/>
                <a:ea typeface="ＭＳ Ｐゴシック" panose="020B0600070205080204" pitchFamily="50" charset="-128"/>
              </a:rPr>
              <a:t>RYLA</a:t>
            </a:r>
          </a:p>
          <a:p>
            <a:endParaRPr lang="en-US" altLang="ja-JP" sz="3200" b="1" dirty="0">
              <a:latin typeface="ＭＳ Ｐゴシック" panose="020B0600070205080204" pitchFamily="50" charset="-128"/>
              <a:ea typeface="ＭＳ Ｐゴシック" panose="020B0600070205080204" pitchFamily="50" charset="-128"/>
            </a:endParaRPr>
          </a:p>
          <a:p>
            <a:r>
              <a:rPr lang="en-US" altLang="ja-JP" sz="6000" b="1" dirty="0">
                <a:latin typeface="ＭＳ Ｐゴシック" panose="020B0600070205080204" pitchFamily="50" charset="-128"/>
                <a:ea typeface="ＭＳ Ｐゴシック" panose="020B0600070205080204" pitchFamily="50" charset="-128"/>
              </a:rPr>
              <a:t>Rotary</a:t>
            </a:r>
          </a:p>
          <a:p>
            <a:r>
              <a:rPr lang="en-US" altLang="ja-JP" sz="6000" b="1" dirty="0">
                <a:latin typeface="ＭＳ Ｐゴシック" panose="020B0600070205080204" pitchFamily="50" charset="-128"/>
                <a:ea typeface="ＭＳ Ｐゴシック" panose="020B0600070205080204" pitchFamily="50" charset="-128"/>
              </a:rPr>
              <a:t>Youth</a:t>
            </a:r>
          </a:p>
          <a:p>
            <a:r>
              <a:rPr lang="en-US" altLang="ja-JP" sz="6000" b="1" dirty="0">
                <a:latin typeface="ＭＳ Ｐゴシック" panose="020B0600070205080204" pitchFamily="50" charset="-128"/>
                <a:ea typeface="ＭＳ Ｐゴシック" panose="020B0600070205080204" pitchFamily="50" charset="-128"/>
              </a:rPr>
              <a:t>Leadership</a:t>
            </a:r>
          </a:p>
          <a:p>
            <a:r>
              <a:rPr lang="en-US" altLang="ja-JP" sz="6000" b="1" dirty="0">
                <a:latin typeface="ＭＳ Ｐゴシック" panose="020B0600070205080204" pitchFamily="50" charset="-128"/>
                <a:ea typeface="ＭＳ Ｐゴシック" panose="020B0600070205080204" pitchFamily="50" charset="-128"/>
              </a:rPr>
              <a:t>Awards</a:t>
            </a:r>
            <a:endParaRPr lang="en-US" altLang="ja-JP" sz="3200" b="1" dirty="0">
              <a:latin typeface="ＭＳ Ｐゴシック" panose="020B0600070205080204" pitchFamily="50" charset="-128"/>
              <a:ea typeface="ＭＳ Ｐゴシック" panose="020B0600070205080204" pitchFamily="50" charset="-128"/>
            </a:endParaRPr>
          </a:p>
          <a:p>
            <a:r>
              <a:rPr lang="ja-JP" altLang="en-US" sz="4000" b="1" dirty="0">
                <a:latin typeface="ＭＳ Ｐゴシック" panose="020B0600070205080204" pitchFamily="50" charset="-128"/>
                <a:ea typeface="ＭＳ Ｐゴシック" panose="020B0600070205080204" pitchFamily="50" charset="-128"/>
              </a:rPr>
              <a:t>ロータリー青少年指導者養成プログラム</a:t>
            </a:r>
            <a:endParaRPr lang="en-US" altLang="ja-JP" sz="4000" b="1" dirty="0">
              <a:latin typeface="ＭＳ Ｐゴシック" panose="020B0600070205080204" pitchFamily="50" charset="-128"/>
              <a:ea typeface="ＭＳ Ｐゴシック" panose="020B0600070205080204" pitchFamily="50" charset="-128"/>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8" name="Picture 2">
            <a:extLst>
              <a:ext uri="{FF2B5EF4-FFF2-40B4-BE49-F238E27FC236}">
                <a16:creationId xmlns:a16="http://schemas.microsoft.com/office/drawing/2014/main" id="{20F52745-21CE-499C-92D0-B1200E43FD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9504" y="925830"/>
            <a:ext cx="3283122" cy="3283122"/>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a:extLst>
              <a:ext uri="{FF2B5EF4-FFF2-40B4-BE49-F238E27FC236}">
                <a16:creationId xmlns:a16="http://schemas.microsoft.com/office/drawing/2014/main" id="{9DAD8DC1-9DF1-2208-957E-E362A148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8050233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講演料</a:t>
            </a:r>
            <a:endParaRPr lang="en-US" altLang="ja-JP" sz="3200" kern="100" dirty="0">
              <a:solidFill>
                <a:srgbClr val="FF0000"/>
              </a:solidFill>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講演者の</a:t>
            </a:r>
            <a:r>
              <a:rPr lang="ja-JP" altLang="en-US"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講演</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料。 </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保険</a:t>
            </a:r>
            <a:endParaRPr lang="en-US"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地区リーダーと相談して、クラブまたは地区が加入している</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保険を調べ、現行の保険契約では補償が十分でないと</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考えられる場合、追加契約にかかる費用を確認します</a:t>
            </a:r>
            <a:r>
              <a:rPr lang="ja-JP" altLang="en-US"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en-US" altLang="ja-JP" sz="3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RIJYEM</a:t>
            </a:r>
            <a:r>
              <a:rPr lang="ja-JP" altLang="en-US" sz="3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が強力なバックアップをしてくれますので、</a:t>
            </a:r>
            <a:endParaRPr lang="en-US" altLang="ja-JP" sz="32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ご相談ください。</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4098891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☆多様性、公平さ、インクルージョン</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会場を選ぶ際には、参加者のことを考慮して、</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交通の便のよい場所を選び、特別な事情 （身体の</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不自由など）がある参加者がいる場合は特に注意</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しましょう。</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宿泊施設を利用する場合、</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LGBTQ+</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などさまざまな</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ジェンダーを自認する参加者にとって安全で快適な</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施設を選ぶようにしてください。 </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7726083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lnSpcReduction="10000"/>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食事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食事制限：健康面の問題、アレルギー、宗教上の理由、</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個人的な信条によって食事制限が必要かどうかを参加者に</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事前に尋ねましょう。</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必要に応じて、制限のある人も食べられる食事を用意します。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医療へのアクセス</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緊急事態：医療上の緊急事態が起きた場合の対策を</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決めておきます。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応急手当：行事の内容によっては、会場に</a:t>
            </a:r>
            <a:r>
              <a:rPr lang="ja-JP" altLang="en-US"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医療関係者</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が</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待機するのが適切である場合もあります</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0024722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pPr algn="just"/>
            <a:r>
              <a:rPr lang="ja-JP" altLang="ja-JP" sz="36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魅力的な内容の計画</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RYLA</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は、若者が地域社会</a:t>
            </a:r>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で</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個人的・職業的に成長する</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機会を与えることで、リーダーシップスキルの育成を支援</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します。参加者のニーズと関心を最優先してください。 </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最も適切なトピックと形式、フィードバックとアイデアを</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参加者から最大限に引き出す方法、研修目標を考えながら</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行事を計画していきます</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4111092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fontScale="92500"/>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リーダーシップ理論と自分に合ったリーダーシップの</a:t>
            </a:r>
            <a:endParaRPr lang="en-US"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見つけ方：</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さまざまなリーダーシップ理論を参加者に説明する。</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ワークシート、アンケート、少人数での演習を用いて、</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152400" indent="-152400" algn="just"/>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参加者のリーダーシップスタイルを明らかにする。</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各リーダーシップスタイルのメリットと、さまざまなスタイルを</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152400" indent="-152400" algn="just"/>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チームの成長に生かすことの重要性を話し合う。</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少人数での演習または参加型ワークショップを通じて、</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さまざまなリーダーシップスタイルを持つ参加者が、グループ</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の中で自分の強みを生かせるようにする</a:t>
            </a:r>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950597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コミュニケーションスキル （パブリックスピーキングを含む）：</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交互に一人ずつ、グループ演習のリーダーになっても らう。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違う参加者に各日の最初のあいさつ、各講演者の紹介、</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152400" indent="-152400" algn="just"/>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各演習の説明を担当してもらう。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52400" indent="-152400"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参加者が自分で選んだトピックについて話をするスピーチ</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152400" indent="-152400" algn="just"/>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コンテストを行う（それに対して、ほかの参加者が建設的な</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152400" indent="-152400" algn="just"/>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意見を述べる）</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666364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724297" y="574767"/>
            <a:ext cx="10033949" cy="5896372"/>
          </a:xfrm>
        </p:spPr>
        <p:txBody>
          <a:bodyPr>
            <a:normAutofit/>
          </a:bodyPr>
          <a:lstStyle/>
          <a:p>
            <a:pPr algn="just"/>
            <a:r>
              <a:rPr lang="ja-JP" altLang="ja-JP" sz="44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倫理的リーダーシップ： </a:t>
            </a:r>
            <a:endParaRPr lang="ja-JP" altLang="ja-JP" sz="4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52400" indent="-152400" algn="just"/>
            <a:endParaRPr lang="en-US" altLang="ja-JP" sz="4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52400" indent="-152400" algn="just"/>
            <a:r>
              <a:rPr lang="ja-JP" altLang="ja-JP" sz="4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倫理的リーダーシップの要素について</a:t>
            </a:r>
            <a:endParaRPr lang="en-US" altLang="ja-JP" sz="4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52400" indent="-152400" algn="just"/>
            <a:r>
              <a:rPr lang="ja-JP" altLang="ja-JP" sz="4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説明</a:t>
            </a:r>
            <a:endParaRPr lang="en-US" altLang="ja-JP" sz="4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52400" indent="-152400" algn="just"/>
            <a:endParaRPr lang="en-US" altLang="ja-JP" sz="44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52400" indent="-152400" algn="just"/>
            <a:r>
              <a:rPr lang="ja-JP" altLang="ja-JP" sz="4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敬意、奉仕、コミュニティ、正義、誠実さ</a:t>
            </a:r>
            <a:endParaRPr lang="en-US" altLang="ja-JP" sz="4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52400" indent="-152400" algn="just"/>
            <a:r>
              <a:rPr lang="ja-JP" altLang="ja-JP" sz="4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ど</a:t>
            </a:r>
            <a:r>
              <a:rPr lang="ja-JP" altLang="en-US" sz="4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があげられます。</a:t>
            </a:r>
            <a:r>
              <a:rPr lang="ja-JP" altLang="ja-JP" sz="4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883471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多様性、公平さ、インクルージョン：</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ロータリーの「多様性、公平さ、インクルージョンの声明」 を</a:t>
            </a:r>
            <a:r>
              <a:rPr lang="ja-JP" altLang="en-US"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3200" kern="100" dirty="0">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読む。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自分にとっての「多様性、公平さ、インクルージョン」と、</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それが日常生活にどう影響するかを考えてもらう。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必要に応じて手助けしながら、学校、クラブ、地域社会、</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または</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行事のための独自の「多様性、公平さ、インク</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ルージョンの声明」を作成してもらう。</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6507825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854926" y="1384663"/>
            <a:ext cx="9903320" cy="5086475"/>
          </a:xfrm>
        </p:spPr>
        <p:txBody>
          <a:bodyPr>
            <a:normAutofit/>
          </a:bodyPr>
          <a:lstStyle/>
          <a:p>
            <a:pPr algn="just"/>
            <a:r>
              <a:rPr lang="ja-JP" altLang="ja-JP"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評価アンケートの結果や寄せられた意見の活用 </a:t>
            </a:r>
            <a:endParaRPr lang="en-US" altLang="ja-JP"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行事の成果を評価し、参加者からの</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意見や感想を集めることは、今後の行事で</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取り上げるトピックを決めるのに役立ちます。</a:t>
            </a:r>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8109398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524000" y="771533"/>
            <a:ext cx="10234246" cy="5699606"/>
          </a:xfrm>
        </p:spPr>
        <p:txBody>
          <a:bodyPr>
            <a:normAutofit/>
          </a:bodyPr>
          <a:lstStyle/>
          <a:p>
            <a:pPr algn="just"/>
            <a:r>
              <a:rPr lang="ja-JP" altLang="ja-JP" sz="36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学友からの協力</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プログラムの新しいトピックを見つけるために、</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学友に協力してもらうとよいでしょう。</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に参加した学友に、</a:t>
            </a:r>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で学び、今も</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活用しているスキルや知識は何か、また</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習っておけばよかったと思うスキルや知識は</a:t>
            </a:r>
            <a:endPar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何かを聞いてみましょう。</a:t>
            </a:r>
            <a:endParaRPr lang="en-US" altLang="ja-JP" sz="3600" b="1" dirty="0">
              <a:solidFill>
                <a:schemeClr val="tx2"/>
              </a:solidFill>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752853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404730" y="2862470"/>
            <a:ext cx="10353516" cy="3608668"/>
          </a:xfrm>
        </p:spPr>
        <p:txBody>
          <a:bodyPr>
            <a:normAutofit fontScale="25000" lnSpcReduction="20000"/>
          </a:bodyPr>
          <a:lstStyle/>
          <a:p>
            <a:pPr algn="l"/>
            <a:endParaRPr lang="en-US" altLang="ja-JP" sz="4000" b="1" dirty="0">
              <a:latin typeface="ＭＳ Ｐゴシック" panose="020B0600070205080204" pitchFamily="50" charset="-128"/>
              <a:ea typeface="ＭＳ Ｐゴシック" panose="020B0600070205080204" pitchFamily="50" charset="-128"/>
            </a:endParaRPr>
          </a:p>
          <a:p>
            <a:pPr algn="l"/>
            <a:endParaRPr lang="en-US" altLang="ja-JP" sz="4000" b="1" dirty="0">
              <a:latin typeface="ＭＳ Ｐゴシック" panose="020B0600070205080204" pitchFamily="50" charset="-128"/>
              <a:ea typeface="ＭＳ Ｐゴシック" panose="020B0600070205080204" pitchFamily="50" charset="-128"/>
            </a:endParaRPr>
          </a:p>
          <a:p>
            <a:pPr algn="l"/>
            <a:endParaRPr lang="en-US" altLang="ja-JP" sz="4000" b="1" dirty="0">
              <a:latin typeface="ＭＳ Ｐゴシック" panose="020B0600070205080204" pitchFamily="50" charset="-128"/>
              <a:ea typeface="ＭＳ Ｐゴシック" panose="020B0600070205080204" pitchFamily="50" charset="-128"/>
            </a:endParaRPr>
          </a:p>
          <a:p>
            <a:pPr algn="l"/>
            <a:endParaRPr lang="en-US" altLang="ja-JP" sz="4000" b="1" dirty="0">
              <a:latin typeface="ＭＳ Ｐゴシック" panose="020B0600070205080204" pitchFamily="50" charset="-128"/>
              <a:ea typeface="ＭＳ Ｐゴシック" panose="020B0600070205080204" pitchFamily="50" charset="-128"/>
            </a:endParaRPr>
          </a:p>
          <a:p>
            <a:pPr algn="l"/>
            <a:endParaRPr lang="en-US" altLang="ja-JP" sz="4000" b="1" dirty="0">
              <a:latin typeface="ＭＳ Ｐゴシック" panose="020B0600070205080204" pitchFamily="50" charset="-128"/>
              <a:ea typeface="ＭＳ Ｐゴシック" panose="020B0600070205080204" pitchFamily="50" charset="-128"/>
            </a:endParaRPr>
          </a:p>
          <a:p>
            <a:pPr algn="l"/>
            <a:endParaRPr lang="en-US" altLang="ja-JP" sz="4000" b="1" dirty="0">
              <a:latin typeface="ＭＳ Ｐゴシック" panose="020B0600070205080204" pitchFamily="50" charset="-128"/>
              <a:ea typeface="ＭＳ Ｐゴシック" panose="020B0600070205080204" pitchFamily="50" charset="-128"/>
            </a:endParaRPr>
          </a:p>
          <a:p>
            <a:pPr algn="l"/>
            <a:endParaRPr lang="en-US" altLang="ja-JP" sz="6500" b="1" dirty="0">
              <a:latin typeface="ＭＳ Ｐゴシック" panose="020B0600070205080204" pitchFamily="50" charset="-128"/>
              <a:ea typeface="ＭＳ Ｐゴシック" panose="020B0600070205080204" pitchFamily="50" charset="-128"/>
            </a:endParaRPr>
          </a:p>
          <a:p>
            <a:pPr algn="l"/>
            <a:endParaRPr lang="en-US" altLang="ja-JP" sz="6500" b="1" dirty="0">
              <a:latin typeface="ＭＳ Ｐゴシック" panose="020B0600070205080204" pitchFamily="50" charset="-128"/>
              <a:ea typeface="ＭＳ Ｐゴシック" panose="020B0600070205080204" pitchFamily="50" charset="-128"/>
            </a:endParaRPr>
          </a:p>
          <a:p>
            <a:pPr algn="l"/>
            <a:endParaRPr lang="en-US" altLang="ja-JP" sz="9800" b="1" dirty="0">
              <a:latin typeface="ＭＳ Ｐゴシック" panose="020B0600070205080204" pitchFamily="50" charset="-128"/>
              <a:ea typeface="ＭＳ Ｐゴシック" panose="020B0600070205080204" pitchFamily="50" charset="-128"/>
            </a:endParaRPr>
          </a:p>
          <a:p>
            <a:pPr algn="l"/>
            <a:endParaRPr lang="en-US" altLang="ja-JP" sz="9800" b="1" dirty="0">
              <a:latin typeface="ＭＳ Ｐゴシック" panose="020B0600070205080204" pitchFamily="50" charset="-128"/>
              <a:ea typeface="ＭＳ Ｐゴシック" panose="020B0600070205080204" pitchFamily="50" charset="-128"/>
            </a:endParaRPr>
          </a:p>
          <a:p>
            <a:pPr algn="l"/>
            <a:r>
              <a:rPr lang="ja-JP" altLang="en-US" sz="9800" b="1" dirty="0">
                <a:latin typeface="ＭＳ Ｐゴシック" panose="020B0600070205080204" pitchFamily="50" charset="-128"/>
                <a:ea typeface="ＭＳ Ｐゴシック" panose="020B0600070205080204" pitchFamily="50" charset="-128"/>
              </a:rPr>
              <a:t>　</a:t>
            </a:r>
            <a:endParaRPr lang="en-US" altLang="ja-JP" sz="9800" b="1" dirty="0">
              <a:latin typeface="ＭＳ Ｐゴシック" panose="020B0600070205080204" pitchFamily="50" charset="-128"/>
              <a:ea typeface="ＭＳ Ｐゴシック" panose="020B0600070205080204" pitchFamily="50" charset="-128"/>
            </a:endParaRPr>
          </a:p>
          <a:p>
            <a:pPr algn="l"/>
            <a:r>
              <a:rPr lang="ja-JP" altLang="en-US" sz="9800" b="1" dirty="0">
                <a:latin typeface="ＭＳ Ｐゴシック" panose="020B0600070205080204" pitchFamily="50" charset="-128"/>
                <a:ea typeface="ＭＳ Ｐゴシック" panose="020B0600070205080204" pitchFamily="50" charset="-128"/>
              </a:rPr>
              <a:t>　　　故 今井鎭雄元</a:t>
            </a:r>
            <a:r>
              <a:rPr lang="en-US" altLang="ja-JP" sz="9800" b="1" dirty="0">
                <a:latin typeface="ＭＳ Ｐゴシック" panose="020B0600070205080204" pitchFamily="50" charset="-128"/>
                <a:ea typeface="ＭＳ Ｐゴシック" panose="020B0600070205080204" pitchFamily="50" charset="-128"/>
              </a:rPr>
              <a:t>RI</a:t>
            </a:r>
            <a:r>
              <a:rPr lang="ja-JP" altLang="en-US" sz="9800" b="1" dirty="0">
                <a:latin typeface="ＭＳ Ｐゴシック" panose="020B0600070205080204" pitchFamily="50" charset="-128"/>
                <a:ea typeface="ＭＳ Ｐゴシック" panose="020B0600070205080204" pitchFamily="50" charset="-128"/>
              </a:rPr>
              <a:t>理事　　　　　　　　　　故 深川純一パストガバナー</a:t>
            </a:r>
            <a:endParaRPr lang="en-US" altLang="ja-JP" sz="9800" b="1" dirty="0">
              <a:latin typeface="ＭＳ Ｐゴシック" panose="020B0600070205080204" pitchFamily="50" charset="-128"/>
              <a:ea typeface="ＭＳ Ｐゴシック" panose="020B0600070205080204" pitchFamily="50" charset="-128"/>
            </a:endParaRPr>
          </a:p>
          <a:p>
            <a:endParaRPr lang="en-US" altLang="ja-JP" sz="3200" b="1" dirty="0">
              <a:latin typeface="ＭＳ Ｐゴシック" panose="020B0600070205080204" pitchFamily="50" charset="-128"/>
              <a:ea typeface="ＭＳ Ｐゴシック" panose="020B0600070205080204" pitchFamily="50" charset="-128"/>
            </a:endParaRPr>
          </a:p>
          <a:p>
            <a:pPr algn="l"/>
            <a:r>
              <a:rPr lang="ja-JP" altLang="en-US" sz="5900" b="1" dirty="0">
                <a:latin typeface="ＭＳ Ｐゴシック" panose="020B0600070205080204" pitchFamily="50" charset="-128"/>
                <a:ea typeface="ＭＳ Ｐゴシック" panose="020B0600070205080204" pitchFamily="50" charset="-128"/>
              </a:rPr>
              <a:t>　　</a:t>
            </a:r>
            <a:endParaRPr lang="en-US" altLang="ja-JP" sz="3500" b="1" dirty="0">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図 6">
            <a:extLst>
              <a:ext uri="{FF2B5EF4-FFF2-40B4-BE49-F238E27FC236}">
                <a16:creationId xmlns:a16="http://schemas.microsoft.com/office/drawing/2014/main" id="{7A1651D1-437B-4652-A752-239A5B2FD3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89775" y="629446"/>
            <a:ext cx="3709548" cy="5037397"/>
          </a:xfrm>
          <a:prstGeom prst="rect">
            <a:avLst/>
          </a:prstGeom>
        </p:spPr>
      </p:pic>
      <p:pic>
        <p:nvPicPr>
          <p:cNvPr id="8" name="図 7">
            <a:extLst>
              <a:ext uri="{FF2B5EF4-FFF2-40B4-BE49-F238E27FC236}">
                <a16:creationId xmlns:a16="http://schemas.microsoft.com/office/drawing/2014/main" id="{92A443CF-541F-433C-805D-D227A88455B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89569" y="621620"/>
            <a:ext cx="3609200" cy="5090217"/>
          </a:xfrm>
          <a:prstGeom prst="rect">
            <a:avLst/>
          </a:prstGeom>
        </p:spPr>
      </p:pic>
      <p:pic>
        <p:nvPicPr>
          <p:cNvPr id="9" name="Picture 2">
            <a:extLst>
              <a:ext uri="{FF2B5EF4-FFF2-40B4-BE49-F238E27FC236}">
                <a16:creationId xmlns:a16="http://schemas.microsoft.com/office/drawing/2014/main" id="{597933D2-A7D4-499F-B678-446A8904D07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10" name="図 9">
            <a:extLst>
              <a:ext uri="{FF2B5EF4-FFF2-40B4-BE49-F238E27FC236}">
                <a16:creationId xmlns:a16="http://schemas.microsoft.com/office/drawing/2014/main" id="{75F64B20-5A19-A0CF-01DE-45CFD0804A2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0598641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☆多様性、公平さ、インクルージョン</a:t>
            </a:r>
            <a:endParaRPr lang="en-US"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国際ロータリーが推奨する学習目標が必ずしも</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すべての</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行事や参加者に適切であるとは限りません。</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推奨されている目標が適していないと思われる場合、</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地元のニー ズに合うように委員会と協力して修正するか</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独自の学習目標と指標を設定しましょう</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目標と成果の指標を定めることは、実りある内容を計画し、</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参加者の成長を確認する ために欠かすことができません。</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40935007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☆役立つ情報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プログラムの内容は、参加者の意欲を引き出す</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ものとなっているでしょうか。</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en-US" altLang="ja-JP" sz="32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各地で行われる</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の活動状況を</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RIJYEM</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で集め、</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情報を</a:t>
            </a:r>
            <a:r>
              <a:rPr lang="ja-JP" altLang="en-US"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適宜お知らせすることができるようになります。</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4182130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274890" y="771533"/>
            <a:ext cx="10483356" cy="5699606"/>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形式</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扱うトピックが決まったら、行事の形式を計画します。</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多くの場合、講演、ワークショップ、チームビルディング</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活動を組み合わせて構成されます。</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情報に富む参加型プログラムを企画しましょう。</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体を動かす活動、講演、少人数グループでの活動を</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バランスよく組み合わせて、集中力を持続できるような</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プログラムを考えてください。</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さまざまな状況下で学んでもらうことにより、参加者が</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独自の能力を発揮できるでしょう。</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1327527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参加者同士が打ち解ける時間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参加者同士が互いを知り合い、ネットワークを広げ、友だちを</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作る時間を設けてください。</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初日や各日のはじめにこの時間を設けることで、参加者が</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打ち解け、活動での協力がでスムーズになります。</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屋外活動、ゲームやカジュアルなパーティなどがあ</a:t>
            </a:r>
            <a:r>
              <a:rPr lang="ja-JP" altLang="en-US"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ります</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行事後にも参加者がソーシャルメディアなどでつながりを</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保つ方法も考えておきましょう。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9632238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274890" y="925831"/>
            <a:ext cx="10483356" cy="5545308"/>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多様性、公平さ、インクルージョン</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参加者同士が打ち解けるための活動を計画する際は、</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全員が楽しめる活動は何かを参加者にも尋ねてみると</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よいでしょう。</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ただし、すべてに参加することを好まない人や、 すべて</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には参加できない人がいる可能性があることにも留意</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してください。そのような 懸念がある場合、このような</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活動は任意参加とし、その時間中に過ごせる場所や</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別の活動を用意するのも一案です</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0477337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274890" y="771532"/>
            <a:ext cx="9867728" cy="5517431"/>
          </a:xfrm>
        </p:spPr>
        <p:txBody>
          <a:bodyPr>
            <a:normAutofit fontScale="92500" lnSpcReduction="10000"/>
          </a:bodyPr>
          <a:lstStyle/>
          <a:p>
            <a:pPr algn="just"/>
            <a:r>
              <a:rPr lang="ja-JP" altLang="ja-JP" sz="32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☆経験豊富な運営者からのアドバイス</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en-US" sz="32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ある国の</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では、参加者がマイクの前で自身の体験談や</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関心、抱負などを語る「自己紹介の夕べ」を行っています。</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参加者同士が互いを知り合えるだけでなく、人前で話す</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ことの練習にもなります。</a:t>
            </a:r>
            <a:r>
              <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☆役立つ情報</a:t>
            </a:r>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行事中、時々「振り返りの時間」 を設け、記憶が新しいうちに</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各セッションや活動で学んだこと を話し合ってもらいましょう。そうすることで、学んだことの定着が促されるだけでなく、</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参加者からの感想を集めてその後の活動に生かすことが</a:t>
            </a:r>
            <a:endParaRPr lang="en-US"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できます。</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941604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1528354"/>
            <a:ext cx="10714892" cy="4942784"/>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カウンセラー</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プログラムや行事期間中は、進行役がカウンセラー役を</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務められるようにしておく必要があります。</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カウンセラーの仕事は、参加者の監督からワークシ ョップや</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演習のサポートまで多岐にわた</a:t>
            </a:r>
            <a:r>
              <a:rPr lang="ja-JP" altLang="en-US"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る</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役割</a:t>
            </a:r>
            <a:r>
              <a:rPr lang="ja-JP" altLang="en-US"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があります</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a:xfrm>
            <a:off x="8767354" y="4769900"/>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42395172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343024" y="953707"/>
            <a:ext cx="10415221"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地区および国際ロータリーの青少年保護方針</a:t>
            </a:r>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青少年プログラム参加者の安全と福利を守ることは、</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国際ロータリーの最優先事項です。</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未成年が参加する場合、すべての進行役がロータリーの</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青少年保護方針を遵守する必要があります。</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地区ガバナーや地区青少年保護役員と協力し、地区が</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定めているほかの青少年保護方針やリスク管理方針を</a:t>
            </a:r>
            <a:endParaRPr lang="en-US"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effectLst/>
                <a:latin typeface="游明朝" panose="02020400000000000000" pitchFamily="18" charset="-128"/>
                <a:ea typeface="ＭＳ Ｐゴシック" panose="020B0600070205080204" pitchFamily="50" charset="-128"/>
                <a:cs typeface="Times New Roman" panose="02020603050405020304" pitchFamily="18" charset="0"/>
              </a:rPr>
              <a:t>熟知かつ遵守し、必要な研修を必ず実施してください。</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35200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737359" y="522514"/>
            <a:ext cx="9905497" cy="6156092"/>
          </a:xfrm>
        </p:spPr>
        <p:txBody>
          <a:bodyPr>
            <a:normAutofit/>
          </a:bodyPr>
          <a:lstStyle/>
          <a:p>
            <a:pPr algn="just"/>
            <a:r>
              <a:rPr lang="ja-JP" altLang="en-US" sz="32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32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危機管理研修 </a:t>
            </a:r>
            <a:r>
              <a:rPr lang="ja-JP" altLang="en-US" sz="3200"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altLang="ja-JP" sz="3200" kern="100" dirty="0">
              <a:solidFill>
                <a:srgbClr val="FF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青少年保護方針の作成</a:t>
            </a:r>
            <a:endParaRPr kumimoji="1" lang="en-US"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青少年と接する際の行動規範に関する声明 </a:t>
            </a:r>
            <a:r>
              <a:rPr kumimoji="1" lang="en-US"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1" lang="ja-JP" altLang="en-US"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kumimoji="1" lang="ja-JP"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委員会が独自の青少年保護方針を作成する場合、</a:t>
            </a:r>
            <a:endParaRPr kumimoji="1" lang="en-US"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1" lang="en-US"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kumimoji="1" lang="ja-JP"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の方針には次の点 を含めてください：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ja-JP" altLang="en-US" sz="3200"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1" lang="ja-JP"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大人と青少年、または青少年同士が接する際の</a:t>
            </a:r>
            <a:endParaRPr kumimoji="1" lang="en-US"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　　</a:t>
            </a:r>
            <a:r>
              <a:rPr kumimoji="1" lang="ja-JP"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適切／不適切な 行為に関する方針</a:t>
            </a:r>
            <a:endParaRPr kumimoji="1" lang="en-US"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リスクの管理</a:t>
            </a:r>
            <a:r>
              <a:rPr kumimoji="1" lang="ja-JP" altLang="en-US"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kumimoji="1" lang="en-US"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ja-JP" altLang="en-US" sz="3200" kern="100" dirty="0">
                <a:solidFill>
                  <a:srgbClr val="FF0000"/>
                </a:solidFill>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危機管理計画 </a:t>
            </a:r>
            <a:r>
              <a:rPr kumimoji="1" lang="ja-JP" altLang="en-US"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kumimoji="1" lang="en-US"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ja-JP" sz="3200" b="0" i="0"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危機管理計画の作成</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ja-JP" altLang="ja-JP" sz="5400" b="0" i="0" u="none" strike="noStrike" kern="1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1" lang="en-US" altLang="ja-JP" sz="3200" b="0" i="0" u="none" strike="noStrike" kern="100" cap="none" spc="0" normalizeH="0" baseline="0" noProof="0" dirty="0">
              <a:ln>
                <a:noFill/>
              </a:ln>
              <a:solidFill>
                <a:prstClr val="black"/>
              </a:solidFill>
              <a:effectLst/>
              <a:uLnTx/>
              <a:uFillTx/>
              <a:latin typeface="游明朝" panose="02020400000000000000" pitchFamily="18" charset="-128"/>
              <a:ea typeface="ＭＳ Ｐゴシック" panose="020B0600070205080204" pitchFamily="50" charset="-128"/>
              <a:cs typeface="Times New Roman" panose="02020603050405020304" pitchFamily="18" charset="0"/>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6771503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524000" y="953707"/>
            <a:ext cx="10234246" cy="5517431"/>
          </a:xfrm>
        </p:spPr>
        <p:txBody>
          <a:bodyPr>
            <a:normAutofit fontScale="92500" lnSpcReduction="10000"/>
          </a:bodyPr>
          <a:lstStyle/>
          <a:p>
            <a:pPr algn="just"/>
            <a:r>
              <a:rPr lang="ja-JP" altLang="ja-JP" sz="40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実施後の評価</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時間をかけてプログラムを振り返り、成果の評価を行い、</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その結果を今後の 改善に役立てましょう。</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solidFill>
                  <a:srgbClr val="000000"/>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600" kern="100" dirty="0">
                <a:solidFill>
                  <a:srgbClr val="FF0000"/>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r>
              <a:rPr lang="ja-JP" altLang="ja-JP" sz="36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評価を実施する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どの程度成果を得る</a:t>
            </a:r>
            <a:r>
              <a:rPr lang="ja-JP" altLang="ja-JP" sz="3200" kern="100" dirty="0">
                <a:solidFill>
                  <a:srgbClr val="000000"/>
                </a:solidFill>
                <a:latin typeface="游明朝" panose="02020400000000000000" pitchFamily="18" charset="-128"/>
                <a:ea typeface="ＭＳ Ｐゴシック" panose="020B0600070205080204" pitchFamily="50" charset="-128"/>
                <a:cs typeface="Times New Roman" panose="02020603050405020304" pitchFamily="18" charset="0"/>
              </a:rPr>
              <a:t>こと評価アンケートを活用できます。 </a:t>
            </a:r>
            <a:endParaRPr lang="en-US" altLang="ja-JP" sz="3200" kern="100" dirty="0">
              <a:solidFill>
                <a:srgbClr val="000000"/>
              </a:solidFill>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latin typeface="游明朝" panose="02020400000000000000" pitchFamily="18" charset="-128"/>
                <a:ea typeface="ＭＳ Ｐゴシック" panose="020B0600070205080204" pitchFamily="50" charset="-128"/>
                <a:cs typeface="Times New Roman" panose="02020603050405020304" pitchFamily="18" charset="0"/>
              </a:rPr>
              <a:t>一つは参加者の満足度を評価が</a:t>
            </a:r>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できたかを十分に把握</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するには、参加者からフィードバックを集める必要があります。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収集するデータの種類に応じて</a:t>
            </a:r>
            <a:r>
              <a:rPr lang="ja-JP" altLang="en-US" sz="3200" kern="100" dirty="0">
                <a:solidFill>
                  <a:srgbClr val="000000"/>
                </a:solidFill>
                <a:latin typeface="ＭＳ Ｐゴシック" panose="020B0600070205080204" pitchFamily="50" charset="-128"/>
                <a:ea typeface="ＭＳ Ｐゴシック" panose="020B0600070205080204" pitchFamily="50" charset="-128"/>
                <a:cs typeface="Times New Roman" panose="02020603050405020304" pitchFamily="18" charset="0"/>
              </a:rPr>
              <a:t>評価するもの</a:t>
            </a:r>
            <a:r>
              <a:rPr lang="ja-JP" altLang="en-US" sz="3200" kern="100" dirty="0">
                <a:solidFill>
                  <a:srgbClr val="000000"/>
                </a:solidFill>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もう一つは参加者の知識、能力、行動の変化を評価するもの</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です。</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608755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609601"/>
            <a:ext cx="10121951" cy="5861538"/>
          </a:xfrm>
        </p:spPr>
        <p:txBody>
          <a:bodyPr>
            <a:normAutofit/>
          </a:bodyPr>
          <a:lstStyle/>
          <a:p>
            <a:r>
              <a:rPr lang="en-US" altLang="ja-JP" sz="6600" b="1" dirty="0">
                <a:latin typeface="ＭＳ Ｐゴシック" panose="020B0600070205080204" pitchFamily="50" charset="-128"/>
                <a:ea typeface="ＭＳ Ｐゴシック" panose="020B0600070205080204" pitchFamily="50" charset="-128"/>
              </a:rPr>
              <a:t>RYLA</a:t>
            </a:r>
            <a:r>
              <a:rPr lang="ja-JP" altLang="en-US" sz="6600" b="1" dirty="0">
                <a:latin typeface="ＭＳ Ｐゴシック" panose="020B0600070205080204" pitchFamily="50" charset="-128"/>
                <a:ea typeface="ＭＳ Ｐゴシック" panose="020B0600070205080204" pitchFamily="50" charset="-128"/>
              </a:rPr>
              <a:t>とは</a:t>
            </a:r>
            <a:endParaRPr lang="en-US" altLang="ja-JP" sz="6600" b="1" dirty="0">
              <a:latin typeface="ＭＳ Ｐゴシック" panose="020B0600070205080204" pitchFamily="50" charset="-128"/>
              <a:ea typeface="ＭＳ Ｐゴシック" panose="020B0600070205080204" pitchFamily="50" charset="-128"/>
            </a:endParaRPr>
          </a:p>
          <a:p>
            <a:endParaRPr lang="en-US" altLang="ja-JP" sz="3200" b="1" dirty="0">
              <a:latin typeface="ＭＳ Ｐゴシック" panose="020B0600070205080204" pitchFamily="50" charset="-128"/>
              <a:ea typeface="ＭＳ Ｐゴシック" panose="020B0600070205080204" pitchFamily="50" charset="-128"/>
            </a:endParaRPr>
          </a:p>
          <a:p>
            <a:endParaRPr lang="en-US" altLang="ja-JP" sz="3200" b="1" i="0" dirty="0">
              <a:effectLst/>
              <a:latin typeface="ＭＳ Ｐゴシック" panose="020B0600070205080204" pitchFamily="50" charset="-128"/>
              <a:ea typeface="ＭＳ Ｐゴシック" panose="020B0600070205080204" pitchFamily="50" charset="-128"/>
            </a:endParaRPr>
          </a:p>
          <a:p>
            <a:r>
              <a:rPr lang="ja-JP" altLang="en-US" sz="5400" b="1" i="0" dirty="0">
                <a:effectLst/>
                <a:latin typeface="ＭＳ Ｐゴシック" panose="020B0600070205080204" pitchFamily="50" charset="-128"/>
                <a:ea typeface="ＭＳ Ｐゴシック" panose="020B0600070205080204" pitchFamily="50" charset="-128"/>
              </a:rPr>
              <a:t>リーダーシップを発揮したい、</a:t>
            </a:r>
            <a:endParaRPr lang="en-US" altLang="ja-JP" sz="5400" b="1" i="0" dirty="0">
              <a:effectLst/>
              <a:latin typeface="ＭＳ Ｐゴシック" panose="020B0600070205080204" pitchFamily="50" charset="-128"/>
              <a:ea typeface="ＭＳ Ｐゴシック" panose="020B0600070205080204" pitchFamily="50" charset="-128"/>
            </a:endParaRPr>
          </a:p>
          <a:p>
            <a:r>
              <a:rPr lang="ja-JP" altLang="en-US" sz="5400" b="1" i="0" dirty="0">
                <a:effectLst/>
                <a:latin typeface="ＭＳ Ｐゴシック" panose="020B0600070205080204" pitchFamily="50" charset="-128"/>
                <a:ea typeface="ＭＳ Ｐゴシック" panose="020B0600070205080204" pitchFamily="50" charset="-128"/>
              </a:rPr>
              <a:t>自分の可能性を広げたい、</a:t>
            </a:r>
            <a:endParaRPr lang="en-US" altLang="ja-JP" sz="5400" b="1" i="0" dirty="0">
              <a:effectLst/>
              <a:latin typeface="ＭＳ Ｐゴシック" panose="020B0600070205080204" pitchFamily="50" charset="-128"/>
              <a:ea typeface="ＭＳ Ｐゴシック" panose="020B0600070205080204" pitchFamily="50" charset="-128"/>
            </a:endParaRPr>
          </a:p>
          <a:p>
            <a:r>
              <a:rPr lang="ja-JP" altLang="en-US" sz="5400" b="1" i="0" dirty="0">
                <a:effectLst/>
                <a:latin typeface="ＭＳ Ｐゴシック" panose="020B0600070205080204" pitchFamily="50" charset="-128"/>
                <a:ea typeface="ＭＳ Ｐゴシック" panose="020B0600070205080204" pitchFamily="50" charset="-128"/>
              </a:rPr>
              <a:t>世界を変えたい</a:t>
            </a:r>
            <a:r>
              <a:rPr lang="en-US" altLang="ja-JP" sz="5400" b="1" i="0" dirty="0">
                <a:effectLst/>
                <a:latin typeface="ＭＳ Ｐゴシック" panose="020B0600070205080204" pitchFamily="50" charset="-128"/>
                <a:ea typeface="ＭＳ Ｐゴシック" panose="020B0600070205080204" pitchFamily="50" charset="-128"/>
              </a:rPr>
              <a:t>……</a:t>
            </a:r>
            <a:r>
              <a:rPr lang="ja-JP" altLang="en-US" sz="5400" b="1" i="0" dirty="0">
                <a:effectLst/>
                <a:latin typeface="ＭＳ Ｐゴシック" panose="020B0600070205080204" pitchFamily="50" charset="-128"/>
                <a:ea typeface="ＭＳ Ｐゴシック" panose="020B0600070205080204" pitchFamily="50" charset="-128"/>
              </a:rPr>
              <a:t>。</a:t>
            </a:r>
            <a:endParaRPr lang="en-US" altLang="ja-JP" sz="5400" b="1" i="0" dirty="0">
              <a:effectLst/>
              <a:latin typeface="ＭＳ Ｐゴシック" panose="020B0600070205080204" pitchFamily="50" charset="-128"/>
              <a:ea typeface="ＭＳ Ｐゴシック" panose="020B0600070205080204" pitchFamily="50" charset="-128"/>
            </a:endParaRPr>
          </a:p>
          <a:p>
            <a:endParaRPr lang="ja-JP" altLang="en-US" sz="3200" b="1" i="0" dirty="0">
              <a:effectLst/>
              <a:latin typeface="ＭＳ Ｐゴシック" panose="020B0600070205080204" pitchFamily="50" charset="-128"/>
              <a:ea typeface="ＭＳ Ｐゴシック" panose="020B0600070205080204" pitchFamily="50" charset="-128"/>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2B830945-9555-4BE1-B8AE-28E7C754BC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1FB9DC9E-0B2F-5874-9B6A-0A350D329BB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7799625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実施前／実施後アンケート</a:t>
            </a:r>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ワークショップや活動の前後に質問やアンケートを使い、</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参加者の知識や能力、行動の変化を調べましょう。</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セッションの最初と最後に短いアンケートに 回答してもらうか、</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各自の日誌に質問への答えを記入してもらうなど、簡単な</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方法で十分です。</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solidFill>
                  <a:srgbClr val="000000"/>
                </a:solidFill>
                <a:effectLst/>
                <a:latin typeface="ＭＳ Ｐゴシック" panose="020B0600070205080204" pitchFamily="50" charset="-128"/>
                <a:ea typeface="游明朝" panose="02020400000000000000" pitchFamily="18" charset="-128"/>
                <a:cs typeface="Times New Roman" panose="02020603050405020304" pitchFamily="18" charset="0"/>
              </a:rPr>
              <a:t> </a:t>
            </a:r>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2101600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pPr algn="just"/>
            <a:r>
              <a:rPr lang="ja-JP" altLang="ja-JP" sz="32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☆役立つ情報</a:t>
            </a:r>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en-US" altLang="ja-JP" sz="3200" kern="100" dirty="0">
              <a:solidFill>
                <a:srgbClr val="000000"/>
              </a:solidFill>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資金調達や学校との連携の際など、</a:t>
            </a:r>
            <a:r>
              <a:rPr lang="en-US"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について</a:t>
            </a:r>
            <a:endParaRPr lang="en-US"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説明を受けた人が、</a:t>
            </a:r>
            <a:r>
              <a:rPr lang="en-US"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で得られるスキルや知識に</a:t>
            </a:r>
            <a:endParaRPr lang="en-US"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ついて確かな情報を求めてくるかもしれません。</a:t>
            </a:r>
            <a:endParaRPr lang="en-US"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そのような情報を集めるうえでも実施前・実施後</a:t>
            </a:r>
            <a:r>
              <a:rPr lang="ja-JP" altLang="en-US"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の</a:t>
            </a:r>
            <a:endParaRPr lang="en-US"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アンケートが役立ちます。</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en-US" altLang="ja-JP" sz="3200" kern="100" dirty="0">
                <a:solidFill>
                  <a:srgbClr val="000000"/>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altLang="ja-JP" sz="24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4623037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pPr algn="just"/>
            <a:r>
              <a:rPr lang="ja-JP" altLang="ja-JP" sz="36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評価結果を将来のプログラムに生かす</a:t>
            </a:r>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endPar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3200" kern="100" dirty="0">
                <a:solidFill>
                  <a:srgbClr val="000000"/>
                </a:solidFill>
                <a:effectLst/>
                <a:latin typeface="ＭＳ Ｐゴシック" panose="020B0600070205080204" pitchFamily="50" charset="-128"/>
                <a:ea typeface="游明朝" panose="02020400000000000000" pitchFamily="18" charset="-128"/>
                <a:cs typeface="Times New Roman" panose="02020603050405020304" pitchFamily="18" charset="0"/>
              </a:rPr>
              <a:t>RYLA</a:t>
            </a:r>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に関する意見や感想を集めたら、その結果を</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今後のプログラムの改善に生かします。</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委員会の会議を開き、アンケート結果や定性的データ、</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振り返り中に記録したコメントを</a:t>
            </a:r>
            <a:r>
              <a:rPr lang="ja-JP" altLang="en-US"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様々な観点に留意して</a:t>
            </a:r>
            <a:endParaRPr lang="en-US"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algn="just"/>
            <a:r>
              <a:rPr lang="ja-JP" altLang="ja-JP" sz="3200" kern="100" dirty="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分析しましょう。</a:t>
            </a:r>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5620060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174302" y="1317601"/>
            <a:ext cx="10583944" cy="5166600"/>
          </a:xfrm>
        </p:spPr>
        <p:txBody>
          <a:bodyPr>
            <a:normAutofit/>
          </a:bodyPr>
          <a:lstStyle/>
          <a:p>
            <a:r>
              <a:rPr lang="ja-JP" altLang="ja-JP" sz="6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人と出会い</a:t>
            </a:r>
            <a:endParaRPr lang="en-US" altLang="ja-JP" sz="6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6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神と交わり</a:t>
            </a:r>
            <a:endParaRPr lang="en-US" altLang="ja-JP" sz="6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6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愛の火の燃えるところ</a:t>
            </a:r>
            <a:br>
              <a:rPr lang="en-US" altLang="ja-JP"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br>
            <a:endParaRPr lang="en-US" altLang="ja-JP"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4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今井鎮雄元</a:t>
            </a:r>
            <a:r>
              <a:rPr lang="en-US" altLang="ja-JP" sz="44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RI</a:t>
            </a:r>
            <a:r>
              <a:rPr lang="ja-JP" altLang="ja-JP" sz="44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理事</a:t>
            </a:r>
            <a:endParaRPr lang="en-US" altLang="ja-JP" sz="3200" b="1" dirty="0">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A3909066-EE54-49CD-A474-6441550206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D7B3F147-9B26-F4E3-7234-98433D34E28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24810"/>
            <a:ext cx="760541" cy="714083"/>
          </a:xfrm>
          <a:prstGeom prst="rect">
            <a:avLst/>
          </a:prstGeom>
        </p:spPr>
      </p:pic>
    </p:spTree>
    <p:extLst>
      <p:ext uri="{BB962C8B-B14F-4D97-AF65-F5344CB8AC3E}">
        <p14:creationId xmlns:p14="http://schemas.microsoft.com/office/powerpoint/2010/main" val="39745994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515815"/>
            <a:ext cx="10057783" cy="5955323"/>
          </a:xfrm>
        </p:spPr>
        <p:txBody>
          <a:bodyPr>
            <a:normAutofit lnSpcReduction="10000"/>
          </a:bodyPr>
          <a:lstStyle/>
          <a:p>
            <a:endParaRPr lang="en-US" altLang="ja-JP" sz="4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「人と出会い」・・・</a:t>
            </a:r>
            <a:endParaRPr lang="en-US" altLang="ja-JP"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初めに 親睦ありき</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en-US" altLang="ja-JP"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セミナー</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良質な「出会い」を保障し、 </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良質な親睦を熟成</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するところから始まりま す。</a:t>
            </a: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710F0FCC-EDEC-4437-A966-A11714A72F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4C570AE0-94B3-4346-B9C7-3FBCB2641F1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889054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174302" y="1304538"/>
            <a:ext cx="10583944" cy="5166600"/>
          </a:xfrm>
        </p:spPr>
        <p:txBody>
          <a:bodyPr>
            <a:normAutofit/>
          </a:bodyPr>
          <a:lstStyle/>
          <a:p>
            <a:r>
              <a:rPr lang="ja-JP" altLang="en-US"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神と交わり</a:t>
            </a:r>
            <a:r>
              <a:rPr lang="ja-JP" altLang="en-US"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ロータリーの世界では、</a:t>
            </a:r>
            <a:endParaRPr lang="en-US" altLang="ja-JP"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奉仕哲学の追求</a:t>
            </a:r>
            <a:r>
              <a:rPr lang="ja-JP" altLang="en-US"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4400" b="1" kern="10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400" b="1" kern="100">
                <a:latin typeface="ＭＳ Ｐゴシック" panose="020B0600070205080204" pitchFamily="50" charset="-128"/>
                <a:ea typeface="ＭＳ Ｐゴシック" panose="020B0600070205080204" pitchFamily="50" charset="-128"/>
                <a:cs typeface="Times New Roman" panose="02020603050405020304" pitchFamily="18" charset="0"/>
              </a:rPr>
              <a:t>真理</a:t>
            </a:r>
            <a:r>
              <a:rPr lang="ja-JP" altLang="ja-JP"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の追求を</a:t>
            </a:r>
            <a:endParaRPr lang="en-US" altLang="ja-JP"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4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意味します。 </a:t>
            </a: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45</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ECDC13FC-1B65-4D1D-8C0A-334FB818D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F585D223-DE58-2A23-CC27-876E278BAD6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2883977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515815"/>
            <a:ext cx="10714892" cy="5955323"/>
          </a:xfrm>
        </p:spPr>
        <p:txBody>
          <a:bodyPr>
            <a:normAutofit/>
          </a:bodyPr>
          <a:lstStyle/>
          <a:p>
            <a:r>
              <a:rPr lang="ja-JP" altLang="en-US"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愛の火の燃える</a:t>
            </a:r>
            <a:r>
              <a:rPr lang="ja-JP" altLang="en-US"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奉仕の心が育つことであります。 </a:t>
            </a:r>
            <a:endParaRPr lang="en-US" altLang="ja-JP"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4000" b="1" kern="100" dirty="0">
              <a:solidFill>
                <a:schemeClr val="tx2"/>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BBA90713-7712-4A15-A395-2D9943C04FFD}"/>
              </a:ext>
            </a:extLst>
          </p:cNvPr>
          <p:cNvSpPr txBox="1"/>
          <p:nvPr/>
        </p:nvSpPr>
        <p:spPr>
          <a:xfrm>
            <a:off x="1752599" y="2667000"/>
            <a:ext cx="8672477" cy="3170099"/>
          </a:xfrm>
          <a:prstGeom prst="rect">
            <a:avLst/>
          </a:prstGeom>
          <a:noFill/>
        </p:spPr>
        <p:txBody>
          <a:bodyPr wrap="square">
            <a:spAutoFit/>
          </a:bodyPr>
          <a:lstStyle/>
          <a:p>
            <a:pPr algn="ctr"/>
            <a:r>
              <a:rPr lang="ja-JP" altLang="en-US" sz="4000" kern="100" dirty="0">
                <a:effectLst/>
                <a:latin typeface="游明朝" panose="02020400000000000000" pitchFamily="18" charset="-128"/>
                <a:ea typeface="ＭＳ ゴシック" panose="020B0609070205080204" pitchFamily="49" charset="-128"/>
                <a:cs typeface="Times New Roman" panose="02020603050405020304" pitchFamily="18" charset="0"/>
              </a:rPr>
              <a:t>　</a:t>
            </a:r>
            <a:r>
              <a:rPr lang="ja-JP" altLang="en-US" sz="4000" b="1" kern="100" dirty="0">
                <a:effectLst/>
                <a:latin typeface="游明朝" panose="02020400000000000000" pitchFamily="18" charset="-128"/>
                <a:ea typeface="ＭＳ ゴシック" panose="020B0609070205080204" pitchFamily="49" charset="-128"/>
                <a:cs typeface="Times New Roman" panose="02020603050405020304" pitchFamily="18" charset="0"/>
              </a:rPr>
              <a:t>　</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「講義」を聴き、</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ctr"/>
            <a:r>
              <a:rPr lang="ja-JP" altLang="en-US"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「思索の時間｣</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で自らを振り返り、</a:t>
            </a:r>
            <a:endPar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ct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バズ</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セッション</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｣、「フ</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ォ</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ーラム」によって知性の練磨が行われ、</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ctr"/>
            <a:r>
              <a:rPr lang="ja-JP" altLang="en-US"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愛の火が燃える</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のであります</a:t>
            </a:r>
            <a:r>
              <a:rPr lang="ja-JP" altLang="ja-JP" sz="4000" b="1" kern="100" dirty="0">
                <a:effectLst/>
                <a:latin typeface="游明朝" panose="02020400000000000000" pitchFamily="18" charset="-128"/>
                <a:ea typeface="ＭＳ ゴシック" panose="020B0609070205080204" pitchFamily="49" charset="-128"/>
                <a:cs typeface="Times New Roman" panose="02020603050405020304" pitchFamily="18" charset="0"/>
              </a:rPr>
              <a:t>。 </a:t>
            </a:r>
            <a:endPar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pic>
        <p:nvPicPr>
          <p:cNvPr id="9" name="Picture 2">
            <a:extLst>
              <a:ext uri="{FF2B5EF4-FFF2-40B4-BE49-F238E27FC236}">
                <a16:creationId xmlns:a16="http://schemas.microsoft.com/office/drawing/2014/main" id="{2E7E265B-0DE9-450E-A860-23C2B8F244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10" name="図 9">
            <a:extLst>
              <a:ext uri="{FF2B5EF4-FFF2-40B4-BE49-F238E27FC236}">
                <a16:creationId xmlns:a16="http://schemas.microsoft.com/office/drawing/2014/main" id="{6D7F82CD-5066-1A1A-4FB6-8D5C60C30F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79386652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31966" y="1122363"/>
            <a:ext cx="10726280" cy="5348775"/>
          </a:xfrm>
        </p:spPr>
        <p:txBody>
          <a:bodyPr>
            <a:normAutofit fontScale="92500" lnSpcReduction="10000"/>
          </a:bodyPr>
          <a:lstStyle/>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スケジュールは、全て受講生の</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自律に委ねられます。 </a:t>
            </a: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ロータリーが親睦の内に</a:t>
            </a:r>
            <a:r>
              <a:rPr lang="ja-JP" altLang="en-US"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おのず</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から</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奉仕の心を生み出したように、</a:t>
            </a:r>
            <a:r>
              <a:rPr lang="en-US" altLang="ja-JP"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RYLA</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も</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受講生の自律と親睦の内に、</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参加者</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の心の中に、</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温かい</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奉仕の心・愛の火が</a:t>
            </a:r>
            <a:r>
              <a:rPr lang="ja-JP" altLang="en-US"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灯り</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地元</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地域へ帰って実践してくれることを</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期待しているのであります。 </a:t>
            </a: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60785089-EC43-4457-8C1C-24733B22A9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4BCAC58C-FB3E-CB2F-6636-162DAC3AC22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42300712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274890" y="1619794"/>
            <a:ext cx="9764171" cy="4851344"/>
          </a:xfrm>
        </p:spPr>
        <p:txBody>
          <a:bodyPr>
            <a:noAutofit/>
          </a:bodyPr>
          <a:lstStyle/>
          <a:p>
            <a:r>
              <a:rPr lang="ja-JP" altLang="ja-JP"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愛の火がともるか否かは、</a:t>
            </a:r>
            <a:endParaRPr lang="en-US" altLang="ja-JP"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36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受講生</a:t>
            </a:r>
            <a:r>
              <a:rPr lang="ja-JP" altLang="ja-JP"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次第で</a:t>
            </a:r>
            <a:r>
              <a:rPr lang="ja-JP" altLang="en-US"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す。</a:t>
            </a:r>
            <a:endParaRPr lang="en-US" altLang="ja-JP"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地元</a:t>
            </a:r>
            <a:r>
              <a:rPr lang="ja-JP" altLang="ja-JP"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地域へ帰ってからともるかも知れ</a:t>
            </a:r>
            <a:r>
              <a:rPr lang="ja-JP" altLang="en-US"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ない</a:t>
            </a:r>
            <a:r>
              <a:rPr lang="ja-JP" altLang="ja-JP"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en-US" altLang="ja-JP" sz="36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3</a:t>
            </a:r>
            <a:r>
              <a:rPr lang="ja-JP" altLang="en-US" sz="36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年後かも知れない、</a:t>
            </a:r>
            <a:r>
              <a:rPr lang="en-US" altLang="ja-JP" sz="36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5</a:t>
            </a:r>
            <a:r>
              <a:rPr lang="ja-JP" altLang="en-US" sz="36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年かかるかも知れない、</a:t>
            </a:r>
            <a:endParaRPr lang="en-US" altLang="ja-JP"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１０年</a:t>
            </a:r>
            <a:r>
              <a:rPr lang="ja-JP" altLang="en-US"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かかるかも知れない。</a:t>
            </a:r>
            <a:endParaRPr lang="ja-JP" altLang="ja-JP"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或いは永久にともらないかも知れない。</a:t>
            </a:r>
            <a:endParaRPr lang="en-US" altLang="ja-JP" sz="36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r>
              <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p>
          <a:p>
            <a:pPr algn="just"/>
            <a:r>
              <a:rPr lang="en-US"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altLang="ja-JP" sz="3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36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48</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50644106-522F-4A06-82E5-C330244777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166185C1-ED2C-532E-F331-7F2EED7CA1A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6754214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49</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6" name="字幕 5">
            <a:extLst>
              <a:ext uri="{FF2B5EF4-FFF2-40B4-BE49-F238E27FC236}">
                <a16:creationId xmlns:a16="http://schemas.microsoft.com/office/drawing/2014/main" id="{E9068FEC-6D5F-4EB4-AE33-BFDE40E0259D}"/>
              </a:ext>
            </a:extLst>
          </p:cNvPr>
          <p:cNvSpPr txBox="1">
            <a:spLocks noGrp="1"/>
          </p:cNvSpPr>
          <p:nvPr>
            <p:ph type="subTitle" idx="1"/>
          </p:nvPr>
        </p:nvSpPr>
        <p:spPr>
          <a:xfrm>
            <a:off x="1343025" y="1122363"/>
            <a:ext cx="9485396" cy="4739759"/>
          </a:xfrm>
          <a:prstGeom prst="rect">
            <a:avLst/>
          </a:prstGeom>
          <a:noFill/>
        </p:spPr>
        <p:txBody>
          <a:bodyPr wrap="square">
            <a:spAutoFit/>
          </a:bodyPr>
          <a:lstStyle/>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ロータリーとしては、</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彼ら彼女らが気付く</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そのための種を蒔いておこう。</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その種が芽生えるか否かは、</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私達が信頼した彼等彼女等に委ねよう。</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温かく</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見守って行こう。</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そして未来に期待を</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しよう</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これがライラの趣旨です。</a:t>
            </a:r>
          </a:p>
        </p:txBody>
      </p:sp>
      <p:pic>
        <p:nvPicPr>
          <p:cNvPr id="7" name="Picture 2">
            <a:extLst>
              <a:ext uri="{FF2B5EF4-FFF2-40B4-BE49-F238E27FC236}">
                <a16:creationId xmlns:a16="http://schemas.microsoft.com/office/drawing/2014/main" id="{8E704FB8-D4FB-4462-B2B3-924447B3BB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DDEC6FD2-1297-DE15-3B38-1DD1609BD00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4616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397565"/>
            <a:ext cx="10714892" cy="6073573"/>
          </a:xfrm>
        </p:spPr>
        <p:txBody>
          <a:bodyPr>
            <a:normAutofit/>
          </a:bodyPr>
          <a:lstStyle/>
          <a:p>
            <a:r>
              <a:rPr lang="ja-JP" altLang="en-US" sz="3200" b="1" dirty="0">
                <a:solidFill>
                  <a:schemeClr val="tx2"/>
                </a:solidFill>
                <a:latin typeface="+mn-ea"/>
              </a:rPr>
              <a:t> </a:t>
            </a:r>
            <a:r>
              <a:rPr lang="en-US" altLang="ja-JP" sz="3200" b="1" dirty="0">
                <a:latin typeface="+mn-ea"/>
              </a:rPr>
              <a:t>RYLA</a:t>
            </a:r>
            <a:r>
              <a:rPr lang="ja-JP" altLang="en-US" sz="3200" b="1" dirty="0">
                <a:latin typeface="+mn-ea"/>
              </a:rPr>
              <a:t>プログラムの目的：</a:t>
            </a:r>
            <a:endParaRPr lang="en-US" altLang="ja-JP" sz="3200" b="1" dirty="0">
              <a:latin typeface="+mn-ea"/>
            </a:endParaRPr>
          </a:p>
          <a:p>
            <a:endParaRPr lang="ja-JP" altLang="en-US" sz="3200" b="1" dirty="0">
              <a:latin typeface="+mn-ea"/>
            </a:endParaRPr>
          </a:p>
          <a:p>
            <a:r>
              <a:rPr lang="ja-JP" altLang="en-US" sz="3200" b="1" dirty="0">
                <a:latin typeface="+mn-ea"/>
              </a:rPr>
              <a:t> </a:t>
            </a:r>
            <a:r>
              <a:rPr lang="en-US" altLang="ja-JP" sz="3200" b="1" dirty="0">
                <a:latin typeface="+mn-ea"/>
              </a:rPr>
              <a:t>• </a:t>
            </a:r>
            <a:r>
              <a:rPr lang="ja-JP" altLang="en-US" sz="3200" b="1" dirty="0">
                <a:latin typeface="+mn-ea"/>
              </a:rPr>
              <a:t>若者のリーダーシップスキルを磨き、</a:t>
            </a:r>
            <a:endParaRPr lang="en-US" altLang="ja-JP" sz="3200" b="1" dirty="0">
              <a:latin typeface="+mn-ea"/>
            </a:endParaRPr>
          </a:p>
          <a:p>
            <a:r>
              <a:rPr lang="ja-JP" altLang="en-US" sz="3200" b="1" dirty="0">
                <a:latin typeface="+mn-ea"/>
              </a:rPr>
              <a:t>地域に貢献している若者を表彰すること</a:t>
            </a:r>
            <a:endParaRPr lang="en-US" altLang="ja-JP" sz="3200" b="1" dirty="0">
              <a:latin typeface="+mn-ea"/>
            </a:endParaRPr>
          </a:p>
          <a:p>
            <a:endParaRPr lang="en-US" altLang="ja-JP" sz="3200" b="1" dirty="0">
              <a:latin typeface="+mn-ea"/>
            </a:endParaRPr>
          </a:p>
          <a:p>
            <a:r>
              <a:rPr lang="ja-JP" altLang="en-US" sz="3200" b="1" dirty="0">
                <a:latin typeface="+mn-ea"/>
              </a:rPr>
              <a:t> </a:t>
            </a:r>
            <a:r>
              <a:rPr lang="en-US" altLang="ja-JP" sz="3200" b="1" dirty="0">
                <a:latin typeface="+mn-ea"/>
              </a:rPr>
              <a:t>• </a:t>
            </a:r>
            <a:r>
              <a:rPr lang="ja-JP" altLang="en-US" sz="3200" b="1" dirty="0">
                <a:latin typeface="+mn-ea"/>
              </a:rPr>
              <a:t>若者の心に生涯にわたる奉仕の精神を育み、</a:t>
            </a:r>
            <a:endParaRPr lang="en-US" altLang="ja-JP" sz="3200" b="1" dirty="0">
              <a:latin typeface="+mn-ea"/>
            </a:endParaRPr>
          </a:p>
          <a:p>
            <a:r>
              <a:rPr lang="ja-JP" altLang="en-US" sz="3200" b="1" dirty="0">
                <a:latin typeface="+mn-ea"/>
              </a:rPr>
              <a:t>ロータリーを通じた奉仕の機会へと導くこと</a:t>
            </a:r>
            <a:endParaRPr lang="en-US" altLang="ja-JP" sz="3200" b="1" dirty="0">
              <a:latin typeface="+mn-ea"/>
            </a:endParaRPr>
          </a:p>
          <a:p>
            <a:endParaRPr lang="ja-JP" altLang="en-US" sz="3200" b="1" dirty="0">
              <a:latin typeface="+mn-ea"/>
            </a:endParaRPr>
          </a:p>
          <a:p>
            <a:r>
              <a:rPr lang="ja-JP" altLang="en-US" sz="3200" b="1" dirty="0">
                <a:latin typeface="+mn-ea"/>
              </a:rPr>
              <a:t> </a:t>
            </a:r>
            <a:r>
              <a:rPr lang="en-US" altLang="ja-JP" sz="3200" b="1" dirty="0">
                <a:latin typeface="+mn-ea"/>
              </a:rPr>
              <a:t>• </a:t>
            </a:r>
            <a:r>
              <a:rPr lang="ja-JP" altLang="en-US" sz="3200" b="1" dirty="0">
                <a:latin typeface="+mn-ea"/>
              </a:rPr>
              <a:t>若者のリーダーシップ育成を支援することにより、ロータリーの青少年奉仕を実践すること</a:t>
            </a: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4748530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174302" y="1122363"/>
            <a:ext cx="9916064" cy="5348775"/>
          </a:xfrm>
        </p:spPr>
        <p:txBody>
          <a:bodyPr>
            <a:normAutofit/>
          </a:bodyPr>
          <a:lstStyle/>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ロータリーの奉仕の一つの</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あ</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り方は、</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何ものをも求めず、ひたすら未来のために</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種を蒔くことです。 　</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ロータリーの役割は、結果を求めず、</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ただひたすらに種を</a:t>
            </a:r>
            <a:r>
              <a:rPr lang="ja-JP" altLang="en-US"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蒔き</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続ける</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そして、未来に夢を託す</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これがロータリーの役割</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なの</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です。</a:t>
            </a:r>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50</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5AFCB121-7E7F-4743-9992-FAC815704A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6C853F0C-DF81-ABD2-1CDE-DD4E566307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0873421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174302" y="1227909"/>
            <a:ext cx="10583944" cy="5243229"/>
          </a:xfrm>
        </p:spPr>
        <p:txBody>
          <a:bodyPr>
            <a:normAutofit/>
          </a:bodyPr>
          <a:lstStyle/>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思想</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は未来を夢見る思想です。</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ロータリアンは理想主義者</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なので</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す。</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ロータリーの理想主義は、</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ただ</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ひたすらに種を</a:t>
            </a:r>
            <a:r>
              <a:rPr lang="ja-JP" altLang="en-US"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蒔く</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そしてロータリーを</a:t>
            </a:r>
            <a:r>
              <a:rPr lang="en-US" altLang="ja-JP" sz="4000" b="1" kern="100" dirty="0">
                <a:latin typeface="ＭＳ Ｐゴシック" panose="020B0600070205080204" pitchFamily="50" charset="-128"/>
                <a:ea typeface="ＭＳ Ｐゴシック" panose="020B0600070205080204" pitchFamily="50" charset="-128"/>
                <a:cs typeface="Times New Roman" panose="02020603050405020304" pitchFamily="18" charset="0"/>
              </a:rPr>
              <a:t>Share</a:t>
            </a:r>
            <a:r>
              <a:rPr lang="ja-JP" altLang="ja-JP" sz="4000" b="1"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するのです。</a:t>
            </a: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51</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2391652F-BC21-4F10-9C22-41CEF3D5F2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315D1E66-8857-87B7-0EF1-A24BD653F15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811208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04048" y="953707"/>
            <a:ext cx="10183906" cy="5517431"/>
          </a:xfrm>
        </p:spPr>
        <p:txBody>
          <a:bodyPr>
            <a:normAutofit lnSpcReduction="10000"/>
          </a:bodyPr>
          <a:lstStyle/>
          <a:p>
            <a:r>
              <a:rPr lang="ja-JP" altLang="en-US" sz="6000" b="1" dirty="0">
                <a:latin typeface="+mn-ea"/>
              </a:rPr>
              <a:t>たとえ明日が世界の</a:t>
            </a:r>
            <a:endParaRPr lang="en-US" altLang="ja-JP" sz="6000" b="1" dirty="0">
              <a:latin typeface="+mn-ea"/>
            </a:endParaRPr>
          </a:p>
          <a:p>
            <a:r>
              <a:rPr lang="ja-JP" altLang="en-US" sz="6000" b="1" dirty="0">
                <a:latin typeface="+mn-ea"/>
              </a:rPr>
              <a:t>最後の日であっても、</a:t>
            </a:r>
            <a:endParaRPr lang="en-US" altLang="ja-JP" sz="6000" b="1" dirty="0">
              <a:latin typeface="+mn-ea"/>
            </a:endParaRPr>
          </a:p>
          <a:p>
            <a:r>
              <a:rPr lang="ja-JP" altLang="en-US" sz="6000" b="1" dirty="0">
                <a:latin typeface="+mn-ea"/>
              </a:rPr>
              <a:t>私は今日も</a:t>
            </a:r>
            <a:endParaRPr lang="en-US" altLang="ja-JP" sz="6000" b="1" dirty="0">
              <a:latin typeface="+mn-ea"/>
            </a:endParaRPr>
          </a:p>
          <a:p>
            <a:r>
              <a:rPr lang="ja-JP" altLang="en-US" sz="6000" b="1" dirty="0">
                <a:latin typeface="+mn-ea"/>
              </a:rPr>
              <a:t>林檎の木を植える</a:t>
            </a:r>
            <a:r>
              <a:rPr lang="en-US" altLang="ja-JP" sz="6000" b="1" dirty="0">
                <a:latin typeface="+mn-ea"/>
              </a:rPr>
              <a:t> </a:t>
            </a:r>
          </a:p>
          <a:p>
            <a:r>
              <a:rPr lang="ja-JP" altLang="en-US" sz="6600" b="1" dirty="0">
                <a:latin typeface="+mn-ea"/>
              </a:rPr>
              <a:t>　</a:t>
            </a:r>
            <a:endParaRPr lang="en-US" altLang="ja-JP" sz="6600" b="1" dirty="0">
              <a:latin typeface="+mn-ea"/>
            </a:endParaRPr>
          </a:p>
          <a:p>
            <a:r>
              <a:rPr lang="ja-JP" altLang="en-US" sz="5400" b="1" dirty="0">
                <a:latin typeface="+mn-ea"/>
              </a:rPr>
              <a:t>マルティン・ルター</a:t>
            </a:r>
            <a:endParaRPr lang="en-US" altLang="ja-JP" sz="5400" b="1" dirty="0">
              <a:latin typeface="+mn-ea"/>
            </a:endParaRPr>
          </a:p>
          <a:p>
            <a:endParaRPr lang="en-US" altLang="ja-JP" sz="3200" b="1" dirty="0">
              <a:latin typeface="+mn-ea"/>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52</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71F68EF8-7CA1-47D2-88FF-9B7905CDDF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5544230F-269D-DE41-46A3-E23246919DC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0653042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515815"/>
            <a:ext cx="10310446" cy="5955323"/>
          </a:xfrm>
        </p:spPr>
        <p:txBody>
          <a:bodyPr>
            <a:normAutofit fontScale="92500" lnSpcReduction="20000"/>
          </a:bodyPr>
          <a:lstStyle/>
          <a:p>
            <a:endParaRPr lang="en-US" altLang="ja-JP" sz="3200" b="1" dirty="0">
              <a:latin typeface="+mn-ea"/>
            </a:endParaRPr>
          </a:p>
          <a:p>
            <a:r>
              <a:rPr lang="ja-JP" altLang="en-US" sz="4400" b="1" dirty="0">
                <a:latin typeface="+mn-ea"/>
              </a:rPr>
              <a:t>この言葉は、ロータリーの思想や</a:t>
            </a:r>
            <a:endParaRPr lang="en-US" altLang="ja-JP" sz="4400" b="1" dirty="0">
              <a:latin typeface="+mn-ea"/>
            </a:endParaRPr>
          </a:p>
          <a:p>
            <a:r>
              <a:rPr lang="ja-JP" altLang="en-US" sz="4400" b="1" dirty="0">
                <a:latin typeface="+mn-ea"/>
              </a:rPr>
              <a:t>ＲＹＬＡの思想と共通の境地にある</a:t>
            </a:r>
            <a:endParaRPr lang="en-US" altLang="ja-JP" sz="4400" b="1" dirty="0">
              <a:latin typeface="+mn-ea"/>
            </a:endParaRPr>
          </a:p>
          <a:p>
            <a:r>
              <a:rPr lang="ja-JP" altLang="en-US" sz="4400" b="1" dirty="0">
                <a:latin typeface="+mn-ea"/>
              </a:rPr>
              <a:t>言葉です。</a:t>
            </a:r>
            <a:endParaRPr lang="en-US" altLang="ja-JP" sz="4400" b="1" dirty="0">
              <a:latin typeface="+mn-ea"/>
            </a:endParaRPr>
          </a:p>
          <a:p>
            <a:r>
              <a:rPr lang="ja-JP" altLang="en-US" sz="4400" b="1" dirty="0">
                <a:latin typeface="+mn-ea"/>
              </a:rPr>
              <a:t>ＲＹＬＡで蒔いた種が若者達の心に</a:t>
            </a:r>
            <a:endParaRPr lang="en-US" altLang="ja-JP" sz="4400" b="1" dirty="0">
              <a:latin typeface="+mn-ea"/>
            </a:endParaRPr>
          </a:p>
          <a:p>
            <a:r>
              <a:rPr lang="ja-JP" altLang="en-US" sz="4400" b="1" dirty="0">
                <a:latin typeface="+mn-ea"/>
              </a:rPr>
              <a:t>いつか芽生えるかも知れない。</a:t>
            </a:r>
          </a:p>
          <a:p>
            <a:r>
              <a:rPr lang="ja-JP" altLang="en-US" sz="4400" b="1" dirty="0">
                <a:latin typeface="+mn-ea"/>
              </a:rPr>
              <a:t>例え芽が出なくても、ただひたすら</a:t>
            </a:r>
            <a:endParaRPr lang="en-US" altLang="ja-JP" sz="4400" b="1" dirty="0">
              <a:latin typeface="+mn-ea"/>
            </a:endParaRPr>
          </a:p>
          <a:p>
            <a:r>
              <a:rPr lang="ja-JP" altLang="en-US" sz="4400" b="1" dirty="0">
                <a:latin typeface="+mn-ea"/>
              </a:rPr>
              <a:t>種を蒔く。</a:t>
            </a:r>
            <a:endParaRPr lang="en-US" altLang="ja-JP" sz="4400" b="1" dirty="0">
              <a:latin typeface="+mn-ea"/>
            </a:endParaRPr>
          </a:p>
          <a:p>
            <a:r>
              <a:rPr lang="ja-JP" altLang="en-US" sz="4400" b="1" dirty="0">
                <a:latin typeface="+mn-ea"/>
              </a:rPr>
              <a:t>そして、 未来に夢を託す。</a:t>
            </a:r>
            <a:endParaRPr lang="en-US" altLang="ja-JP" sz="4400" b="1" dirty="0">
              <a:latin typeface="+mn-ea"/>
            </a:endParaRPr>
          </a:p>
          <a:p>
            <a:r>
              <a:rPr lang="ja-JP" altLang="en-US" sz="4400" b="1" dirty="0">
                <a:latin typeface="+mn-ea"/>
              </a:rPr>
              <a:t>これがＲＹＬＡの思想なのです。</a:t>
            </a:r>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53</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71F68EF8-7CA1-47D2-88FF-9B7905CDDF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22A4618F-B3F6-23AB-DEA8-923E373067E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9947949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769856" y="679269"/>
            <a:ext cx="10583944" cy="5677081"/>
          </a:xfrm>
        </p:spPr>
        <p:txBody>
          <a:bodyPr>
            <a:normAutofit fontScale="85000" lnSpcReduction="20000"/>
          </a:bodyPr>
          <a:lstStyle/>
          <a:p>
            <a:r>
              <a:rPr lang="ja-JP" altLang="en-US" sz="5600" b="1" dirty="0">
                <a:latin typeface="+mn-ea"/>
              </a:rPr>
              <a:t>「思索の時間」</a:t>
            </a:r>
            <a:endParaRPr lang="en-US" altLang="ja-JP" sz="5600" b="1" dirty="0">
              <a:latin typeface="+mn-ea"/>
            </a:endParaRPr>
          </a:p>
          <a:p>
            <a:r>
              <a:rPr lang="ja-JP" altLang="en-US" sz="4800" b="1" dirty="0">
                <a:latin typeface="+mn-ea"/>
              </a:rPr>
              <a:t>この時間が何故</a:t>
            </a:r>
            <a:r>
              <a:rPr lang="en-US" altLang="ja-JP" sz="4800" b="1" dirty="0">
                <a:latin typeface="+mn-ea"/>
              </a:rPr>
              <a:t>RYLA</a:t>
            </a:r>
            <a:r>
              <a:rPr lang="ja-JP" altLang="en-US" sz="4800" b="1" dirty="0">
                <a:latin typeface="+mn-ea"/>
              </a:rPr>
              <a:t>に必要なのか</a:t>
            </a:r>
            <a:endParaRPr lang="en-US" altLang="ja-JP" sz="4800" b="1" dirty="0">
              <a:latin typeface="+mn-ea"/>
            </a:endParaRPr>
          </a:p>
          <a:p>
            <a:endParaRPr lang="en-US" altLang="ja-JP" sz="3200" b="1" dirty="0">
              <a:latin typeface="+mn-ea"/>
            </a:endParaRPr>
          </a:p>
          <a:p>
            <a:r>
              <a:rPr lang="ja-JP" altLang="en-US" sz="3200" b="1" dirty="0">
                <a:latin typeface="+mn-ea"/>
              </a:rPr>
              <a:t>　　　　　　</a:t>
            </a:r>
            <a:r>
              <a:rPr lang="en-US" altLang="ja-JP" sz="4100" b="1" dirty="0">
                <a:latin typeface="ＭＳ Ｐゴシック" panose="020B0600070205080204" pitchFamily="50" charset="-128"/>
                <a:ea typeface="ＭＳ Ｐゴシック" panose="020B0600070205080204" pitchFamily="50" charset="-128"/>
              </a:rPr>
              <a:t>1923</a:t>
            </a:r>
            <a:r>
              <a:rPr lang="ja-JP" altLang="en-US" sz="4100" b="1" dirty="0">
                <a:latin typeface="ＭＳ Ｐゴシック" panose="020B0600070205080204" pitchFamily="50" charset="-128"/>
                <a:ea typeface="ＭＳ Ｐゴシック" panose="020B0600070205080204" pitchFamily="50" charset="-128"/>
              </a:rPr>
              <a:t>⁻</a:t>
            </a:r>
            <a:r>
              <a:rPr lang="en-US" altLang="ja-JP" sz="4100" b="1" dirty="0">
                <a:latin typeface="ＭＳ Ｐゴシック" panose="020B0600070205080204" pitchFamily="50" charset="-128"/>
                <a:ea typeface="ＭＳ Ｐゴシック" panose="020B0600070205080204" pitchFamily="50" charset="-128"/>
              </a:rPr>
              <a:t>24</a:t>
            </a:r>
            <a:r>
              <a:rPr lang="ja-JP" altLang="en-US" sz="4100" b="1" dirty="0">
                <a:latin typeface="ＭＳ Ｐゴシック" panose="020B0600070205080204" pitchFamily="50" charset="-128"/>
                <a:ea typeface="ＭＳ Ｐゴシック" panose="020B0600070205080204" pitchFamily="50" charset="-128"/>
              </a:rPr>
              <a:t>年の国際ロータリー会長      </a:t>
            </a:r>
            <a:endParaRPr lang="en-US" altLang="ja-JP" sz="4100" b="1" dirty="0">
              <a:latin typeface="ＭＳ Ｐゴシック" panose="020B0600070205080204" pitchFamily="50" charset="-128"/>
              <a:ea typeface="ＭＳ Ｐゴシック" panose="020B0600070205080204" pitchFamily="50" charset="-128"/>
            </a:endParaRPr>
          </a:p>
          <a:p>
            <a:r>
              <a:rPr lang="en-US" altLang="ja-JP" sz="4100" b="1" dirty="0">
                <a:latin typeface="ＭＳ Ｐゴシック" panose="020B0600070205080204" pitchFamily="50" charset="-128"/>
                <a:ea typeface="ＭＳ Ｐゴシック" panose="020B0600070205080204" pitchFamily="50" charset="-128"/>
              </a:rPr>
              <a:t>                              </a:t>
            </a:r>
            <a:r>
              <a:rPr lang="ja-JP" altLang="en-US" sz="4100" b="1" dirty="0">
                <a:latin typeface="ＭＳ Ｐゴシック" panose="020B0600070205080204" pitchFamily="50" charset="-128"/>
                <a:ea typeface="ＭＳ Ｐゴシック" panose="020B0600070205080204" pitchFamily="50" charset="-128"/>
              </a:rPr>
              <a:t>ガイ・ガ ンデイカー </a:t>
            </a:r>
            <a:r>
              <a:rPr lang="en-US" altLang="ja-JP" sz="4100" b="1" dirty="0">
                <a:latin typeface="ＭＳ Ｐゴシック" panose="020B0600070205080204" pitchFamily="50" charset="-128"/>
                <a:ea typeface="ＭＳ Ｐゴシック" panose="020B0600070205080204" pitchFamily="50" charset="-128"/>
              </a:rPr>
              <a:t>Guy </a:t>
            </a:r>
            <a:r>
              <a:rPr lang="en-US" altLang="ja-JP" sz="4100" b="1" dirty="0" err="1">
                <a:latin typeface="ＭＳ Ｐゴシック" panose="020B0600070205080204" pitchFamily="50" charset="-128"/>
                <a:ea typeface="ＭＳ Ｐゴシック" panose="020B0600070205080204" pitchFamily="50" charset="-128"/>
              </a:rPr>
              <a:t>Gundaker</a:t>
            </a:r>
            <a:r>
              <a:rPr lang="en-US" altLang="ja-JP" sz="4100" b="1" dirty="0">
                <a:latin typeface="ＭＳ Ｐゴシック" panose="020B0600070205080204" pitchFamily="50" charset="-128"/>
                <a:ea typeface="ＭＳ Ｐゴシック" panose="020B0600070205080204" pitchFamily="50" charset="-128"/>
              </a:rPr>
              <a:t> </a:t>
            </a:r>
            <a:r>
              <a:rPr lang="ja-JP" altLang="en-US" sz="4100" b="1" dirty="0">
                <a:latin typeface="ＭＳ Ｐゴシック" panose="020B0600070205080204" pitchFamily="50" charset="-128"/>
                <a:ea typeface="ＭＳ Ｐゴシック" panose="020B0600070205080204" pitchFamily="50" charset="-128"/>
              </a:rPr>
              <a:t>   </a:t>
            </a:r>
            <a:endParaRPr lang="en-US" altLang="ja-JP" sz="4100" b="1" dirty="0">
              <a:latin typeface="ＭＳ Ｐゴシック" panose="020B0600070205080204" pitchFamily="50" charset="-128"/>
              <a:ea typeface="ＭＳ Ｐゴシック" panose="020B0600070205080204" pitchFamily="50" charset="-128"/>
            </a:endParaRPr>
          </a:p>
          <a:p>
            <a:r>
              <a:rPr lang="en-US" altLang="ja-JP" sz="3200" b="1" dirty="0">
                <a:latin typeface="+mn-ea"/>
              </a:rPr>
              <a:t>     </a:t>
            </a:r>
          </a:p>
          <a:p>
            <a:r>
              <a:rPr lang="ja-JP" altLang="en-US" sz="3200" b="1" dirty="0">
                <a:latin typeface="+mn-ea"/>
              </a:rPr>
              <a:t>　　　　　　　</a:t>
            </a:r>
            <a:r>
              <a:rPr lang="en-US" altLang="ja-JP" sz="3200" b="1" dirty="0">
                <a:latin typeface="+mn-ea"/>
              </a:rPr>
              <a:t>  </a:t>
            </a:r>
            <a:r>
              <a:rPr lang="ja-JP" altLang="en-US" sz="4600" b="1" dirty="0">
                <a:latin typeface="ＭＳ Ｐゴシック" panose="020B0600070205080204" pitchFamily="50" charset="-128"/>
                <a:ea typeface="ＭＳ Ｐゴシック" panose="020B0600070205080204" pitchFamily="50" charset="-128"/>
              </a:rPr>
              <a:t>「ロータリアンは、 思索する</a:t>
            </a:r>
            <a:endParaRPr lang="en-US" altLang="ja-JP" sz="4600" b="1" dirty="0">
              <a:latin typeface="ＭＳ Ｐゴシック" panose="020B0600070205080204" pitchFamily="50" charset="-128"/>
              <a:ea typeface="ＭＳ Ｐゴシック" panose="020B0600070205080204" pitchFamily="50" charset="-128"/>
            </a:endParaRPr>
          </a:p>
          <a:p>
            <a:r>
              <a:rPr lang="ja-JP" altLang="en-US" sz="4600" b="1" dirty="0">
                <a:latin typeface="ＭＳ Ｐゴシック" panose="020B0600070205080204" pitchFamily="50" charset="-128"/>
                <a:ea typeface="ＭＳ Ｐゴシック" panose="020B0600070205080204" pitchFamily="50" charset="-128"/>
              </a:rPr>
              <a:t>　　　　　　　　　人でなければならない」</a:t>
            </a:r>
            <a:endParaRPr lang="en-US" altLang="ja-JP" sz="4600" b="1" dirty="0">
              <a:latin typeface="ＭＳ Ｐゴシック" panose="020B0600070205080204" pitchFamily="50" charset="-128"/>
              <a:ea typeface="ＭＳ Ｐゴシック" panose="020B0600070205080204" pitchFamily="50" charset="-128"/>
            </a:endParaRPr>
          </a:p>
          <a:p>
            <a:r>
              <a:rPr lang="en-US" altLang="ja-JP" sz="3200" b="1" dirty="0">
                <a:latin typeface="+mn-ea"/>
              </a:rPr>
              <a:t>               </a:t>
            </a:r>
          </a:p>
          <a:p>
            <a:r>
              <a:rPr lang="ja-JP" altLang="en-US" sz="3200" b="1" dirty="0">
                <a:latin typeface="+mn-ea"/>
              </a:rPr>
              <a:t>　　　　　　　　　</a:t>
            </a:r>
            <a:endParaRPr lang="en-US" altLang="ja-JP" sz="3200" b="1" dirty="0">
              <a:solidFill>
                <a:schemeClr val="tx2"/>
              </a:solidFill>
              <a:latin typeface="+mn-ea"/>
            </a:endParaRPr>
          </a:p>
          <a:p>
            <a:endParaRPr lang="en-US" altLang="ja-JP" sz="3200" b="1" dirty="0">
              <a:solidFill>
                <a:schemeClr val="tx2"/>
              </a:solidFill>
              <a:latin typeface="+mn-ea"/>
            </a:endParaRPr>
          </a:p>
          <a:p>
            <a:endParaRPr lang="en-US" altLang="ja-JP" sz="3200" b="1" dirty="0">
              <a:solidFill>
                <a:schemeClr val="tx2"/>
              </a:solidFill>
              <a:latin typeface="+mn-ea"/>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6" name="Picture 2" descr="Image result for Guy Gundaker">
            <a:extLst>
              <a:ext uri="{FF2B5EF4-FFF2-40B4-BE49-F238E27FC236}">
                <a16:creationId xmlns:a16="http://schemas.microsoft.com/office/drawing/2014/main" id="{44764B56-2E1A-4132-9DA8-C8C3A57130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4350" y="1977138"/>
            <a:ext cx="2915877" cy="365024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a:extLst>
              <a:ext uri="{FF2B5EF4-FFF2-40B4-BE49-F238E27FC236}">
                <a16:creationId xmlns:a16="http://schemas.microsoft.com/office/drawing/2014/main" id="{D113903A-D09A-4C55-BC01-6DFD76CD9B1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a:extLst>
              <a:ext uri="{FF2B5EF4-FFF2-40B4-BE49-F238E27FC236}">
                <a16:creationId xmlns:a16="http://schemas.microsoft.com/office/drawing/2014/main" id="{7B6D0247-6F9F-44F4-AA81-98BB1CE5344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5730535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5029" y="1304538"/>
            <a:ext cx="10308772" cy="5166600"/>
          </a:xfrm>
        </p:spPr>
        <p:txBody>
          <a:bodyPr>
            <a:normAutofit/>
          </a:bodyPr>
          <a:lstStyle/>
          <a:p>
            <a:r>
              <a:rPr lang="ja-JP" altLang="en-US" sz="4000" b="1" dirty="0">
                <a:latin typeface="ＭＳ Ｐゴシック" panose="020B0600070205080204" pitchFamily="50" charset="-128"/>
                <a:ea typeface="ＭＳ Ｐゴシック" panose="020B0600070205080204" pitchFamily="50" charset="-128"/>
              </a:rPr>
              <a:t>「思索の時間」の意味は、</a:t>
            </a:r>
            <a:endParaRPr lang="en-US" altLang="ja-JP" sz="4000" b="1" dirty="0">
              <a:latin typeface="ＭＳ Ｐゴシック" panose="020B0600070205080204" pitchFamily="50" charset="-128"/>
              <a:ea typeface="ＭＳ Ｐゴシック" panose="020B0600070205080204" pitchFamily="50" charset="-128"/>
            </a:endParaRPr>
          </a:p>
          <a:p>
            <a:r>
              <a:rPr lang="ja-JP" altLang="en-US" sz="4000" b="1" dirty="0">
                <a:latin typeface="ＭＳ Ｐゴシック" panose="020B0600070205080204" pitchFamily="50" charset="-128"/>
                <a:ea typeface="ＭＳ Ｐゴシック" panose="020B0600070205080204" pitchFamily="50" charset="-128"/>
              </a:rPr>
              <a:t>世俗の憂きことも楽しいことも一切忘れて、</a:t>
            </a:r>
            <a:endParaRPr lang="en-US" altLang="ja-JP" sz="4000" b="1" dirty="0">
              <a:latin typeface="ＭＳ Ｐゴシック" panose="020B0600070205080204" pitchFamily="50" charset="-128"/>
              <a:ea typeface="ＭＳ Ｐゴシック" panose="020B0600070205080204" pitchFamily="50" charset="-128"/>
            </a:endParaRPr>
          </a:p>
          <a:p>
            <a:r>
              <a:rPr lang="ja-JP" altLang="en-US" sz="4000" b="1" dirty="0">
                <a:latin typeface="ＭＳ Ｐゴシック" panose="020B0600070205080204" pitchFamily="50" charset="-128"/>
                <a:ea typeface="ＭＳ Ｐゴシック" panose="020B0600070205080204" pitchFamily="50" charset="-128"/>
              </a:rPr>
              <a:t>「ひたすら思索に耽る」</a:t>
            </a:r>
            <a:endParaRPr lang="en-US" altLang="ja-JP" sz="4000" b="1" dirty="0">
              <a:latin typeface="ＭＳ Ｐゴシック" panose="020B0600070205080204" pitchFamily="50" charset="-128"/>
              <a:ea typeface="ＭＳ Ｐゴシック" panose="020B0600070205080204" pitchFamily="50" charset="-128"/>
            </a:endParaRPr>
          </a:p>
          <a:p>
            <a:r>
              <a:rPr lang="ja-JP" altLang="en-US" sz="4000" b="1" dirty="0">
                <a:latin typeface="ＭＳ Ｐゴシック" panose="020B0600070205080204" pitchFamily="50" charset="-128"/>
                <a:ea typeface="ＭＳ Ｐゴシック" panose="020B0600070205080204" pitchFamily="50" charset="-128"/>
              </a:rPr>
              <a:t>そして、 「自分を見詰めること」が大切であり、</a:t>
            </a:r>
            <a:endParaRPr lang="en-US" altLang="ja-JP" sz="4000" b="1" dirty="0">
              <a:latin typeface="ＭＳ Ｐゴシック" panose="020B0600070205080204" pitchFamily="50" charset="-128"/>
              <a:ea typeface="ＭＳ Ｐゴシック" panose="020B0600070205080204" pitchFamily="50" charset="-128"/>
            </a:endParaRPr>
          </a:p>
          <a:p>
            <a:r>
              <a:rPr lang="ja-JP" altLang="en-US" sz="4000" b="1" dirty="0">
                <a:latin typeface="ＭＳ Ｐゴシック" panose="020B0600070205080204" pitchFamily="50" charset="-128"/>
                <a:ea typeface="ＭＳ Ｐゴシック" panose="020B0600070205080204" pitchFamily="50" charset="-128"/>
              </a:rPr>
              <a:t>そのことによって、初めて立派なリーダーが</a:t>
            </a:r>
            <a:endParaRPr lang="en-US" altLang="ja-JP" sz="4000" b="1" dirty="0">
              <a:latin typeface="ＭＳ Ｐゴシック" panose="020B0600070205080204" pitchFamily="50" charset="-128"/>
              <a:ea typeface="ＭＳ Ｐゴシック" panose="020B0600070205080204" pitchFamily="50" charset="-128"/>
            </a:endParaRPr>
          </a:p>
          <a:p>
            <a:r>
              <a:rPr lang="ja-JP" altLang="en-US" sz="4000" b="1" dirty="0">
                <a:latin typeface="ＭＳ Ｐゴシック" panose="020B0600070205080204" pitchFamily="50" charset="-128"/>
                <a:ea typeface="ＭＳ Ｐゴシック" panose="020B0600070205080204" pitchFamily="50" charset="-128"/>
              </a:rPr>
              <a:t>育つのです。</a:t>
            </a:r>
            <a:endParaRPr lang="en-US" altLang="ja-JP" sz="4000" b="1" dirty="0">
              <a:latin typeface="ＭＳ Ｐゴシック" panose="020B0600070205080204" pitchFamily="50" charset="-128"/>
              <a:ea typeface="ＭＳ Ｐゴシック" panose="020B0600070205080204" pitchFamily="50" charset="-128"/>
            </a:endParaRPr>
          </a:p>
          <a:p>
            <a:r>
              <a:rPr lang="ja-JP" altLang="en-US" sz="4000" b="1" dirty="0">
                <a:latin typeface="ＭＳ Ｐゴシック" panose="020B0600070205080204" pitchFamily="50" charset="-128"/>
                <a:ea typeface="ＭＳ Ｐゴシック" panose="020B0600070205080204" pitchFamily="50" charset="-128"/>
              </a:rPr>
              <a:t>これが、「思索の時間」の本来の趣旨です。</a:t>
            </a:r>
            <a:endParaRPr lang="en-US" altLang="ja-JP" sz="4000" b="1" dirty="0">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55</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687C0085-E96F-49A2-99EC-206D0E3C50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4ADDF956-6362-499D-306B-DBBCA340AC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7921365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174302" y="1304538"/>
            <a:ext cx="9864759" cy="5166600"/>
          </a:xfrm>
        </p:spPr>
        <p:txBody>
          <a:bodyPr>
            <a:normAutofit fontScale="92500" lnSpcReduction="20000"/>
          </a:bodyPr>
          <a:lstStyle/>
          <a:p>
            <a:r>
              <a:rPr lang="ja-JP" altLang="en-US" sz="4000" b="1" dirty="0">
                <a:latin typeface="+mn-ea"/>
              </a:rPr>
              <a:t>しかし、私達ロータリアンには、</a:t>
            </a:r>
            <a:endParaRPr lang="en-US" altLang="ja-JP" sz="4000" b="1" dirty="0">
              <a:latin typeface="+mn-ea"/>
            </a:endParaRPr>
          </a:p>
          <a:p>
            <a:r>
              <a:rPr lang="ja-JP" altLang="en-US" sz="4000" b="1" dirty="0">
                <a:latin typeface="+mn-ea"/>
              </a:rPr>
              <a:t>年齢を重ねたからこそ見えてくる、</a:t>
            </a:r>
            <a:endParaRPr lang="en-US" altLang="ja-JP" sz="4000" b="1" dirty="0">
              <a:latin typeface="+mn-ea"/>
            </a:endParaRPr>
          </a:p>
          <a:p>
            <a:r>
              <a:rPr lang="ja-JP" altLang="en-US" sz="4000" b="1" dirty="0">
                <a:latin typeface="+mn-ea"/>
              </a:rPr>
              <a:t>知恵の世界があります。</a:t>
            </a:r>
          </a:p>
          <a:p>
            <a:r>
              <a:rPr lang="ja-JP" altLang="en-US" sz="4000" b="1" dirty="0">
                <a:latin typeface="+mn-ea"/>
              </a:rPr>
              <a:t>年をとって失ったからこそ見えてくる</a:t>
            </a:r>
            <a:endParaRPr lang="en-US" altLang="ja-JP" sz="4000" b="1" dirty="0">
              <a:latin typeface="+mn-ea"/>
            </a:endParaRPr>
          </a:p>
          <a:p>
            <a:r>
              <a:rPr lang="ja-JP" altLang="en-US" sz="4000" b="1" dirty="0">
                <a:latin typeface="+mn-ea"/>
              </a:rPr>
              <a:t>新しい世界。</a:t>
            </a:r>
            <a:endParaRPr lang="en-US" altLang="ja-JP" sz="4000" b="1" dirty="0">
              <a:latin typeface="+mn-ea"/>
            </a:endParaRPr>
          </a:p>
          <a:p>
            <a:r>
              <a:rPr lang="ja-JP" altLang="en-US" sz="4000" b="1" dirty="0">
                <a:latin typeface="+mn-ea"/>
              </a:rPr>
              <a:t>失ったからこそ身につけた</a:t>
            </a:r>
            <a:endParaRPr lang="en-US" altLang="ja-JP" sz="4000" b="1" dirty="0">
              <a:latin typeface="+mn-ea"/>
            </a:endParaRPr>
          </a:p>
          <a:p>
            <a:r>
              <a:rPr lang="ja-JP" altLang="en-US" sz="4000" b="1" dirty="0">
                <a:latin typeface="+mn-ea"/>
              </a:rPr>
              <a:t>素晴らしい知恵を若い人びとに伝えて</a:t>
            </a:r>
            <a:endParaRPr lang="en-US" altLang="ja-JP" sz="4000" b="1" dirty="0">
              <a:latin typeface="+mn-ea"/>
            </a:endParaRPr>
          </a:p>
          <a:p>
            <a:r>
              <a:rPr lang="ja-JP" altLang="en-US" sz="4000" b="1" dirty="0">
                <a:latin typeface="+mn-ea"/>
              </a:rPr>
              <a:t>おかなければなりません。</a:t>
            </a:r>
            <a:endParaRPr lang="en-US" altLang="ja-JP" sz="4000" b="1" dirty="0">
              <a:latin typeface="+mn-ea"/>
            </a:endParaRPr>
          </a:p>
          <a:p>
            <a:r>
              <a:rPr lang="ja-JP" altLang="en-US" sz="4000" b="1" dirty="0">
                <a:latin typeface="+mn-ea"/>
              </a:rPr>
              <a:t>これが、青少年奉仕の核にある考え方です。</a:t>
            </a: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56</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8125306B-FE6D-4D24-A25B-4310FFD9C3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76B90BD6-7B90-59D9-41BE-63AA0F556B7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3134989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762538" y="771532"/>
            <a:ext cx="8662539" cy="5699606"/>
          </a:xfrm>
        </p:spPr>
        <p:txBody>
          <a:bodyPr>
            <a:normAutofit lnSpcReduction="10000"/>
          </a:bodyPr>
          <a:lstStyle/>
          <a:p>
            <a:endParaRPr lang="ja-JP" altLang="en-US" sz="3200" b="1" dirty="0">
              <a:solidFill>
                <a:schemeClr val="tx2"/>
              </a:solidFill>
              <a:latin typeface="+mn-ea"/>
            </a:endParaRPr>
          </a:p>
          <a:p>
            <a:r>
              <a:rPr lang="ja-JP" altLang="en-US" sz="4000" b="1" dirty="0">
                <a:latin typeface="ＭＳ Ｐゴシック" panose="020B0600070205080204" pitchFamily="50" charset="-128"/>
                <a:ea typeface="ＭＳ Ｐゴシック" panose="020B0600070205080204" pitchFamily="50" charset="-128"/>
              </a:rPr>
              <a:t>激動の時代を生き抜いて行く知恵とは、</a:t>
            </a:r>
            <a:endParaRPr lang="en-US" altLang="ja-JP" sz="4000" b="1" dirty="0">
              <a:latin typeface="ＭＳ Ｐゴシック" panose="020B0600070205080204" pitchFamily="50" charset="-128"/>
              <a:ea typeface="ＭＳ Ｐゴシック" panose="020B0600070205080204" pitchFamily="50" charset="-128"/>
            </a:endParaRPr>
          </a:p>
          <a:p>
            <a:r>
              <a:rPr lang="ja-JP" altLang="en-US" sz="4000" b="1" dirty="0">
                <a:latin typeface="ＭＳ Ｐゴシック" panose="020B0600070205080204" pitchFamily="50" charset="-128"/>
                <a:ea typeface="ＭＳ Ｐゴシック" panose="020B0600070205080204" pitchFamily="50" charset="-128"/>
              </a:rPr>
              <a:t>一体何か。</a:t>
            </a:r>
            <a:endParaRPr lang="en-US" altLang="ja-JP" sz="4000" b="1" dirty="0">
              <a:latin typeface="ＭＳ Ｐゴシック" panose="020B0600070205080204" pitchFamily="50" charset="-128"/>
              <a:ea typeface="ＭＳ Ｐゴシック" panose="020B0600070205080204" pitchFamily="50" charset="-128"/>
            </a:endParaRPr>
          </a:p>
          <a:p>
            <a:r>
              <a:rPr lang="ja-JP" altLang="en-US" sz="4000" b="1" dirty="0">
                <a:latin typeface="ＭＳ Ｐゴシック" panose="020B0600070205080204" pitchFamily="50" charset="-128"/>
                <a:ea typeface="ＭＳ Ｐゴシック" panose="020B0600070205080204" pitchFamily="50" charset="-128"/>
              </a:rPr>
              <a:t> 　それは心の問題であります。</a:t>
            </a:r>
            <a:endParaRPr lang="en-US" altLang="ja-JP" sz="4000" b="1" dirty="0">
              <a:latin typeface="ＭＳ Ｐゴシック" panose="020B0600070205080204" pitchFamily="50" charset="-128"/>
              <a:ea typeface="ＭＳ Ｐゴシック" panose="020B0600070205080204" pitchFamily="50" charset="-128"/>
            </a:endParaRPr>
          </a:p>
          <a:p>
            <a:endParaRPr lang="en-US" altLang="ja-JP" sz="4000" b="1" dirty="0">
              <a:latin typeface="ＭＳ Ｐゴシック" panose="020B0600070205080204" pitchFamily="50" charset="-128"/>
              <a:ea typeface="ＭＳ Ｐゴシック" panose="020B0600070205080204" pitchFamily="50" charset="-128"/>
            </a:endParaRPr>
          </a:p>
          <a:p>
            <a:r>
              <a:rPr lang="ja-JP" altLang="en-US" sz="4000" b="1" dirty="0">
                <a:latin typeface="ＭＳ Ｐゴシック" panose="020B0600070205080204" pitchFamily="50" charset="-128"/>
                <a:ea typeface="ＭＳ Ｐゴシック" panose="020B0600070205080204" pitchFamily="50" charset="-128"/>
              </a:rPr>
              <a:t>世界がどんなに広くても、それを</a:t>
            </a:r>
            <a:endParaRPr lang="en-US" altLang="ja-JP" sz="4000" b="1" dirty="0">
              <a:latin typeface="ＭＳ Ｐゴシック" panose="020B0600070205080204" pitchFamily="50" charset="-128"/>
              <a:ea typeface="ＭＳ Ｐゴシック" panose="020B0600070205080204" pitchFamily="50" charset="-128"/>
            </a:endParaRPr>
          </a:p>
          <a:p>
            <a:r>
              <a:rPr lang="ja-JP" altLang="en-US" sz="4000" b="1" dirty="0">
                <a:latin typeface="ＭＳ Ｐゴシック" panose="020B0600070205080204" pitchFamily="50" charset="-128"/>
                <a:ea typeface="ＭＳ Ｐゴシック" panose="020B0600070205080204" pitchFamily="50" charset="-128"/>
              </a:rPr>
              <a:t>動かすものは</a:t>
            </a:r>
            <a:endParaRPr lang="en-US" altLang="ja-JP" sz="4000" b="1" dirty="0">
              <a:latin typeface="ＭＳ Ｐゴシック" panose="020B0600070205080204" pitchFamily="50" charset="-128"/>
              <a:ea typeface="ＭＳ Ｐゴシック" panose="020B0600070205080204" pitchFamily="50" charset="-128"/>
            </a:endParaRPr>
          </a:p>
          <a:p>
            <a:r>
              <a:rPr lang="ja-JP" altLang="en-US" sz="4000" b="1" dirty="0">
                <a:latin typeface="ＭＳ Ｐゴシック" panose="020B0600070205080204" pitchFamily="50" charset="-128"/>
                <a:ea typeface="ＭＳ Ｐゴシック" panose="020B0600070205080204" pitchFamily="50" charset="-128"/>
              </a:rPr>
              <a:t>人間であり、その核にあるものは</a:t>
            </a:r>
            <a:endParaRPr lang="en-US" altLang="ja-JP" sz="4000" b="1" dirty="0">
              <a:latin typeface="ＭＳ Ｐゴシック" panose="020B0600070205080204" pitchFamily="50" charset="-128"/>
              <a:ea typeface="ＭＳ Ｐゴシック" panose="020B0600070205080204" pitchFamily="50" charset="-128"/>
            </a:endParaRPr>
          </a:p>
          <a:p>
            <a:r>
              <a:rPr lang="ja-JP" altLang="en-US" sz="4000" b="1" dirty="0">
                <a:latin typeface="ＭＳ Ｐゴシック" panose="020B0600070205080204" pitchFamily="50" charset="-128"/>
                <a:ea typeface="ＭＳ Ｐゴシック" panose="020B0600070205080204" pitchFamily="50" charset="-128"/>
              </a:rPr>
              <a:t>一人ひとりの人間の心です。</a:t>
            </a: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57</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FB196C51-9727-43A5-981E-A37697FE6E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98FD04EF-20D3-B82A-92D5-4B570388793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5986679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endParaRPr lang="en-US" altLang="ja-JP" sz="3200" b="1" dirty="0">
              <a:solidFill>
                <a:schemeClr val="tx2"/>
              </a:solidFill>
              <a:latin typeface="+mn-ea"/>
            </a:endParaRPr>
          </a:p>
          <a:p>
            <a:endParaRPr lang="en-US" altLang="ja-JP" sz="3200" b="1" dirty="0">
              <a:solidFill>
                <a:schemeClr val="tx2"/>
              </a:solidFill>
              <a:latin typeface="+mn-ea"/>
            </a:endParaRPr>
          </a:p>
          <a:p>
            <a:endParaRPr lang="en-US" altLang="ja-JP" sz="3200" b="1" dirty="0">
              <a:solidFill>
                <a:schemeClr val="tx2"/>
              </a:solidFill>
              <a:latin typeface="+mn-ea"/>
            </a:endParaRPr>
          </a:p>
          <a:p>
            <a:endParaRPr lang="en-US" altLang="ja-JP" sz="3200" b="1" dirty="0">
              <a:solidFill>
                <a:schemeClr val="tx2"/>
              </a:solidFill>
              <a:latin typeface="+mn-ea"/>
            </a:endParaRPr>
          </a:p>
          <a:p>
            <a:endParaRPr lang="en-US" altLang="ja-JP" sz="3200" b="1" dirty="0">
              <a:solidFill>
                <a:schemeClr val="tx2"/>
              </a:solidFill>
              <a:latin typeface="+mn-ea"/>
            </a:endParaRPr>
          </a:p>
          <a:p>
            <a:endParaRPr lang="en-US" altLang="ja-JP" sz="3200" b="1" dirty="0">
              <a:solidFill>
                <a:schemeClr val="tx2"/>
              </a:solidFill>
              <a:latin typeface="+mn-ea"/>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58</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27705EA7-7B36-4D56-A964-63D9A5C60B6E}"/>
              </a:ext>
            </a:extLst>
          </p:cNvPr>
          <p:cNvSpPr txBox="1"/>
          <p:nvPr/>
        </p:nvSpPr>
        <p:spPr>
          <a:xfrm>
            <a:off x="1043354" y="1363579"/>
            <a:ext cx="9864967" cy="4738798"/>
          </a:xfrm>
          <a:prstGeom prst="rect">
            <a:avLst/>
          </a:prstGeom>
          <a:noFill/>
        </p:spPr>
        <p:txBody>
          <a:bodyPr wrap="square">
            <a:spAutoFit/>
          </a:bodyPr>
          <a:lstStyle/>
          <a:p>
            <a:pPr indent="170180" latinLnBrk="1">
              <a:lnSpc>
                <a:spcPts val="1860"/>
              </a:lnSpc>
            </a:pPr>
            <a:r>
              <a:rPr lang="en-US" altLang="ja-JP"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2000</a:t>
            </a:r>
            <a:r>
              <a:rPr lang="ja-JP" altLang="en-US"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a:t>
            </a:r>
            <a:r>
              <a:rPr lang="en-US" altLang="ja-JP"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04</a:t>
            </a:r>
            <a:r>
              <a:rPr lang="ja-JP" altLang="en-US"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年度</a:t>
            </a:r>
            <a:endParaRPr lang="en-US" altLang="ja-JP"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endParaRPr lang="en-US" altLang="ja-JP"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endParaRPr lang="en-US" altLang="ja-JP" sz="3600" b="1" spc="70"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r>
              <a:rPr lang="ja-JP" altLang="en-US"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ロータリー財団管理委員</a:t>
            </a:r>
            <a:endParaRPr lang="en-US" altLang="ja-JP"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endParaRPr lang="en-US" altLang="ja-JP"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endParaRPr lang="en-US" altLang="ja-JP" sz="3600" b="1" spc="70"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r>
              <a:rPr lang="ja-JP" altLang="en-US" sz="3600" b="1" dirty="0">
                <a:solidFill>
                  <a:srgbClr val="000000"/>
                </a:solidFill>
                <a:effectLst/>
                <a:latin typeface="ＭＳ Ｐゴシック" panose="020B0600070205080204" pitchFamily="50" charset="-128"/>
                <a:ea typeface="ＭＳ Ｐゴシック" panose="020B0600070205080204" pitchFamily="50" charset="-128"/>
              </a:rPr>
              <a:t>アーヴィング・</a:t>
            </a:r>
            <a:r>
              <a:rPr lang="en-US" altLang="ja-JP" sz="3600" b="1" dirty="0">
                <a:solidFill>
                  <a:srgbClr val="000000"/>
                </a:solidFill>
                <a:effectLst/>
                <a:latin typeface="ＭＳ Ｐゴシック" panose="020B0600070205080204" pitchFamily="50" charset="-128"/>
                <a:ea typeface="ＭＳ Ｐゴシック" panose="020B0600070205080204" pitchFamily="50" charset="-128"/>
              </a:rPr>
              <a:t>J</a:t>
            </a:r>
            <a:r>
              <a:rPr lang="ja-JP" altLang="en-US" sz="3600" b="1"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3600" b="1" dirty="0">
                <a:solidFill>
                  <a:srgbClr val="000000"/>
                </a:solidFill>
                <a:latin typeface="ＭＳ Ｐゴシック" panose="020B0600070205080204" pitchFamily="50" charset="-128"/>
                <a:ea typeface="ＭＳ Ｐゴシック" panose="020B0600070205080204" pitchFamily="50" charset="-128"/>
              </a:rPr>
              <a:t>ソ</a:t>
            </a:r>
            <a:r>
              <a:rPr lang="ja-JP" altLang="en-US" sz="3600" b="1" dirty="0">
                <a:solidFill>
                  <a:srgbClr val="000000"/>
                </a:solidFill>
                <a:effectLst/>
                <a:latin typeface="ＭＳ Ｐゴシック" panose="020B0600070205080204" pitchFamily="50" charset="-128"/>
                <a:ea typeface="ＭＳ Ｐゴシック" panose="020B0600070205080204" pitchFamily="50" charset="-128"/>
              </a:rPr>
              <a:t>ニー・</a:t>
            </a:r>
            <a:endParaRPr lang="en-US" altLang="ja-JP" sz="3600" b="1" dirty="0">
              <a:solidFill>
                <a:srgbClr val="000000"/>
              </a:solidFill>
              <a:effectLst/>
              <a:latin typeface="ＭＳ Ｐゴシック" panose="020B0600070205080204" pitchFamily="50" charset="-128"/>
              <a:ea typeface="ＭＳ Ｐゴシック" panose="020B0600070205080204" pitchFamily="50" charset="-128"/>
            </a:endParaRPr>
          </a:p>
          <a:p>
            <a:pPr indent="170180" latinLnBrk="1">
              <a:lnSpc>
                <a:spcPts val="1860"/>
              </a:lnSpc>
            </a:pPr>
            <a:endParaRPr lang="en-US" altLang="ja-JP" sz="3600" b="1" dirty="0">
              <a:solidFill>
                <a:srgbClr val="000000"/>
              </a:solidFill>
              <a:effectLst/>
              <a:latin typeface="ＭＳ Ｐゴシック" panose="020B0600070205080204" pitchFamily="50" charset="-128"/>
              <a:ea typeface="ＭＳ Ｐゴシック" panose="020B0600070205080204" pitchFamily="50" charset="-128"/>
            </a:endParaRPr>
          </a:p>
          <a:p>
            <a:pPr indent="170180" latinLnBrk="1">
              <a:lnSpc>
                <a:spcPts val="1860"/>
              </a:lnSpc>
            </a:pPr>
            <a:endParaRPr lang="en-US" altLang="ja-JP" sz="3600" b="1" dirty="0">
              <a:solidFill>
                <a:srgbClr val="000000"/>
              </a:solidFill>
              <a:effectLst/>
              <a:latin typeface="ＭＳ Ｐゴシック" panose="020B0600070205080204" pitchFamily="50" charset="-128"/>
              <a:ea typeface="ＭＳ Ｐゴシック" panose="020B0600070205080204" pitchFamily="50" charset="-128"/>
            </a:endParaRPr>
          </a:p>
          <a:p>
            <a:pPr indent="170180" latinLnBrk="1">
              <a:lnSpc>
                <a:spcPts val="1860"/>
              </a:lnSpc>
            </a:pPr>
            <a:r>
              <a:rPr lang="ja-JP" altLang="en-US" sz="3600" b="1" dirty="0">
                <a:solidFill>
                  <a:srgbClr val="000000"/>
                </a:solidFill>
                <a:effectLst/>
                <a:latin typeface="ＭＳ Ｐゴシック" panose="020B0600070205080204" pitchFamily="50" charset="-128"/>
                <a:ea typeface="ＭＳ Ｐゴシック" panose="020B0600070205080204" pitchFamily="50" charset="-128"/>
              </a:rPr>
              <a:t>ブラウン氏は、</a:t>
            </a:r>
            <a:r>
              <a:rPr lang="en-US" altLang="ja-JP" sz="3600" b="1" spc="70" dirty="0">
                <a:solidFill>
                  <a:srgbClr val="000000"/>
                </a:solidFill>
                <a:effectLst/>
                <a:latin typeface="ＭＳ Ｐゴシック" panose="020B0600070205080204" pitchFamily="50" charset="-128"/>
                <a:ea typeface="ＭＳ Ｐゴシック" panose="020B0600070205080204" pitchFamily="50" charset="-128"/>
                <a:cs typeface="ＭＳ 明朝" panose="02020609040205080304" pitchFamily="17" charset="-128"/>
              </a:rPr>
              <a:t>RI/</a:t>
            </a:r>
            <a:r>
              <a:rPr lang="en-US" altLang="ja-JP"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RYLA</a:t>
            </a:r>
            <a:r>
              <a:rPr lang="ja-JP" altLang="en-US"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委員会</a:t>
            </a:r>
            <a:endParaRPr lang="en-US" altLang="ja-JP"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endParaRPr lang="en-US" altLang="ja-JP" sz="3600" b="1" spc="70"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endParaRPr lang="en-US" altLang="ja-JP" sz="3600" b="1" spc="70"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r>
              <a:rPr lang="ja-JP" altLang="en-US"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委員長を務め、</a:t>
            </a:r>
            <a:endParaRPr lang="en-US" altLang="ja-JP"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endParaRPr lang="en-US" altLang="ja-JP" sz="3600" b="1" spc="70"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endParaRPr lang="en-US" altLang="ja-JP"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r>
              <a:rPr lang="en-US" altLang="ja-JP"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2001</a:t>
            </a:r>
            <a:r>
              <a:rPr lang="ja-JP" altLang="en-US"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年サンアントニオ国際大会</a:t>
            </a:r>
            <a:endParaRPr lang="en-US" altLang="ja-JP"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endParaRPr lang="en-US" altLang="ja-JP" sz="3600" b="1" spc="70"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endParaRPr lang="en-US" altLang="ja-JP"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indent="170180" latinLnBrk="1">
              <a:lnSpc>
                <a:spcPts val="1860"/>
              </a:lnSpc>
            </a:pPr>
            <a:r>
              <a:rPr lang="ja-JP" altLang="en-US" sz="36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委員会委員長も務めました。</a:t>
            </a:r>
            <a:endParaRPr lang="ja-JP" altLang="ja-JP" sz="4000" b="1"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p:txBody>
      </p:sp>
      <p:pic>
        <p:nvPicPr>
          <p:cNvPr id="9" name="図 8">
            <a:extLst>
              <a:ext uri="{FF2B5EF4-FFF2-40B4-BE49-F238E27FC236}">
                <a16:creationId xmlns:a16="http://schemas.microsoft.com/office/drawing/2014/main" id="{0C063289-B1A5-415F-BB9F-CF57B6082BF3}"/>
              </a:ext>
            </a:extLst>
          </p:cNvPr>
          <p:cNvPicPr>
            <a:picLocks noChangeAspect="1"/>
          </p:cNvPicPr>
          <p:nvPr/>
        </p:nvPicPr>
        <p:blipFill>
          <a:blip r:embed="rId3"/>
          <a:stretch>
            <a:fillRect/>
          </a:stretch>
        </p:blipFill>
        <p:spPr>
          <a:xfrm>
            <a:off x="7958498" y="915530"/>
            <a:ext cx="3374785" cy="4089607"/>
          </a:xfrm>
          <a:prstGeom prst="rect">
            <a:avLst/>
          </a:prstGeom>
        </p:spPr>
      </p:pic>
      <p:pic>
        <p:nvPicPr>
          <p:cNvPr id="10" name="Picture 2">
            <a:extLst>
              <a:ext uri="{FF2B5EF4-FFF2-40B4-BE49-F238E27FC236}">
                <a16:creationId xmlns:a16="http://schemas.microsoft.com/office/drawing/2014/main" id="{2DBEFA3E-39C7-4A81-AFCE-649F704EF5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11" name="図 10">
            <a:extLst>
              <a:ext uri="{FF2B5EF4-FFF2-40B4-BE49-F238E27FC236}">
                <a16:creationId xmlns:a16="http://schemas.microsoft.com/office/drawing/2014/main" id="{178F2CAB-83CE-80BF-9DFD-95637D91A50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1206500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A82E35-5C43-4EDB-BEC9-91C93E7A7417}"/>
              </a:ext>
            </a:extLst>
          </p:cNvPr>
          <p:cNvSpPr>
            <a:spLocks noGrp="1"/>
          </p:cNvSpPr>
          <p:nvPr>
            <p:ph type="ctrTitle"/>
          </p:nvPr>
        </p:nvSpPr>
        <p:spPr>
          <a:xfrm>
            <a:off x="1174302" y="2261937"/>
            <a:ext cx="9862665" cy="4255333"/>
          </a:xfrm>
        </p:spPr>
        <p:txBody>
          <a:bodyPr>
            <a:normAutofit fontScale="90000"/>
          </a:bodyPr>
          <a:lstStyle/>
          <a:p>
            <a:br>
              <a:rPr kumimoji="1" lang="en-US" altLang="ja-JP" sz="3600" dirty="0"/>
            </a:br>
            <a:br>
              <a:rPr kumimoji="1" lang="en-US" altLang="ja-JP" sz="3600" dirty="0"/>
            </a:br>
            <a:br>
              <a:rPr kumimoji="1" lang="en-US" altLang="ja-JP" sz="3600" dirty="0"/>
            </a:br>
            <a:br>
              <a:rPr kumimoji="1" lang="en-US" altLang="ja-JP" sz="3600" dirty="0"/>
            </a:br>
            <a:br>
              <a:rPr kumimoji="1" lang="en-US" altLang="ja-JP" sz="3600" dirty="0"/>
            </a:br>
            <a:br>
              <a:rPr kumimoji="1" lang="en-US" altLang="ja-JP" sz="3600" dirty="0"/>
            </a:br>
            <a:br>
              <a:rPr kumimoji="1" lang="en-US" altLang="ja-JP" sz="3600" dirty="0"/>
            </a:br>
            <a:br>
              <a:rPr kumimoji="1" lang="en-US" altLang="ja-JP" sz="3600" dirty="0"/>
            </a:br>
            <a:r>
              <a:rPr kumimoji="1" lang="en-US" altLang="ja-JP" sz="4400" dirty="0">
                <a:latin typeface="ＭＳ Ｐゴシック" panose="020B0600070205080204" pitchFamily="50" charset="-128"/>
                <a:ea typeface="ＭＳ Ｐゴシック" panose="020B0600070205080204" pitchFamily="50" charset="-128"/>
              </a:rPr>
              <a:t>Sonny</a:t>
            </a:r>
            <a:r>
              <a:rPr kumimoji="1" lang="ja-JP" altLang="en-US" sz="4400" dirty="0">
                <a:latin typeface="ＭＳ Ｐゴシック" panose="020B0600070205080204" pitchFamily="50" charset="-128"/>
                <a:ea typeface="ＭＳ Ｐゴシック" panose="020B0600070205080204" pitchFamily="50" charset="-128"/>
              </a:rPr>
              <a:t> </a:t>
            </a:r>
            <a:r>
              <a:rPr kumimoji="1" lang="en-US" altLang="ja-JP" sz="4400" dirty="0">
                <a:latin typeface="ＭＳ Ｐゴシック" panose="020B0600070205080204" pitchFamily="50" charset="-128"/>
                <a:ea typeface="ＭＳ Ｐゴシック" panose="020B0600070205080204" pitchFamily="50" charset="-128"/>
              </a:rPr>
              <a:t>Brown</a:t>
            </a:r>
            <a:r>
              <a:rPr kumimoji="1" lang="ja-JP" altLang="en-US" sz="4400" dirty="0">
                <a:latin typeface="ＭＳ Ｐゴシック" panose="020B0600070205080204" pitchFamily="50" charset="-128"/>
                <a:ea typeface="ＭＳ Ｐゴシック" panose="020B0600070205080204" pitchFamily="50" charset="-128"/>
              </a:rPr>
              <a:t> 委員長は、私たちが開催して</a:t>
            </a:r>
            <a:br>
              <a:rPr kumimoji="1" lang="en-US" altLang="ja-JP" sz="4400" dirty="0">
                <a:latin typeface="ＭＳ Ｐゴシック" panose="020B0600070205080204" pitchFamily="50" charset="-128"/>
                <a:ea typeface="ＭＳ Ｐゴシック" panose="020B0600070205080204" pitchFamily="50" charset="-128"/>
              </a:rPr>
            </a:br>
            <a:r>
              <a:rPr kumimoji="1" lang="ja-JP" altLang="en-US" sz="4400" dirty="0">
                <a:latin typeface="ＭＳ Ｐゴシック" panose="020B0600070205080204" pitchFamily="50" charset="-128"/>
                <a:ea typeface="ＭＳ Ｐゴシック" panose="020B0600070205080204" pitchFamily="50" charset="-128"/>
              </a:rPr>
              <a:t>いる</a:t>
            </a:r>
            <a:r>
              <a:rPr kumimoji="1" lang="en-US" altLang="ja-JP" sz="4400" dirty="0">
                <a:latin typeface="ＭＳ Ｐゴシック" panose="020B0600070205080204" pitchFamily="50" charset="-128"/>
                <a:ea typeface="ＭＳ Ｐゴシック" panose="020B0600070205080204" pitchFamily="50" charset="-128"/>
              </a:rPr>
              <a:t>RYLA</a:t>
            </a:r>
            <a:r>
              <a:rPr kumimoji="1" lang="ja-JP" altLang="en-US" sz="4400" dirty="0">
                <a:latin typeface="ＭＳ Ｐゴシック" panose="020B0600070205080204" pitchFamily="50" charset="-128"/>
                <a:ea typeface="ＭＳ Ｐゴシック" panose="020B0600070205080204" pitchFamily="50" charset="-128"/>
              </a:rPr>
              <a:t>を参考に国際</a:t>
            </a:r>
            <a:r>
              <a:rPr kumimoji="1" lang="en-US" altLang="ja-JP" sz="4400" dirty="0">
                <a:latin typeface="ＭＳ Ｐゴシック" panose="020B0600070205080204" pitchFamily="50" charset="-128"/>
                <a:ea typeface="ＭＳ Ｐゴシック" panose="020B0600070205080204" pitchFamily="50" charset="-128"/>
              </a:rPr>
              <a:t>RYLA</a:t>
            </a:r>
            <a:r>
              <a:rPr kumimoji="1" lang="ja-JP" altLang="en-US" sz="4400" dirty="0">
                <a:latin typeface="ＭＳ Ｐゴシック" panose="020B0600070205080204" pitchFamily="50" charset="-128"/>
                <a:ea typeface="ＭＳ Ｐゴシック" panose="020B0600070205080204" pitchFamily="50" charset="-128"/>
              </a:rPr>
              <a:t>を企画したい。</a:t>
            </a:r>
            <a:br>
              <a:rPr kumimoji="1" lang="en-US" altLang="ja-JP" sz="4400" dirty="0">
                <a:latin typeface="ＭＳ Ｐゴシック" panose="020B0600070205080204" pitchFamily="50" charset="-128"/>
                <a:ea typeface="ＭＳ Ｐゴシック" panose="020B0600070205080204" pitchFamily="50" charset="-128"/>
              </a:rPr>
            </a:br>
            <a:r>
              <a:rPr kumimoji="1" lang="ja-JP" altLang="en-US" sz="4400" dirty="0">
                <a:latin typeface="ＭＳ Ｐゴシック" panose="020B0600070205080204" pitchFamily="50" charset="-128"/>
                <a:ea typeface="ＭＳ Ｐゴシック" panose="020B0600070205080204" pitchFamily="50" charset="-128"/>
              </a:rPr>
              <a:t>開催にあたり、神戸の今井顧問のご自宅を</a:t>
            </a:r>
            <a:br>
              <a:rPr kumimoji="1" lang="en-US" altLang="ja-JP" sz="4400" dirty="0">
                <a:latin typeface="ＭＳ Ｐゴシック" panose="020B0600070205080204" pitchFamily="50" charset="-128"/>
                <a:ea typeface="ＭＳ Ｐゴシック" panose="020B0600070205080204" pitchFamily="50" charset="-128"/>
              </a:rPr>
            </a:br>
            <a:r>
              <a:rPr kumimoji="1" lang="ja-JP" altLang="en-US" sz="4400" dirty="0">
                <a:latin typeface="ＭＳ Ｐゴシック" panose="020B0600070205080204" pitchFamily="50" charset="-128"/>
                <a:ea typeface="ＭＳ Ｐゴシック" panose="020B0600070205080204" pitchFamily="50" charset="-128"/>
              </a:rPr>
              <a:t>訪問され、細部にわたり調査されました。</a:t>
            </a:r>
            <a:br>
              <a:rPr kumimoji="1" lang="en-US" altLang="ja-JP" sz="4400" dirty="0">
                <a:latin typeface="ＭＳ Ｐゴシック" panose="020B0600070205080204" pitchFamily="50" charset="-128"/>
                <a:ea typeface="ＭＳ Ｐゴシック" panose="020B0600070205080204" pitchFamily="50" charset="-128"/>
              </a:rPr>
            </a:br>
            <a:br>
              <a:rPr kumimoji="1" lang="en-US" altLang="ja-JP" sz="4400" dirty="0">
                <a:latin typeface="ＭＳ Ｐゴシック" panose="020B0600070205080204" pitchFamily="50" charset="-128"/>
                <a:ea typeface="ＭＳ Ｐゴシック" panose="020B0600070205080204" pitchFamily="50" charset="-128"/>
              </a:rPr>
            </a:br>
            <a:r>
              <a:rPr kumimoji="1" lang="en-US" altLang="ja-JP" sz="4400" dirty="0">
                <a:latin typeface="ＭＳ Ｐゴシック" panose="020B0600070205080204" pitchFamily="50" charset="-128"/>
                <a:ea typeface="ＭＳ Ｐゴシック" panose="020B0600070205080204" pitchFamily="50" charset="-128"/>
              </a:rPr>
              <a:t>RYLA</a:t>
            </a:r>
            <a:r>
              <a:rPr kumimoji="1" lang="ja-JP" altLang="en-US" sz="4400" dirty="0">
                <a:latin typeface="ＭＳ Ｐゴシック" panose="020B0600070205080204" pitchFamily="50" charset="-128"/>
                <a:ea typeface="ＭＳ Ｐゴシック" panose="020B0600070205080204" pitchFamily="50" charset="-128"/>
              </a:rPr>
              <a:t>の真髄や理念は今井先生が、</a:t>
            </a:r>
            <a:br>
              <a:rPr kumimoji="1" lang="en-US" altLang="ja-JP" sz="4400" dirty="0">
                <a:latin typeface="ＭＳ Ｐゴシック" panose="020B0600070205080204" pitchFamily="50" charset="-128"/>
                <a:ea typeface="ＭＳ Ｐゴシック" panose="020B0600070205080204" pitchFamily="50" charset="-128"/>
              </a:rPr>
            </a:br>
            <a:r>
              <a:rPr kumimoji="1" lang="ja-JP" altLang="en-US" sz="4400" dirty="0">
                <a:latin typeface="ＭＳ Ｐゴシック" panose="020B0600070205080204" pitchFamily="50" charset="-128"/>
                <a:ea typeface="ＭＳ Ｐゴシック" panose="020B0600070205080204" pitchFamily="50" charset="-128"/>
              </a:rPr>
              <a:t>現場の技術的な事は私たちがお話しをし、</a:t>
            </a:r>
            <a:br>
              <a:rPr kumimoji="1" lang="en-US" altLang="ja-JP" sz="4400" dirty="0">
                <a:latin typeface="ＭＳ Ｐゴシック" panose="020B0600070205080204" pitchFamily="50" charset="-128"/>
                <a:ea typeface="ＭＳ Ｐゴシック" panose="020B0600070205080204" pitchFamily="50" charset="-128"/>
              </a:rPr>
            </a:br>
            <a:r>
              <a:rPr kumimoji="1" lang="ja-JP" altLang="en-US" sz="4400" dirty="0">
                <a:latin typeface="ＭＳ Ｐゴシック" panose="020B0600070205080204" pitchFamily="50" charset="-128"/>
                <a:ea typeface="ＭＳ Ｐゴシック" panose="020B0600070205080204" pitchFamily="50" charset="-128"/>
              </a:rPr>
              <a:t>初めての国際</a:t>
            </a:r>
            <a:r>
              <a:rPr kumimoji="1" lang="en-US" altLang="ja-JP" sz="4400" dirty="0">
                <a:latin typeface="ＭＳ Ｐゴシック" panose="020B0600070205080204" pitchFamily="50" charset="-128"/>
                <a:ea typeface="ＭＳ Ｐゴシック" panose="020B0600070205080204" pitchFamily="50" charset="-128"/>
              </a:rPr>
              <a:t>RYLA</a:t>
            </a:r>
            <a:r>
              <a:rPr lang="ja-JP" altLang="en-US" sz="4400" dirty="0">
                <a:latin typeface="ＭＳ Ｐゴシック" panose="020B0600070205080204" pitchFamily="50" charset="-128"/>
                <a:ea typeface="ＭＳ Ｐゴシック" panose="020B0600070205080204" pitchFamily="50" charset="-128"/>
              </a:rPr>
              <a:t>が</a:t>
            </a:r>
            <a:br>
              <a:rPr lang="en-US" altLang="ja-JP" sz="4400" dirty="0">
                <a:latin typeface="ＭＳ Ｐゴシック" panose="020B0600070205080204" pitchFamily="50" charset="-128"/>
                <a:ea typeface="ＭＳ Ｐゴシック" panose="020B0600070205080204" pitchFamily="50" charset="-128"/>
              </a:rPr>
            </a:br>
            <a:r>
              <a:rPr lang="en-US" altLang="ja-JP" sz="4400" b="1" dirty="0">
                <a:latin typeface="ＭＳ Ｐゴシック" panose="020B0600070205080204" pitchFamily="50" charset="-128"/>
                <a:ea typeface="ＭＳ Ｐゴシック" panose="020B0600070205080204" pitchFamily="50" charset="-128"/>
              </a:rPr>
              <a:t>San</a:t>
            </a:r>
            <a:r>
              <a:rPr lang="ja-JP" altLang="en-US" sz="4400" b="1" dirty="0">
                <a:latin typeface="ＭＳ Ｐゴシック" panose="020B0600070205080204" pitchFamily="50" charset="-128"/>
                <a:ea typeface="ＭＳ Ｐゴシック" panose="020B0600070205080204" pitchFamily="50" charset="-128"/>
              </a:rPr>
              <a:t> </a:t>
            </a:r>
            <a:r>
              <a:rPr lang="en-US" altLang="ja-JP" sz="4400" b="1" dirty="0">
                <a:latin typeface="ＭＳ Ｐゴシック" panose="020B0600070205080204" pitchFamily="50" charset="-128"/>
                <a:ea typeface="ＭＳ Ｐゴシック" panose="020B0600070205080204" pitchFamily="50" charset="-128"/>
              </a:rPr>
              <a:t>Antonio</a:t>
            </a:r>
            <a:r>
              <a:rPr lang="ja-JP" altLang="en-US" sz="4400" b="1" dirty="0">
                <a:latin typeface="ＭＳ Ｐゴシック" panose="020B0600070205080204" pitchFamily="50" charset="-128"/>
                <a:ea typeface="ＭＳ Ｐゴシック" panose="020B0600070205080204" pitchFamily="50" charset="-128"/>
              </a:rPr>
              <a:t>　</a:t>
            </a:r>
            <a:r>
              <a:rPr lang="en-US" altLang="ja-JP" sz="4400" b="1" dirty="0">
                <a:latin typeface="ＭＳ Ｐゴシック" panose="020B0600070205080204" pitchFamily="50" charset="-128"/>
                <a:ea typeface="ＭＳ Ｐゴシック" panose="020B0600070205080204" pitchFamily="50" charset="-128"/>
              </a:rPr>
              <a:t>TEXAS</a:t>
            </a:r>
            <a:r>
              <a:rPr lang="ja-JP" altLang="en-US" sz="4400" b="1" dirty="0">
                <a:latin typeface="ＭＳ Ｐゴシック" panose="020B0600070205080204" pitchFamily="50" charset="-128"/>
                <a:ea typeface="ＭＳ Ｐゴシック" panose="020B0600070205080204" pitchFamily="50" charset="-128"/>
              </a:rPr>
              <a:t>で</a:t>
            </a:r>
            <a:r>
              <a:rPr lang="ja-JP" altLang="en-US" sz="4400" dirty="0">
                <a:latin typeface="ＭＳ Ｐゴシック" panose="020B0600070205080204" pitchFamily="50" charset="-128"/>
                <a:ea typeface="ＭＳ Ｐゴシック" panose="020B0600070205080204" pitchFamily="50" charset="-128"/>
              </a:rPr>
              <a:t>開催されたのです。</a:t>
            </a:r>
            <a:br>
              <a:rPr lang="en-US" altLang="ja-JP" sz="4400" dirty="0">
                <a:latin typeface="ＭＳ Ｐゴシック" panose="020B0600070205080204" pitchFamily="50" charset="-128"/>
                <a:ea typeface="ＭＳ Ｐゴシック" panose="020B0600070205080204" pitchFamily="50" charset="-128"/>
              </a:rPr>
            </a:br>
            <a:endParaRPr kumimoji="1" lang="ja-JP" altLang="en-US" sz="4400" dirty="0">
              <a:latin typeface="ＭＳ Ｐゴシック" panose="020B0600070205080204" pitchFamily="50" charset="-128"/>
              <a:ea typeface="ＭＳ Ｐゴシック" panose="020B0600070205080204" pitchFamily="50" charset="-128"/>
            </a:endParaRPr>
          </a:p>
        </p:txBody>
      </p:sp>
      <p:sp>
        <p:nvSpPr>
          <p:cNvPr id="4" name="スライド番号プレースホルダー 3">
            <a:extLst>
              <a:ext uri="{FF2B5EF4-FFF2-40B4-BE49-F238E27FC236}">
                <a16:creationId xmlns:a16="http://schemas.microsoft.com/office/drawing/2014/main" id="{43382857-35E7-456F-8A23-D3AA01D9B5CC}"/>
              </a:ext>
            </a:extLst>
          </p:cNvPr>
          <p:cNvSpPr>
            <a:spLocks noGrp="1"/>
          </p:cNvSpPr>
          <p:nvPr>
            <p:ph type="sldNum" sz="quarter" idx="12"/>
          </p:nvPr>
        </p:nvSpPr>
        <p:spPr/>
        <p:txBody>
          <a:bodyPr/>
          <a:lstStyle/>
          <a:p>
            <a:fld id="{83F3E680-E396-4AA0-B464-C4EAE5CFB8A2}" type="slidenum">
              <a:rPr kumimoji="1" lang="ja-JP" altLang="en-US" smtClean="0"/>
              <a:t>59</a:t>
            </a:fld>
            <a:endParaRPr kumimoji="1" lang="ja-JP" altLang="en-US"/>
          </a:p>
        </p:txBody>
      </p:sp>
      <p:pic>
        <p:nvPicPr>
          <p:cNvPr id="8" name="Picture 6">
            <a:extLst>
              <a:ext uri="{FF2B5EF4-FFF2-40B4-BE49-F238E27FC236}">
                <a16:creationId xmlns:a16="http://schemas.microsoft.com/office/drawing/2014/main" id="{2150235E-2F34-4DEB-BC1A-0015AE99554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9286" y="200649"/>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02017557-5CE3-4B5A-A9CB-BE4FC4F9A3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6" name="図 5">
            <a:extLst>
              <a:ext uri="{FF2B5EF4-FFF2-40B4-BE49-F238E27FC236}">
                <a16:creationId xmlns:a16="http://schemas.microsoft.com/office/drawing/2014/main" id="{A446A9D7-77B2-AAB8-2852-12D10F145A5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168638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91275E4F-46CC-40CF-B729-674DB68A0842}"/>
              </a:ext>
            </a:extLst>
          </p:cNvPr>
          <p:cNvSpPr txBox="1"/>
          <p:nvPr/>
        </p:nvSpPr>
        <p:spPr>
          <a:xfrm>
            <a:off x="1383322" y="1207477"/>
            <a:ext cx="9483969" cy="4955203"/>
          </a:xfrm>
          <a:prstGeom prst="rect">
            <a:avLst/>
          </a:prstGeom>
          <a:noFill/>
        </p:spPr>
        <p:txBody>
          <a:bodyPr wrap="square">
            <a:spAutoFit/>
          </a:bodyPr>
          <a:lstStyle/>
          <a:p>
            <a:pPr algn="ctr"/>
            <a:r>
              <a:rPr lang="ja-JP" altLang="en-US" sz="4000" b="0" i="0" dirty="0">
                <a:effectLst/>
                <a:latin typeface="ＭＳ Ｐゴシック" panose="020B0600070205080204" pitchFamily="50" charset="-128"/>
                <a:ea typeface="ＭＳ Ｐゴシック" panose="020B0600070205080204" pitchFamily="50" charset="-128"/>
              </a:rPr>
              <a:t>ロータリーは、次世代のリーダーを</a:t>
            </a:r>
            <a:endParaRPr lang="en-US" altLang="ja-JP" sz="4000" b="0" i="0" dirty="0">
              <a:effectLst/>
              <a:latin typeface="ＭＳ Ｐゴシック" panose="020B0600070205080204" pitchFamily="50" charset="-128"/>
              <a:ea typeface="ＭＳ Ｐゴシック" panose="020B0600070205080204" pitchFamily="50" charset="-128"/>
            </a:endParaRPr>
          </a:p>
          <a:p>
            <a:pPr algn="ctr"/>
            <a:r>
              <a:rPr lang="ja-JP" altLang="en-US" sz="4000" b="0" i="0" dirty="0">
                <a:effectLst/>
                <a:latin typeface="ＭＳ Ｐゴシック" panose="020B0600070205080204" pitchFamily="50" charset="-128"/>
                <a:ea typeface="ＭＳ Ｐゴシック" panose="020B0600070205080204" pitchFamily="50" charset="-128"/>
              </a:rPr>
              <a:t>育てることの大切さを感じ、信じています。</a:t>
            </a:r>
            <a:endParaRPr lang="en-US" altLang="ja-JP" sz="4000" b="0" i="0" dirty="0">
              <a:effectLst/>
              <a:latin typeface="ＭＳ Ｐゴシック" panose="020B0600070205080204" pitchFamily="50" charset="-128"/>
              <a:ea typeface="ＭＳ Ｐゴシック" panose="020B0600070205080204" pitchFamily="50" charset="-128"/>
            </a:endParaRPr>
          </a:p>
          <a:p>
            <a:pPr algn="ctr"/>
            <a:r>
              <a:rPr lang="ja-JP" altLang="en-US" sz="4000" b="0" i="0" dirty="0">
                <a:effectLst/>
                <a:latin typeface="ＭＳ Ｐゴシック" panose="020B0600070205080204" pitchFamily="50" charset="-128"/>
                <a:ea typeface="ＭＳ Ｐゴシック" panose="020B0600070205080204" pitchFamily="50" charset="-128"/>
              </a:rPr>
              <a:t>私たちのこのプログラムは、</a:t>
            </a:r>
            <a:endParaRPr lang="en-US" altLang="ja-JP" sz="4000" b="0" i="0" dirty="0">
              <a:effectLst/>
              <a:latin typeface="ＭＳ Ｐゴシック" panose="020B0600070205080204" pitchFamily="50" charset="-128"/>
              <a:ea typeface="ＭＳ Ｐゴシック" panose="020B0600070205080204" pitchFamily="50" charset="-128"/>
            </a:endParaRPr>
          </a:p>
          <a:p>
            <a:pPr algn="ctr"/>
            <a:r>
              <a:rPr lang="ja-JP" altLang="en-US" sz="4000" b="0" i="0" dirty="0">
                <a:effectLst/>
                <a:latin typeface="ＭＳ Ｐゴシック" panose="020B0600070205080204" pitchFamily="50" charset="-128"/>
                <a:ea typeface="ＭＳ Ｐゴシック" panose="020B0600070205080204" pitchFamily="50" charset="-128"/>
              </a:rPr>
              <a:t>教育の機会を広げ、</a:t>
            </a:r>
            <a:endParaRPr lang="en-US" altLang="ja-JP" sz="4000" b="0" i="0" dirty="0">
              <a:effectLst/>
              <a:latin typeface="ＭＳ Ｐゴシック" panose="020B0600070205080204" pitchFamily="50" charset="-128"/>
              <a:ea typeface="ＭＳ Ｐゴシック" panose="020B0600070205080204" pitchFamily="50" charset="-128"/>
            </a:endParaRPr>
          </a:p>
          <a:p>
            <a:pPr algn="ctr"/>
            <a:r>
              <a:rPr lang="ja-JP" altLang="en-US" sz="4000" b="0" i="0" dirty="0">
                <a:effectLst/>
                <a:latin typeface="ＭＳ Ｐゴシック" panose="020B0600070205080204" pitchFamily="50" charset="-128"/>
                <a:ea typeface="ＭＳ Ｐゴシック" panose="020B0600070205080204" pitchFamily="50" charset="-128"/>
              </a:rPr>
              <a:t>若い世代のリーダーがリーダーシップの</a:t>
            </a:r>
            <a:endParaRPr lang="en-US" altLang="ja-JP" sz="4000" b="0" i="0" dirty="0">
              <a:effectLst/>
              <a:latin typeface="ＭＳ Ｐゴシック" panose="020B0600070205080204" pitchFamily="50" charset="-128"/>
              <a:ea typeface="ＭＳ Ｐゴシック" panose="020B0600070205080204" pitchFamily="50" charset="-128"/>
            </a:endParaRPr>
          </a:p>
          <a:p>
            <a:pPr algn="ctr"/>
            <a:r>
              <a:rPr lang="ja-JP" altLang="en-US" sz="4000" b="0" i="0" dirty="0">
                <a:effectLst/>
                <a:latin typeface="ＭＳ Ｐゴシック" panose="020B0600070205080204" pitchFamily="50" charset="-128"/>
                <a:ea typeface="ＭＳ Ｐゴシック" panose="020B0600070205080204" pitchFamily="50" charset="-128"/>
              </a:rPr>
              <a:t>スキルを身につけ、</a:t>
            </a:r>
            <a:endParaRPr lang="en-US" altLang="ja-JP" sz="4000" b="0" i="0" dirty="0">
              <a:effectLst/>
              <a:latin typeface="ＭＳ Ｐゴシック" panose="020B0600070205080204" pitchFamily="50" charset="-128"/>
              <a:ea typeface="ＭＳ Ｐゴシック" panose="020B0600070205080204" pitchFamily="50" charset="-128"/>
            </a:endParaRPr>
          </a:p>
          <a:p>
            <a:pPr algn="ctr"/>
            <a:r>
              <a:rPr lang="ja-JP" altLang="en-US" sz="4000" b="0" i="0" dirty="0">
                <a:effectLst/>
                <a:latin typeface="ＭＳ Ｐゴシック" panose="020B0600070205080204" pitchFamily="50" charset="-128"/>
                <a:ea typeface="ＭＳ Ｐゴシック" panose="020B0600070205080204" pitchFamily="50" charset="-128"/>
              </a:rPr>
              <a:t>奉仕の価値観を学べるよう応援します。</a:t>
            </a:r>
          </a:p>
          <a:p>
            <a:br>
              <a:rPr lang="ja-JP" altLang="en-US" dirty="0"/>
            </a:br>
            <a:endParaRPr lang="ja-JP" altLang="en-US" dirty="0"/>
          </a:p>
        </p:txBody>
      </p:sp>
      <p:pic>
        <p:nvPicPr>
          <p:cNvPr id="7" name="Picture 2">
            <a:extLst>
              <a:ext uri="{FF2B5EF4-FFF2-40B4-BE49-F238E27FC236}">
                <a16:creationId xmlns:a16="http://schemas.microsoft.com/office/drawing/2014/main" id="{0DF9CA4A-7E8C-41F5-B4F9-69EC2E2B51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a:extLst>
              <a:ext uri="{FF2B5EF4-FFF2-40B4-BE49-F238E27FC236}">
                <a16:creationId xmlns:a16="http://schemas.microsoft.com/office/drawing/2014/main" id="{3092D909-FF99-ACA8-7016-FC1E97546CA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8959890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19286" y="200649"/>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60</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27705EA7-7B36-4D56-A964-63D9A5C60B6E}"/>
              </a:ext>
            </a:extLst>
          </p:cNvPr>
          <p:cNvSpPr txBox="1"/>
          <p:nvPr/>
        </p:nvSpPr>
        <p:spPr>
          <a:xfrm>
            <a:off x="1042737" y="1122363"/>
            <a:ext cx="9479487" cy="6914713"/>
          </a:xfrm>
          <a:prstGeom prst="rect">
            <a:avLst/>
          </a:prstGeom>
          <a:noFill/>
        </p:spPr>
        <p:txBody>
          <a:bodyPr wrap="square">
            <a:spAutoFit/>
          </a:bodyPr>
          <a:lstStyle/>
          <a:p>
            <a:pPr algn="just" latinLnBrk="1">
              <a:lnSpc>
                <a:spcPts val="1860"/>
              </a:lnSpc>
            </a:pPr>
            <a:endParaRPr lang="en-US" altLang="ja-JP" sz="3200" spc="70"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r>
              <a:rPr lang="ja-JP" altLang="en-US" sz="3200" spc="35"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今井鎭雄元</a:t>
            </a:r>
            <a:r>
              <a:rPr lang="en-US" altLang="ja-JP" sz="3200" spc="35"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RI</a:t>
            </a:r>
            <a:r>
              <a:rPr lang="ja-JP" altLang="en-US" sz="3200" spc="35"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理事の発案による</a:t>
            </a:r>
            <a:endParaRPr lang="en-US" altLang="ja-JP" sz="3200" spc="35"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r>
              <a:rPr lang="en-US" altLang="ja-JP" sz="3200" spc="35"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RYLA</a:t>
            </a:r>
            <a:r>
              <a:rPr lang="ja-JP" altLang="en-US" sz="3200" spc="35"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を世界に広めたい。</a:t>
            </a:r>
            <a:endParaRPr lang="en-US" altLang="ja-JP" sz="3200" spc="35"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spc="35"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spc="35"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r>
              <a:rPr lang="ja-JP" altLang="en-US"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サンアントニオ国際大会の大会前</a:t>
            </a: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r>
              <a:rPr lang="ja-JP" altLang="en-US"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諸活動のひとつとして</a:t>
            </a:r>
            <a:r>
              <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2001</a:t>
            </a:r>
            <a:r>
              <a:rPr lang="ja-JP" altLang="en-US"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年</a:t>
            </a:r>
            <a:r>
              <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6</a:t>
            </a:r>
            <a:r>
              <a:rPr lang="ja-JP" altLang="en-US"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月</a:t>
            </a:r>
            <a:r>
              <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21-23</a:t>
            </a:r>
            <a:r>
              <a:rPr lang="ja-JP" altLang="en-US"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日に</a:t>
            </a: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r>
              <a:rPr lang="ja-JP" altLang="en-US"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第</a:t>
            </a:r>
            <a:r>
              <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1</a:t>
            </a:r>
            <a:r>
              <a:rPr lang="ja-JP" altLang="en-US"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回</a:t>
            </a:r>
            <a:r>
              <a:rPr lang="ja-JP" altLang="en-US" sz="3200" spc="35"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国際</a:t>
            </a:r>
            <a:r>
              <a:rPr lang="en-US" altLang="ja-JP" sz="3200" spc="35"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RYLA</a:t>
            </a:r>
            <a:r>
              <a:rPr lang="ja-JP" altLang="en-US"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を開催しました。</a:t>
            </a: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r>
              <a:rPr lang="ja-JP" altLang="en-US"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このサンアントニオの国際</a:t>
            </a:r>
            <a:r>
              <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RYLA</a:t>
            </a:r>
            <a:r>
              <a:rPr lang="ja-JP" altLang="en-US"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には世界中から　</a:t>
            </a: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r>
              <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18-30</a:t>
            </a:r>
            <a:r>
              <a:rPr lang="ja-JP" altLang="en-US"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歳の若者</a:t>
            </a:r>
            <a:r>
              <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130</a:t>
            </a:r>
            <a:r>
              <a:rPr lang="ja-JP" altLang="en-US"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人が集いました。</a:t>
            </a:r>
            <a:endParaRPr lang="en-US" altLang="ja-JP" sz="3200" u="sng"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r>
              <a:rPr lang="ja-JP" altLang="en-US" sz="3200" spc="35" dirty="0">
                <a:latin typeface="ＭＳ Ｐゴシック" panose="020B0600070205080204" pitchFamily="50" charset="-128"/>
                <a:ea typeface="ＭＳ Ｐゴシック" panose="020B0600070205080204" pitchFamily="50" charset="-128"/>
                <a:cs typeface="ＭＳ 明朝" panose="02020609040205080304" pitchFamily="17" charset="-128"/>
              </a:rPr>
              <a:t>　　</a:t>
            </a: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u="sng"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32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2800" u="sng"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2800" u="sng"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28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just" latinLnBrk="1">
              <a:lnSpc>
                <a:spcPts val="1860"/>
              </a:lnSpc>
            </a:pPr>
            <a:endParaRPr lang="en-US" altLang="ja-JP" sz="1800" spc="35" dirty="0">
              <a:effectLst/>
              <a:latin typeface="Times New Roman" panose="02020603050405020304" pitchFamily="18" charset="0"/>
              <a:ea typeface="Times New Roman" panose="02020603050405020304" pitchFamily="18" charset="0"/>
              <a:cs typeface="ＭＳ 明朝" panose="02020609040205080304" pitchFamily="17" charset="-128"/>
            </a:endParaRPr>
          </a:p>
        </p:txBody>
      </p:sp>
      <p:pic>
        <p:nvPicPr>
          <p:cNvPr id="1028" name="Picture 4">
            <a:extLst>
              <a:ext uri="{FF2B5EF4-FFF2-40B4-BE49-F238E27FC236}">
                <a16:creationId xmlns:a16="http://schemas.microsoft.com/office/drawing/2014/main" id="{7DF7BC2E-2E44-4002-8584-809D9E9F07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1928" y="200649"/>
            <a:ext cx="4849047" cy="304167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a:extLst>
              <a:ext uri="{FF2B5EF4-FFF2-40B4-BE49-F238E27FC236}">
                <a16:creationId xmlns:a16="http://schemas.microsoft.com/office/drawing/2014/main" id="{E1276946-CD65-479C-AC97-5ED4C456CC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10" name="図 9">
            <a:extLst>
              <a:ext uri="{FF2B5EF4-FFF2-40B4-BE49-F238E27FC236}">
                <a16:creationId xmlns:a16="http://schemas.microsoft.com/office/drawing/2014/main" id="{A63C775C-1CB0-0E55-2B9E-BFBC809E035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61214102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6D741DBF-D7BA-419F-80C8-DE131B9F0A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sp>
        <p:nvSpPr>
          <p:cNvPr id="15" name="テキスト ボックス 14">
            <a:extLst>
              <a:ext uri="{FF2B5EF4-FFF2-40B4-BE49-F238E27FC236}">
                <a16:creationId xmlns:a16="http://schemas.microsoft.com/office/drawing/2014/main" id="{EB239B31-FC86-4F87-B9D3-20BB25B4C18F}"/>
              </a:ext>
            </a:extLst>
          </p:cNvPr>
          <p:cNvSpPr txBox="1"/>
          <p:nvPr/>
        </p:nvSpPr>
        <p:spPr>
          <a:xfrm>
            <a:off x="1874635" y="1189925"/>
            <a:ext cx="8550442" cy="4478149"/>
          </a:xfrm>
          <a:prstGeom prst="rect">
            <a:avLst/>
          </a:prstGeom>
          <a:noFill/>
        </p:spPr>
        <p:txBody>
          <a:bodyPr wrap="square">
            <a:spAutoFit/>
          </a:bodyPr>
          <a:lstStyle/>
          <a:p>
            <a:pPr marL="0" indent="0" algn="ctr" latinLnBrk="1">
              <a:lnSpc>
                <a:spcPts val="1860"/>
              </a:lnSpc>
              <a:buNone/>
            </a:pPr>
            <a:r>
              <a:rPr lang="ja-JP" altLang="en-US" sz="4000" spc="35" dirty="0">
                <a:latin typeface="ＭＳ Ｐゴシック" panose="020B0600070205080204" pitchFamily="50" charset="-128"/>
                <a:ea typeface="ＭＳ Ｐゴシック" panose="020B0600070205080204" pitchFamily="50" charset="-128"/>
                <a:cs typeface="ＭＳ 明朝" panose="02020609040205080304" pitchFamily="17" charset="-128"/>
              </a:rPr>
              <a:t>献身、情熱、そして愛が</a:t>
            </a: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marL="0" indent="0" algn="ctr" latinLnBrk="1">
              <a:lnSpc>
                <a:spcPts val="1860"/>
              </a:lnSpc>
              <a:buNone/>
            </a:pP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marL="0" indent="0" algn="ctr" latinLnBrk="1">
              <a:lnSpc>
                <a:spcPts val="1860"/>
              </a:lnSpc>
              <a:buNone/>
            </a:pP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marL="0" indent="0" algn="ctr" latinLnBrk="1">
              <a:lnSpc>
                <a:spcPts val="1860"/>
              </a:lnSpc>
              <a:buNone/>
            </a:pPr>
            <a:r>
              <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rPr>
              <a:t>RYLA</a:t>
            </a:r>
            <a:r>
              <a:rPr lang="ja-JP" altLang="en-US" sz="4000" spc="35" dirty="0">
                <a:latin typeface="ＭＳ Ｐゴシック" panose="020B0600070205080204" pitchFamily="50" charset="-128"/>
                <a:ea typeface="ＭＳ Ｐゴシック" panose="020B0600070205080204" pitchFamily="50" charset="-128"/>
                <a:cs typeface="ＭＳ 明朝" panose="02020609040205080304" pitchFamily="17" charset="-128"/>
              </a:rPr>
              <a:t>の核心であり、</a:t>
            </a: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ctr" latinLnBrk="1">
              <a:lnSpc>
                <a:spcPts val="1860"/>
              </a:lnSpc>
            </a:pP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ctr" latinLnBrk="1">
              <a:lnSpc>
                <a:spcPts val="1860"/>
              </a:lnSpc>
            </a:pP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marL="0" indent="0" algn="ctr" latinLnBrk="1">
              <a:lnSpc>
                <a:spcPts val="1860"/>
              </a:lnSpc>
              <a:buNone/>
            </a:pPr>
            <a:r>
              <a:rPr lang="ja-JP" altLang="en-US" sz="4000" spc="35" dirty="0">
                <a:latin typeface="ＭＳ Ｐゴシック" panose="020B0600070205080204" pitchFamily="50" charset="-128"/>
                <a:ea typeface="ＭＳ Ｐゴシック" panose="020B0600070205080204" pitchFamily="50" charset="-128"/>
                <a:cs typeface="ＭＳ 明朝" panose="02020609040205080304" pitchFamily="17" charset="-128"/>
              </a:rPr>
              <a:t>ロータリーの未来を確実に</a:t>
            </a: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marL="0" indent="0" algn="ctr" latinLnBrk="1">
              <a:lnSpc>
                <a:spcPts val="1860"/>
              </a:lnSpc>
              <a:buNone/>
            </a:pP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marL="0" indent="0" algn="ctr" latinLnBrk="1">
              <a:lnSpc>
                <a:spcPts val="1860"/>
              </a:lnSpc>
              <a:buNone/>
            </a:pP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marL="0" indent="0" algn="ctr" latinLnBrk="1">
              <a:lnSpc>
                <a:spcPts val="1860"/>
              </a:lnSpc>
              <a:buNone/>
            </a:pPr>
            <a:r>
              <a:rPr lang="ja-JP" altLang="en-US" sz="4000" spc="35" dirty="0">
                <a:latin typeface="ＭＳ Ｐゴシック" panose="020B0600070205080204" pitchFamily="50" charset="-128"/>
                <a:ea typeface="ＭＳ Ｐゴシック" panose="020B0600070205080204" pitchFamily="50" charset="-128"/>
                <a:cs typeface="ＭＳ 明朝" panose="02020609040205080304" pitchFamily="17" charset="-128"/>
              </a:rPr>
              <a:t>する最も素晴らしい投資です。</a:t>
            </a: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marL="0" indent="0" algn="ctr" latinLnBrk="1">
              <a:lnSpc>
                <a:spcPts val="1860"/>
              </a:lnSpc>
              <a:buNone/>
            </a:pP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marL="0" indent="0" algn="ctr" latinLnBrk="1">
              <a:lnSpc>
                <a:spcPts val="1860"/>
              </a:lnSpc>
              <a:buNone/>
            </a:pP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marL="0" indent="0" algn="ctr" latinLnBrk="1">
              <a:lnSpc>
                <a:spcPts val="1860"/>
              </a:lnSpc>
              <a:buNone/>
            </a:pPr>
            <a:r>
              <a:rPr lang="ja-JP" altLang="en-US" sz="4000" spc="35" dirty="0">
                <a:latin typeface="ＭＳ Ｐゴシック" panose="020B0600070205080204" pitchFamily="50" charset="-128"/>
                <a:ea typeface="ＭＳ Ｐゴシック" panose="020B0600070205080204" pitchFamily="50" charset="-128"/>
                <a:cs typeface="ＭＳ 明朝" panose="02020609040205080304" pitchFamily="17" charset="-128"/>
              </a:rPr>
              <a:t>と</a:t>
            </a:r>
            <a:r>
              <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rPr>
              <a:t>Sonny Brown</a:t>
            </a:r>
            <a:r>
              <a:rPr lang="ja-JP" altLang="en-US" sz="4000" spc="35" dirty="0">
                <a:latin typeface="ＭＳ Ｐゴシック" panose="020B0600070205080204" pitchFamily="50" charset="-128"/>
                <a:ea typeface="ＭＳ Ｐゴシック" panose="020B0600070205080204" pitchFamily="50" charset="-128"/>
                <a:cs typeface="ＭＳ 明朝" panose="02020609040205080304" pitchFamily="17" charset="-128"/>
              </a:rPr>
              <a:t>氏は、</a:t>
            </a: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ctr" latinLnBrk="1">
              <a:lnSpc>
                <a:spcPts val="1860"/>
              </a:lnSpc>
            </a:pP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ctr" latinLnBrk="1">
              <a:lnSpc>
                <a:spcPts val="1860"/>
              </a:lnSpc>
            </a:pP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marL="0" indent="0" algn="ctr" latinLnBrk="1">
              <a:lnSpc>
                <a:spcPts val="1860"/>
              </a:lnSpc>
              <a:buNone/>
            </a:pPr>
            <a:r>
              <a:rPr lang="ja-JP" altLang="en-US" sz="4000" spc="35" dirty="0">
                <a:latin typeface="ＭＳ Ｐゴシック" panose="020B0600070205080204" pitchFamily="50" charset="-128"/>
                <a:ea typeface="ＭＳ Ｐゴシック" panose="020B0600070205080204" pitchFamily="50" charset="-128"/>
                <a:cs typeface="ＭＳ 明朝" panose="02020609040205080304" pitchFamily="17" charset="-128"/>
              </a:rPr>
              <a:t>語りました。</a:t>
            </a: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ctr" latinLnBrk="1">
              <a:lnSpc>
                <a:spcPts val="1860"/>
              </a:lnSpc>
            </a:pPr>
            <a:endParaRPr lang="en-US" altLang="ja-JP" sz="40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a:p>
            <a:pPr algn="ctr" latinLnBrk="1">
              <a:lnSpc>
                <a:spcPts val="1860"/>
              </a:lnSpc>
            </a:pPr>
            <a:endParaRPr lang="en-US" altLang="ja-JP" sz="1800" spc="35" dirty="0">
              <a:latin typeface="ＭＳ Ｐゴシック" panose="020B0600070205080204" pitchFamily="50" charset="-128"/>
              <a:ea typeface="ＭＳ Ｐゴシック" panose="020B0600070205080204" pitchFamily="50" charset="-128"/>
              <a:cs typeface="ＭＳ 明朝" panose="02020609040205080304" pitchFamily="17" charset="-128"/>
            </a:endParaRPr>
          </a:p>
        </p:txBody>
      </p:sp>
      <p:pic>
        <p:nvPicPr>
          <p:cNvPr id="6" name="図 5">
            <a:extLst>
              <a:ext uri="{FF2B5EF4-FFF2-40B4-BE49-F238E27FC236}">
                <a16:creationId xmlns:a16="http://schemas.microsoft.com/office/drawing/2014/main" id="{98AC692C-1AED-C01D-B989-5EE508A9B4E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286807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652337" y="1427747"/>
            <a:ext cx="9144000" cy="5043391"/>
          </a:xfrm>
        </p:spPr>
        <p:txBody>
          <a:bodyPr>
            <a:normAutofit/>
          </a:bodyPr>
          <a:lstStyle/>
          <a:p>
            <a:pPr indent="170180" algn="l" latinLnBrk="1">
              <a:lnSpc>
                <a:spcPts val="1860"/>
              </a:lnSpc>
            </a:pPr>
            <a:endParaRPr lang="ja-JP" altLang="ja-JP" sz="2800"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endParaRPr>
          </a:p>
          <a:p>
            <a:pPr latinLnBrk="1">
              <a:lnSpc>
                <a:spcPts val="1860"/>
              </a:lnSpc>
            </a:pPr>
            <a:r>
              <a:rPr lang="en-US" altLang="ja-JP" sz="2800" spc="70" dirty="0">
                <a:effectLst/>
                <a:latin typeface="ＭＳ Ｐゴシック" panose="020B0600070205080204" pitchFamily="50" charset="-128"/>
                <a:ea typeface="ＭＳ Ｐゴシック" panose="020B0600070205080204" pitchFamily="50" charset="-128"/>
                <a:cs typeface="ＭＳ 明朝" panose="02020609040205080304" pitchFamily="17" charset="-128"/>
              </a:rPr>
              <a:t> </a:t>
            </a:r>
            <a:r>
              <a:rPr lang="ja-JP" altLang="ja-JP" sz="4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私たちロータリアンは、青少年を育てる</a:t>
            </a:r>
            <a:endParaRPr lang="en-US" altLang="ja-JP" sz="4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atinLnBrk="1">
              <a:lnSpc>
                <a:spcPts val="1860"/>
              </a:lnSpc>
            </a:pPr>
            <a:endParaRPr lang="en-US" altLang="ja-JP" sz="40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atinLnBrk="1">
              <a:lnSpc>
                <a:spcPts val="1860"/>
              </a:lnSpc>
            </a:pPr>
            <a:r>
              <a:rPr lang="ja-JP" altLang="ja-JP" sz="4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ことの大切さを認識し、</a:t>
            </a:r>
            <a:r>
              <a:rPr lang="ja-JP" altLang="en-US" sz="4000" kern="100" dirty="0">
                <a:latin typeface="ＭＳ Ｐゴシック" panose="020B0600070205080204" pitchFamily="50" charset="-128"/>
                <a:ea typeface="ＭＳ Ｐゴシック" panose="020B0600070205080204" pitchFamily="50" charset="-128"/>
                <a:cs typeface="Times New Roman" panose="02020603050405020304" pitchFamily="18" charset="0"/>
              </a:rPr>
              <a:t>ライラリアンが</a:t>
            </a:r>
            <a:r>
              <a:rPr lang="ja-JP" altLang="ja-JP" sz="4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sz="4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atinLnBrk="1">
              <a:lnSpc>
                <a:spcPts val="1860"/>
              </a:lnSpc>
            </a:pPr>
            <a:endParaRPr lang="en-US" altLang="ja-JP" sz="40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atinLnBrk="1">
              <a:lnSpc>
                <a:spcPts val="1860"/>
              </a:lnSpc>
            </a:pPr>
            <a:r>
              <a:rPr lang="ja-JP" altLang="ja-JP" sz="4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明日でなくていい、１年後でなくてもいい、</a:t>
            </a:r>
            <a:endParaRPr lang="en-US" altLang="ja-JP" sz="4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atinLnBrk="1">
              <a:lnSpc>
                <a:spcPts val="1860"/>
              </a:lnSpc>
            </a:pPr>
            <a:endParaRPr lang="en-US" altLang="ja-JP" sz="40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atinLnBrk="1">
              <a:lnSpc>
                <a:spcPts val="1860"/>
              </a:lnSpc>
            </a:pPr>
            <a:r>
              <a:rPr lang="ja-JP" altLang="ja-JP" sz="4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いつかきっと芽を出してくれるであろうと、</a:t>
            </a:r>
            <a:endParaRPr lang="en-US" altLang="ja-JP" sz="4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atinLnBrk="1">
              <a:lnSpc>
                <a:spcPts val="1860"/>
              </a:lnSpc>
            </a:pPr>
            <a:endParaRPr lang="en-US" altLang="ja-JP" sz="400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latinLnBrk="1">
              <a:lnSpc>
                <a:spcPts val="1860"/>
              </a:lnSpc>
            </a:pPr>
            <a:r>
              <a:rPr lang="ja-JP" altLang="ja-JP" sz="4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その日を夢見ながら努力を続けて</a:t>
            </a:r>
            <a:r>
              <a:rPr lang="ja-JP" altLang="en-US" sz="4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います。</a:t>
            </a:r>
            <a:endParaRPr lang="en-US" altLang="ja-JP" sz="40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62</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FBB65292-BD29-40F2-8B06-46BB34E3A2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04543219-FC9C-18C3-0F5C-2E407A41319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3053779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771533"/>
            <a:ext cx="10714892" cy="5699606"/>
          </a:xfrm>
        </p:spPr>
        <p:txBody>
          <a:bodyPr>
            <a:normAutofit/>
          </a:bodyPr>
          <a:lstStyle/>
          <a:p>
            <a:r>
              <a:rPr lang="ja-JP" altLang="en-US" sz="4800" b="1" dirty="0"/>
              <a:t>ロータリーがどこに向かって</a:t>
            </a:r>
            <a:endParaRPr lang="en-US" altLang="ja-JP" sz="4800" b="1" dirty="0"/>
          </a:p>
          <a:p>
            <a:r>
              <a:rPr lang="ja-JP" altLang="en-US" sz="4800" b="1" dirty="0"/>
              <a:t>進もうとしているのか。</a:t>
            </a:r>
            <a:endParaRPr lang="en-US" altLang="ja-JP" sz="4800" b="1" dirty="0"/>
          </a:p>
          <a:p>
            <a:r>
              <a:rPr lang="ja-JP" altLang="en-US" sz="4800" b="1" dirty="0"/>
              <a:t>方向性をしっかり見極めていか</a:t>
            </a:r>
            <a:endParaRPr lang="en-US" altLang="ja-JP" sz="4800" b="1" dirty="0"/>
          </a:p>
          <a:p>
            <a:r>
              <a:rPr lang="ja-JP" altLang="en-US" sz="4800" b="1" dirty="0"/>
              <a:t>なければならない。</a:t>
            </a:r>
            <a:endParaRPr lang="en-US" altLang="ja-JP" sz="4800" b="1" dirty="0"/>
          </a:p>
          <a:p>
            <a:endParaRPr lang="en-US" altLang="ja-JP" sz="4800" b="1" dirty="0"/>
          </a:p>
          <a:p>
            <a:r>
              <a:rPr lang="ja-JP" altLang="en-US" sz="4800" b="1" dirty="0"/>
              <a:t>ロータリアンとはいったい誰なのか</a:t>
            </a:r>
            <a:endParaRPr lang="en-US" altLang="ja-JP" sz="4800" b="1" dirty="0"/>
          </a:p>
          <a:p>
            <a:r>
              <a:rPr lang="ja-JP" altLang="en-US" sz="4800" b="1" dirty="0"/>
              <a:t>ライラリアンとはいったい何なのか</a:t>
            </a:r>
          </a:p>
          <a:p>
            <a:endParaRPr lang="en-US" altLang="ja-JP" sz="4800" b="1" dirty="0">
              <a:solidFill>
                <a:schemeClr val="tx2"/>
              </a:solidFill>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63</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31F81B8-4407-4CD3-A463-864B27894B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62A521A0-0A3A-71AE-7984-AB64ED0A89E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86057542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20418" y="1304538"/>
            <a:ext cx="10148326" cy="5166600"/>
          </a:xfrm>
        </p:spPr>
        <p:txBody>
          <a:bodyPr>
            <a:normAutofit/>
          </a:bodyPr>
          <a:lstStyle/>
          <a:p>
            <a:r>
              <a:rPr lang="ja-JP" altLang="en-US" sz="4800" b="1" dirty="0"/>
              <a:t>今までと同じことを継承する</a:t>
            </a:r>
            <a:endParaRPr lang="en-US" altLang="ja-JP" sz="4800" b="1" dirty="0"/>
          </a:p>
          <a:p>
            <a:r>
              <a:rPr lang="ja-JP" altLang="en-US" sz="4800" b="1" dirty="0"/>
              <a:t>だけでは発展はない。</a:t>
            </a:r>
            <a:endParaRPr lang="en-US" altLang="ja-JP" sz="4800" b="1" dirty="0"/>
          </a:p>
          <a:p>
            <a:r>
              <a:rPr lang="ja-JP" altLang="en-US" sz="4800" b="1" dirty="0"/>
              <a:t>新しいものを上に積み上げている</a:t>
            </a:r>
            <a:endParaRPr lang="en-US" altLang="ja-JP" sz="4800" b="1" dirty="0"/>
          </a:p>
          <a:p>
            <a:r>
              <a:rPr lang="ja-JP" altLang="en-US" sz="4800" b="1" dirty="0"/>
              <a:t>だけで、既存のプログラムと同じ事をしてお茶を濁してはいないか。</a:t>
            </a:r>
            <a:endParaRPr lang="en-US" altLang="ja-JP" sz="4800" b="1" dirty="0"/>
          </a:p>
          <a:p>
            <a:endParaRPr lang="en-US" altLang="ja-JP" sz="4800" b="1" dirty="0">
              <a:solidFill>
                <a:schemeClr val="tx2"/>
              </a:solidFill>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64</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18896785-177A-47DD-80D5-A32E96EED56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65E0A8AE-A5C3-842D-D67A-C45AA37681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7350332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07165" y="1304538"/>
            <a:ext cx="10751081" cy="5166600"/>
          </a:xfrm>
        </p:spPr>
        <p:txBody>
          <a:bodyPr>
            <a:normAutofit/>
          </a:bodyPr>
          <a:lstStyle/>
          <a:p>
            <a:r>
              <a:rPr lang="ja-JP" altLang="en-US" sz="4800" b="1" dirty="0"/>
              <a:t>未来を見据えてゆこう。</a:t>
            </a:r>
            <a:endParaRPr lang="en-US" altLang="ja-JP" sz="4800" b="1" dirty="0"/>
          </a:p>
          <a:p>
            <a:r>
              <a:rPr lang="ja-JP" altLang="en-US" sz="4800" b="1" dirty="0"/>
              <a:t>以前と違う方法はないか、</a:t>
            </a:r>
            <a:endParaRPr lang="en-US" altLang="ja-JP" sz="4800" b="1" dirty="0"/>
          </a:p>
          <a:p>
            <a:r>
              <a:rPr lang="ja-JP" altLang="en-US" sz="4800" b="1" dirty="0"/>
              <a:t>それを見つけて行動しよう。</a:t>
            </a:r>
            <a:endParaRPr lang="en-US" altLang="ja-JP" sz="4800" b="1" dirty="0"/>
          </a:p>
          <a:p>
            <a:endParaRPr lang="en-US" altLang="ja-JP" sz="4800" b="1" dirty="0"/>
          </a:p>
          <a:p>
            <a:r>
              <a:rPr lang="ja-JP" altLang="en-US" sz="4800" b="1" dirty="0"/>
              <a:t>今までと同じプログラムを消化する</a:t>
            </a:r>
            <a:endParaRPr lang="en-US" altLang="ja-JP" sz="4800" b="1" dirty="0"/>
          </a:p>
          <a:p>
            <a:r>
              <a:rPr lang="ja-JP" altLang="en-US" sz="4800" b="1" dirty="0"/>
              <a:t>ことに腐心していませんか？</a:t>
            </a:r>
            <a:endParaRPr lang="en-US" altLang="ja-JP" sz="4800" b="1" dirty="0"/>
          </a:p>
          <a:p>
            <a:endParaRPr lang="en-US" altLang="ja-JP" sz="4800" b="1" dirty="0">
              <a:solidFill>
                <a:schemeClr val="tx2"/>
              </a:solidFill>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65</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7BE98788-C363-46DC-BCE7-6F49C6F94B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1578850A-1557-7332-D49F-2C17A10C0D9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31057315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075220" cy="5517431"/>
          </a:xfrm>
        </p:spPr>
        <p:txBody>
          <a:bodyPr>
            <a:normAutofit lnSpcReduction="10000"/>
          </a:bodyPr>
          <a:lstStyle/>
          <a:p>
            <a:pPr lvl="0" fontAlgn="base">
              <a:spcBef>
                <a:spcPct val="0"/>
              </a:spcBef>
              <a:spcAft>
                <a:spcPct val="0"/>
              </a:spcAft>
            </a:pPr>
            <a:r>
              <a:rPr lang="ja-JP" altLang="en-US" sz="4800" b="1" dirty="0">
                <a:latin typeface="Arial" charset="0"/>
                <a:ea typeface="ＭＳ Ｐゴシック" charset="-128"/>
              </a:rPr>
              <a:t>ロータリーは、思い出に浸る組織</a:t>
            </a:r>
            <a:endParaRPr lang="en-US" altLang="ja-JP" sz="4800" b="1" dirty="0">
              <a:latin typeface="Arial" charset="0"/>
              <a:ea typeface="ＭＳ Ｐゴシック" charset="-128"/>
            </a:endParaRPr>
          </a:p>
          <a:p>
            <a:pPr lvl="0" fontAlgn="base">
              <a:spcBef>
                <a:spcPct val="0"/>
              </a:spcBef>
              <a:spcAft>
                <a:spcPct val="0"/>
              </a:spcAft>
            </a:pPr>
            <a:endParaRPr lang="en-US" altLang="ja-JP" sz="4800" b="1" dirty="0">
              <a:latin typeface="Arial" charset="0"/>
              <a:ea typeface="ＭＳ Ｐゴシック" charset="-128"/>
            </a:endParaRPr>
          </a:p>
          <a:p>
            <a:pPr lvl="0" fontAlgn="base">
              <a:spcBef>
                <a:spcPct val="0"/>
              </a:spcBef>
              <a:spcAft>
                <a:spcPct val="0"/>
              </a:spcAft>
            </a:pPr>
            <a:r>
              <a:rPr lang="ja-JP" altLang="en-US" sz="4800" b="1" dirty="0">
                <a:latin typeface="Arial" charset="0"/>
                <a:ea typeface="ＭＳ Ｐゴシック" charset="-128"/>
              </a:rPr>
              <a:t>ではありません。</a:t>
            </a:r>
            <a:endParaRPr lang="en-US" altLang="ja-JP" sz="4800" b="1" dirty="0">
              <a:latin typeface="Arial" charset="0"/>
              <a:ea typeface="ＭＳ Ｐゴシック" charset="-128"/>
            </a:endParaRPr>
          </a:p>
          <a:p>
            <a:pPr lvl="0" fontAlgn="base">
              <a:spcBef>
                <a:spcPct val="0"/>
              </a:spcBef>
              <a:spcAft>
                <a:spcPct val="0"/>
              </a:spcAft>
            </a:pPr>
            <a:endParaRPr lang="en-US" altLang="ja-JP" sz="4800" b="1" dirty="0">
              <a:latin typeface="Arial" charset="0"/>
              <a:ea typeface="ＭＳ Ｐゴシック" charset="-128"/>
            </a:endParaRPr>
          </a:p>
          <a:p>
            <a:pPr lvl="0" fontAlgn="base">
              <a:spcBef>
                <a:spcPct val="0"/>
              </a:spcBef>
              <a:spcAft>
                <a:spcPct val="0"/>
              </a:spcAft>
            </a:pPr>
            <a:r>
              <a:rPr lang="ja-JP" altLang="en-US" sz="4800" b="1" dirty="0">
                <a:latin typeface="Arial" charset="0"/>
                <a:ea typeface="ＭＳ Ｐゴシック" charset="-128"/>
              </a:rPr>
              <a:t>過去の業績より、むしろ未来の活動に</a:t>
            </a:r>
            <a:endParaRPr lang="en-US" altLang="ja-JP" sz="4800" b="1" dirty="0">
              <a:latin typeface="Arial" charset="0"/>
              <a:ea typeface="ＭＳ Ｐゴシック" charset="-128"/>
            </a:endParaRPr>
          </a:p>
          <a:p>
            <a:pPr lvl="0" fontAlgn="base">
              <a:spcBef>
                <a:spcPct val="0"/>
              </a:spcBef>
              <a:spcAft>
                <a:spcPct val="0"/>
              </a:spcAft>
            </a:pPr>
            <a:endParaRPr lang="en-US" altLang="ja-JP" sz="4800" b="1" dirty="0">
              <a:latin typeface="Arial" charset="0"/>
              <a:ea typeface="ＭＳ Ｐゴシック" charset="-128"/>
            </a:endParaRPr>
          </a:p>
          <a:p>
            <a:pPr lvl="0" fontAlgn="base">
              <a:spcBef>
                <a:spcPct val="0"/>
              </a:spcBef>
              <a:spcAft>
                <a:spcPct val="0"/>
              </a:spcAft>
            </a:pPr>
            <a:r>
              <a:rPr lang="ja-JP" altLang="en-US" sz="4800" b="1" dirty="0">
                <a:latin typeface="Arial" charset="0"/>
                <a:ea typeface="ＭＳ Ｐゴシック" charset="-128"/>
              </a:rPr>
              <a:t>価値と目的を置く組織です</a:t>
            </a:r>
            <a:endParaRPr lang="en-US" altLang="ja-JP" sz="4800" b="1" dirty="0">
              <a:latin typeface="Arial" charset="0"/>
              <a:ea typeface="ＭＳ Ｐゴシック" charset="-128"/>
            </a:endParaRPr>
          </a:p>
          <a:p>
            <a:pPr lvl="0" fontAlgn="base">
              <a:spcBef>
                <a:spcPct val="0"/>
              </a:spcBef>
              <a:spcAft>
                <a:spcPct val="0"/>
              </a:spcAft>
            </a:pPr>
            <a:endParaRPr lang="en-US" altLang="ja-JP" sz="4800" b="1" dirty="0">
              <a:latin typeface="Arial" charset="0"/>
              <a:ea typeface="ＭＳ Ｐゴシック" charset="-128"/>
            </a:endParaRPr>
          </a:p>
          <a:p>
            <a:pPr lvl="0" fontAlgn="base">
              <a:spcBef>
                <a:spcPct val="0"/>
              </a:spcBef>
              <a:spcAft>
                <a:spcPct val="0"/>
              </a:spcAft>
            </a:pPr>
            <a:r>
              <a:rPr lang="ja-JP" altLang="en-US" sz="4800" b="1" dirty="0">
                <a:latin typeface="Arial" charset="0"/>
                <a:ea typeface="ＭＳ Ｐゴシック" charset="-128"/>
              </a:rPr>
              <a:t>ポール・ハリス</a:t>
            </a:r>
            <a:endParaRPr lang="en-US" altLang="ja-JP" sz="4800" b="1" dirty="0">
              <a:latin typeface="Arial" charset="0"/>
              <a:ea typeface="ＭＳ Ｐゴシック" charset="-128"/>
            </a:endParaRPr>
          </a:p>
          <a:p>
            <a:endParaRPr lang="en-US" altLang="ja-JP" sz="4800" b="1" dirty="0">
              <a:solidFill>
                <a:schemeClr val="tx2"/>
              </a:solidFill>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66</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6666C0D3-66C5-4614-81FC-66AF0B5150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09458748-349A-2931-E04D-E10B7FA3DF0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9309633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174302" y="1304538"/>
            <a:ext cx="10583944" cy="5166600"/>
          </a:xfrm>
        </p:spPr>
        <p:txBody>
          <a:bodyPr>
            <a:normAutofit/>
          </a:bodyPr>
          <a:lstStyle/>
          <a:p>
            <a:r>
              <a:rPr lang="ja-JP"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ロータリーの奉仕の一つの</a:t>
            </a:r>
            <a:r>
              <a:rPr lang="ja-JP" altLang="en-US"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あ</a:t>
            </a:r>
            <a:r>
              <a:rPr lang="ja-JP"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り方は、</a:t>
            </a:r>
            <a:endParaRPr lang="en-US"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何ものをも求めず、</a:t>
            </a:r>
            <a:endParaRPr lang="en-US"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ひたすら未来のために種を蒔くことです。 </a:t>
            </a:r>
            <a:endParaRPr lang="en-US"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en-US"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ロータリーの役割は、結果を求めず、</a:t>
            </a:r>
            <a:endParaRPr lang="en-US"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ただひたすらに種を</a:t>
            </a:r>
            <a:r>
              <a:rPr lang="ja-JP" altLang="en-US" sz="4800" b="1" dirty="0">
                <a:latin typeface="ＭＳ Ｐゴシック" panose="020B0600070205080204" pitchFamily="50" charset="-128"/>
                <a:ea typeface="ＭＳ Ｐゴシック" panose="020B0600070205080204" pitchFamily="50" charset="-128"/>
                <a:cs typeface="Times New Roman" panose="02020603050405020304" pitchFamily="18" charset="0"/>
              </a:rPr>
              <a:t>蒔く</a:t>
            </a:r>
            <a:r>
              <a:rPr lang="ja-JP"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ことであります。</a:t>
            </a:r>
            <a:endParaRPr lang="en-US"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67</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DEB754C3-41AF-4BBF-BCD7-944DA62D8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9213B09D-C208-334E-AEC1-BB02948F052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5675939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9310" y="1304538"/>
            <a:ext cx="10708935" cy="5166600"/>
          </a:xfrm>
        </p:spPr>
        <p:txBody>
          <a:bodyPr>
            <a:normAutofit/>
          </a:bodyPr>
          <a:lstStyle/>
          <a:p>
            <a:r>
              <a:rPr lang="ja-JP"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ロータリーは、未来を夢見る思想であり、</a:t>
            </a:r>
            <a:endParaRPr lang="en-US"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ロータリーの理想主義は、</a:t>
            </a:r>
            <a:endParaRPr lang="en-US"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何ものをも求めず、</a:t>
            </a:r>
            <a:endParaRPr lang="en-US"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ただ、ひたすらに未来のために</a:t>
            </a:r>
            <a:endParaRPr lang="en-US"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r>
              <a:rPr lang="ja-JP" altLang="ja-JP"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種を蒔くことで</a:t>
            </a:r>
            <a:r>
              <a:rPr lang="ja-JP" altLang="en-US" sz="4800" b="1"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す。</a:t>
            </a:r>
            <a:endParaRPr lang="en-US" altLang="ja-JP" sz="4800" b="1" dirty="0">
              <a:solidFill>
                <a:schemeClr val="tx2"/>
              </a:solidFill>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68</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1BF32847-18CB-45D8-B5B6-7AFDF7688D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505A5249-0E67-33C6-5FDD-4D240FC0304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76172577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9310" y="1304538"/>
            <a:ext cx="10708935" cy="5166600"/>
          </a:xfrm>
        </p:spPr>
        <p:txBody>
          <a:bodyPr>
            <a:normAutofit/>
          </a:bodyPr>
          <a:lstStyle/>
          <a:p>
            <a:r>
              <a:rPr lang="ja-JP" altLang="en-US" sz="4400" b="1" dirty="0">
                <a:latin typeface="ＭＳ Ｐゴシック" panose="020B0600070205080204" pitchFamily="50" charset="-128"/>
                <a:ea typeface="ＭＳ Ｐゴシック" panose="020B0600070205080204" pitchFamily="50" charset="-128"/>
              </a:rPr>
              <a:t>地域の問題に応えようとする</a:t>
            </a:r>
            <a:endParaRPr lang="en-US" altLang="ja-JP" sz="4400" b="1" dirty="0">
              <a:latin typeface="ＭＳ Ｐゴシック" panose="020B0600070205080204" pitchFamily="50" charset="-128"/>
              <a:ea typeface="ＭＳ Ｐゴシック" panose="020B0600070205080204" pitchFamily="50" charset="-128"/>
            </a:endParaRPr>
          </a:p>
          <a:p>
            <a:r>
              <a:rPr lang="ja-JP" altLang="en-US" sz="4400" b="1" dirty="0">
                <a:latin typeface="ＭＳ Ｐゴシック" panose="020B0600070205080204" pitchFamily="50" charset="-128"/>
                <a:ea typeface="ＭＳ Ｐゴシック" panose="020B0600070205080204" pitchFamily="50" charset="-128"/>
              </a:rPr>
              <a:t>ロータリー精神を育てること、</a:t>
            </a:r>
            <a:endParaRPr lang="en-US" altLang="ja-JP" sz="4400" b="1" dirty="0">
              <a:latin typeface="ＭＳ Ｐゴシック" panose="020B0600070205080204" pitchFamily="50" charset="-128"/>
              <a:ea typeface="ＭＳ Ｐゴシック" panose="020B0600070205080204" pitchFamily="50" charset="-128"/>
            </a:endParaRPr>
          </a:p>
          <a:p>
            <a:r>
              <a:rPr lang="ja-JP" altLang="en-US" sz="4400" b="1" dirty="0">
                <a:latin typeface="ＭＳ Ｐゴシック" panose="020B0600070205080204" pitchFamily="50" charset="-128"/>
                <a:ea typeface="ＭＳ Ｐゴシック" panose="020B0600070205080204" pitchFamily="50" charset="-128"/>
              </a:rPr>
              <a:t>受講生の皆さんが地域のことを考え、</a:t>
            </a:r>
            <a:endParaRPr lang="en-US" altLang="ja-JP" sz="4400" b="1" dirty="0">
              <a:latin typeface="ＭＳ Ｐゴシック" panose="020B0600070205080204" pitchFamily="50" charset="-128"/>
              <a:ea typeface="ＭＳ Ｐゴシック" panose="020B0600070205080204" pitchFamily="50" charset="-128"/>
            </a:endParaRPr>
          </a:p>
          <a:p>
            <a:r>
              <a:rPr lang="ja-JP" altLang="en-US" sz="4400" b="1" dirty="0">
                <a:latin typeface="ＭＳ Ｐゴシック" panose="020B0600070205080204" pitchFamily="50" charset="-128"/>
                <a:ea typeface="ＭＳ Ｐゴシック" panose="020B0600070205080204" pitchFamily="50" charset="-128"/>
              </a:rPr>
              <a:t>周りの人びとを大切に思うことに</a:t>
            </a:r>
            <a:endParaRPr lang="en-US" altLang="ja-JP" sz="4400" b="1" dirty="0">
              <a:latin typeface="ＭＳ Ｐゴシック" panose="020B0600070205080204" pitchFamily="50" charset="-128"/>
              <a:ea typeface="ＭＳ Ｐゴシック" panose="020B0600070205080204" pitchFamily="50" charset="-128"/>
            </a:endParaRPr>
          </a:p>
          <a:p>
            <a:r>
              <a:rPr lang="ja-JP" altLang="en-US" sz="4400" b="1" dirty="0">
                <a:latin typeface="ＭＳ Ｐゴシック" panose="020B0600070205080204" pitchFamily="50" charset="-128"/>
                <a:ea typeface="ＭＳ Ｐゴシック" panose="020B0600070205080204" pitchFamily="50" charset="-128"/>
              </a:rPr>
              <a:t>気づいてほしい、</a:t>
            </a:r>
            <a:endParaRPr lang="en-US" altLang="ja-JP" sz="4400" b="1" dirty="0">
              <a:latin typeface="ＭＳ Ｐゴシック" panose="020B0600070205080204" pitchFamily="50" charset="-128"/>
              <a:ea typeface="ＭＳ Ｐゴシック" panose="020B0600070205080204" pitchFamily="50" charset="-128"/>
            </a:endParaRPr>
          </a:p>
          <a:p>
            <a:r>
              <a:rPr lang="ja-JP" altLang="en-US" sz="4400" b="1" dirty="0">
                <a:latin typeface="ＭＳ Ｐゴシック" panose="020B0600070205080204" pitchFamily="50" charset="-128"/>
                <a:ea typeface="ＭＳ Ｐゴシック" panose="020B0600070205080204" pitchFamily="50" charset="-128"/>
              </a:rPr>
              <a:t>共に働くことの意義を考えてほしい</a:t>
            </a:r>
            <a:endParaRPr lang="en-US" altLang="ja-JP" sz="4400" b="1" dirty="0">
              <a:latin typeface="ＭＳ Ｐゴシック" panose="020B0600070205080204" pitchFamily="50" charset="-128"/>
              <a:ea typeface="ＭＳ Ｐゴシック" panose="020B0600070205080204" pitchFamily="50" charset="-128"/>
            </a:endParaRPr>
          </a:p>
          <a:p>
            <a:endParaRPr lang="en-US" altLang="ja-JP" sz="4000"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69</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8CD9C064-5601-459F-A188-FC520A9500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067008B7-61EA-4DC3-3A28-5779C402DB4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40427662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953707"/>
            <a:ext cx="10714892" cy="5517431"/>
          </a:xfrm>
        </p:spPr>
        <p:txBody>
          <a:bodyPr>
            <a:normAutofit/>
          </a:bodyPr>
          <a:lstStyle/>
          <a:p>
            <a:endParaRPr lang="en-US" altLang="ja-JP" sz="6000" b="1" i="0" dirty="0">
              <a:solidFill>
                <a:srgbClr val="39424A"/>
              </a:solidFill>
              <a:effectLst/>
              <a:latin typeface="ＭＳ Ｐゴシック" panose="020B0600070205080204" pitchFamily="50" charset="-128"/>
              <a:ea typeface="ＭＳ Ｐゴシック" panose="020B0600070205080204" pitchFamily="50" charset="-128"/>
            </a:endParaRPr>
          </a:p>
          <a:p>
            <a:endParaRPr lang="en-US" altLang="ja-JP" sz="6000" b="1" dirty="0">
              <a:solidFill>
                <a:srgbClr val="39424A"/>
              </a:solidFill>
              <a:latin typeface="ＭＳ Ｐゴシック" panose="020B0600070205080204" pitchFamily="50" charset="-128"/>
              <a:ea typeface="ＭＳ Ｐゴシック" panose="020B0600070205080204" pitchFamily="50" charset="-128"/>
            </a:endParaRPr>
          </a:p>
          <a:p>
            <a:r>
              <a:rPr lang="en-US" altLang="ja-JP" sz="9600" b="1" i="0" dirty="0">
                <a:solidFill>
                  <a:srgbClr val="39424A"/>
                </a:solidFill>
                <a:effectLst/>
                <a:latin typeface="ＭＳ Ｐゴシック" panose="020B0600070205080204" pitchFamily="50" charset="-128"/>
                <a:ea typeface="ＭＳ Ｐゴシック" panose="020B0600070205080204" pitchFamily="50" charset="-128"/>
              </a:rPr>
              <a:t>RYLA</a:t>
            </a:r>
            <a:r>
              <a:rPr lang="ja-JP" altLang="en-US" sz="9600" b="1" i="0" dirty="0">
                <a:solidFill>
                  <a:srgbClr val="39424A"/>
                </a:solidFill>
                <a:effectLst/>
                <a:latin typeface="ＭＳ Ｐゴシック" panose="020B0600070205080204" pitchFamily="50" charset="-128"/>
                <a:ea typeface="ＭＳ Ｐゴシック" panose="020B0600070205080204" pitchFamily="50" charset="-128"/>
              </a:rPr>
              <a:t>でできること</a:t>
            </a:r>
            <a:endParaRPr lang="en-US" altLang="ja-JP" sz="9600" b="1" i="0" dirty="0">
              <a:solidFill>
                <a:srgbClr val="39424A"/>
              </a:solidFill>
              <a:effectLst/>
              <a:latin typeface="ＭＳ Ｐゴシック" panose="020B0600070205080204" pitchFamily="50" charset="-128"/>
              <a:ea typeface="ＭＳ Ｐゴシック" panose="020B0600070205080204" pitchFamily="50" charset="-128"/>
            </a:endParaRPr>
          </a:p>
          <a:p>
            <a:endParaRPr lang="ja-JP" altLang="en-US" sz="9600" b="1" i="0" dirty="0">
              <a:solidFill>
                <a:srgbClr val="39424A"/>
              </a:solidFill>
              <a:effectLst/>
              <a:latin typeface="ＭＳ Ｐゴシック" panose="020B0600070205080204" pitchFamily="50" charset="-128"/>
              <a:ea typeface="ＭＳ Ｐゴシック" panose="020B0600070205080204" pitchFamily="50" charset="-128"/>
            </a:endParaRPr>
          </a:p>
          <a:p>
            <a:endParaRPr lang="en-US" altLang="ja-JP" sz="3200" b="1" dirty="0">
              <a:solidFill>
                <a:schemeClr val="tx2"/>
              </a:solidFill>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626D8ED6-FC97-41EC-B8C9-A352EBBB948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42280560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174302" y="1304538"/>
            <a:ext cx="9888439" cy="5166600"/>
          </a:xfrm>
        </p:spPr>
        <p:txBody>
          <a:bodyPr>
            <a:normAutofit/>
          </a:bodyPr>
          <a:lstStyle/>
          <a:p>
            <a:r>
              <a:rPr lang="ja-JP" altLang="en-US" sz="4800" b="1" dirty="0">
                <a:latin typeface="ＭＳ Ｐゴシック" panose="020B0600070205080204" pitchFamily="50" charset="-128"/>
                <a:ea typeface="ＭＳ Ｐゴシック" panose="020B0600070205080204" pitchFamily="50" charset="-128"/>
              </a:rPr>
              <a:t>初めて出会った仲間たちの</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笑顔、優しい眼差し、温かいふれあい、</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この人々や自然とのふれあいが</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あるからこそ、</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よい経験をした、素晴らしい体験を</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したと言えるのです。</a:t>
            </a:r>
            <a:endParaRPr lang="en-US" altLang="ja-JP" sz="4800" b="1" dirty="0">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70</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751261A0-E783-4C00-B002-3F92DD29A8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DB9567F0-311E-09C0-2019-F03675B8D6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8149751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174302" y="925830"/>
            <a:ext cx="9970776" cy="5545308"/>
          </a:xfrm>
        </p:spPr>
        <p:txBody>
          <a:bodyPr>
            <a:normAutofit/>
          </a:bodyPr>
          <a:lstStyle/>
          <a:p>
            <a:r>
              <a:rPr lang="ja-JP" altLang="en-US" sz="4800" b="1" dirty="0">
                <a:latin typeface="ＭＳ Ｐゴシック" panose="020B0600070205080204" pitchFamily="50" charset="-128"/>
                <a:ea typeface="ＭＳ Ｐゴシック" panose="020B0600070205080204" pitchFamily="50" charset="-128"/>
              </a:rPr>
              <a:t>なぜ、この</a:t>
            </a:r>
            <a:r>
              <a:rPr lang="en-US" altLang="ja-JP" sz="4800" b="1" dirty="0">
                <a:latin typeface="ＭＳ Ｐゴシック" panose="020B0600070205080204" pitchFamily="50" charset="-128"/>
                <a:ea typeface="ＭＳ Ｐゴシック" panose="020B0600070205080204" pitchFamily="50" charset="-128"/>
              </a:rPr>
              <a:t>RYLA</a:t>
            </a:r>
            <a:r>
              <a:rPr lang="ja-JP" altLang="en-US" sz="4800" b="1" dirty="0">
                <a:latin typeface="ＭＳ Ｐゴシック" panose="020B0600070205080204" pitchFamily="50" charset="-128"/>
                <a:ea typeface="ＭＳ Ｐゴシック" panose="020B0600070205080204" pitchFamily="50" charset="-128"/>
              </a:rPr>
              <a:t>が</a:t>
            </a:r>
            <a:r>
              <a:rPr lang="en-US" altLang="ja-JP" sz="4800" b="1" dirty="0">
                <a:latin typeface="ＭＳ Ｐゴシック" panose="020B0600070205080204" pitchFamily="50" charset="-128"/>
                <a:ea typeface="ＭＳ Ｐゴシック" panose="020B0600070205080204" pitchFamily="50" charset="-128"/>
              </a:rPr>
              <a:t>40</a:t>
            </a:r>
            <a:r>
              <a:rPr lang="ja-JP" altLang="en-US" sz="4800" b="1" dirty="0">
                <a:latin typeface="ＭＳ Ｐゴシック" panose="020B0600070205080204" pitchFamily="50" charset="-128"/>
                <a:ea typeface="ＭＳ Ｐゴシック" panose="020B0600070205080204" pitchFamily="50" charset="-128"/>
              </a:rPr>
              <a:t>年以上もの</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長きにわたって開催され、</a:t>
            </a:r>
            <a:endParaRPr lang="en-US" altLang="ja-JP" sz="4800" b="1" dirty="0">
              <a:latin typeface="ＭＳ Ｐゴシック" panose="020B0600070205080204" pitchFamily="50" charset="-128"/>
              <a:ea typeface="ＭＳ Ｐゴシック" panose="020B0600070205080204" pitchFamily="50" charset="-128"/>
            </a:endParaRPr>
          </a:p>
          <a:p>
            <a:r>
              <a:rPr lang="en-US" altLang="ja-JP" sz="4800" b="1" dirty="0">
                <a:latin typeface="ＭＳ Ｐゴシック" panose="020B0600070205080204" pitchFamily="50" charset="-128"/>
                <a:ea typeface="ＭＳ Ｐゴシック" panose="020B0600070205080204" pitchFamily="50" charset="-128"/>
              </a:rPr>
              <a:t>2000</a:t>
            </a:r>
            <a:r>
              <a:rPr lang="ja-JP" altLang="en-US" sz="4800" b="1" dirty="0">
                <a:latin typeface="ＭＳ Ｐゴシック" panose="020B0600070205080204" pitchFamily="50" charset="-128"/>
                <a:ea typeface="ＭＳ Ｐゴシック" panose="020B0600070205080204" pitchFamily="50" charset="-128"/>
              </a:rPr>
              <a:t>人もの受講生が</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育っていったのでしょうか。</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学校や地域では学びきれない、</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違った視点でものを考える機会を</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提供してきたからなのです。</a:t>
            </a:r>
            <a:endParaRPr lang="en-US" altLang="ja-JP" sz="4800" b="1" dirty="0">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71</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76741483-4505-44D7-AC59-E3B202AFDDA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D21B9C9F-5140-44F0-68C7-692A053C17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6506170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174302" y="1304538"/>
            <a:ext cx="9753528" cy="5166600"/>
          </a:xfrm>
        </p:spPr>
        <p:txBody>
          <a:bodyPr>
            <a:normAutofit/>
          </a:bodyPr>
          <a:lstStyle/>
          <a:p>
            <a:r>
              <a:rPr lang="ja-JP" altLang="en-US" sz="4800" b="1" dirty="0">
                <a:latin typeface="ＭＳ Ｐゴシック" panose="020B0600070205080204" pitchFamily="50" charset="-128"/>
                <a:ea typeface="ＭＳ Ｐゴシック" panose="020B0600070205080204" pitchFamily="50" charset="-128"/>
              </a:rPr>
              <a:t>その体験から、</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本質は何かと考える若い人びとが</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大勢いるのです。</a:t>
            </a:r>
            <a:endParaRPr lang="en-US" altLang="ja-JP" sz="4800" b="1" dirty="0">
              <a:latin typeface="ＭＳ Ｐゴシック" panose="020B0600070205080204" pitchFamily="50" charset="-128"/>
              <a:ea typeface="ＭＳ Ｐゴシック" panose="020B0600070205080204" pitchFamily="50" charset="-128"/>
            </a:endParaRPr>
          </a:p>
          <a:p>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何が大切なことなのか自らに</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問いかけることをしてくれるのです。</a:t>
            </a:r>
            <a:endParaRPr lang="en-US" altLang="ja-JP" sz="4800" b="1" dirty="0">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72</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69610821-A5A9-4FFF-AB3C-3C2066FC00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3DCE9E49-743C-3F1E-5C55-AC26DA94D83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11159950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110343" y="574766"/>
            <a:ext cx="9941970" cy="5909435"/>
          </a:xfrm>
        </p:spPr>
        <p:txBody>
          <a:bodyPr>
            <a:normAutofit/>
          </a:bodyPr>
          <a:lstStyle/>
          <a:p>
            <a:r>
              <a:rPr lang="ja-JP" altLang="en-US" sz="4800" b="1" dirty="0">
                <a:latin typeface="ＭＳ Ｐゴシック" panose="020B0600070205080204" pitchFamily="50" charset="-128"/>
                <a:ea typeface="ＭＳ Ｐゴシック" panose="020B0600070205080204" pitchFamily="50" charset="-128"/>
              </a:rPr>
              <a:t>功利を追い求めるのではなく、</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どこかの誰かのために私たちに</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できることはないかと優しい気持ちが</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沸き上がり、自分をじっと見直す</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時間を与えられ、</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素晴らしい仲間と出会う機会を</a:t>
            </a:r>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持つことがでるのです。</a:t>
            </a:r>
            <a:endParaRPr lang="en-US" altLang="ja-JP" sz="4800" b="1" dirty="0">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73</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9783BA47-E9EB-4AA3-AFDD-2DE065E7CA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8F5EBEF8-80A9-9900-B748-5679AF417DC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44678062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828800" y="1349115"/>
            <a:ext cx="8596277" cy="5122023"/>
          </a:xfrm>
        </p:spPr>
        <p:txBody>
          <a:bodyPr>
            <a:normAutofit/>
          </a:bodyPr>
          <a:lstStyle/>
          <a:p>
            <a:r>
              <a:rPr lang="en-US" altLang="ja-JP" sz="5400" b="1" dirty="0">
                <a:latin typeface="ＭＳ Ｐゴシック" panose="020B0600070205080204" pitchFamily="50" charset="-128"/>
                <a:ea typeface="ＭＳ Ｐゴシック" panose="020B0600070205080204" pitchFamily="50" charset="-128"/>
              </a:rPr>
              <a:t>RYLA</a:t>
            </a:r>
            <a:r>
              <a:rPr lang="ja-JP" altLang="en-US" sz="5400" b="1" dirty="0">
                <a:latin typeface="ＭＳ Ｐゴシック" panose="020B0600070205080204" pitchFamily="50" charset="-128"/>
                <a:ea typeface="ＭＳ Ｐゴシック" panose="020B0600070205080204" pitchFamily="50" charset="-128"/>
              </a:rPr>
              <a:t>学友の皆さんは</a:t>
            </a:r>
            <a:endParaRPr lang="en-US" altLang="ja-JP" sz="5400" b="1" dirty="0">
              <a:latin typeface="ＭＳ Ｐゴシック" panose="020B0600070205080204" pitchFamily="50" charset="-128"/>
              <a:ea typeface="ＭＳ Ｐゴシック" panose="020B0600070205080204" pitchFamily="50" charset="-128"/>
            </a:endParaRPr>
          </a:p>
          <a:p>
            <a:r>
              <a:rPr lang="ja-JP" altLang="en-US" sz="5400" b="1" dirty="0">
                <a:latin typeface="ＭＳ Ｐゴシック" panose="020B0600070205080204" pitchFamily="50" charset="-128"/>
                <a:ea typeface="ＭＳ Ｐゴシック" panose="020B0600070205080204" pitchFamily="50" charset="-128"/>
              </a:rPr>
              <a:t>ロータリーの期待を</a:t>
            </a:r>
            <a:endParaRPr lang="en-US" altLang="ja-JP" sz="5400" b="1" dirty="0">
              <a:latin typeface="ＭＳ Ｐゴシック" panose="020B0600070205080204" pitchFamily="50" charset="-128"/>
              <a:ea typeface="ＭＳ Ｐゴシック" panose="020B0600070205080204" pitchFamily="50" charset="-128"/>
            </a:endParaRPr>
          </a:p>
          <a:p>
            <a:r>
              <a:rPr lang="ja-JP" altLang="en-US" sz="5400" b="1" dirty="0">
                <a:latin typeface="ＭＳ Ｐゴシック" panose="020B0600070205080204" pitchFamily="50" charset="-128"/>
                <a:ea typeface="ＭＳ Ｐゴシック" panose="020B0600070205080204" pitchFamily="50" charset="-128"/>
              </a:rPr>
              <a:t>背負っていることを</a:t>
            </a:r>
            <a:endParaRPr lang="en-US" altLang="ja-JP" sz="5400" b="1" dirty="0">
              <a:latin typeface="ＭＳ Ｐゴシック" panose="020B0600070205080204" pitchFamily="50" charset="-128"/>
              <a:ea typeface="ＭＳ Ｐゴシック" panose="020B0600070205080204" pitchFamily="50" charset="-128"/>
            </a:endParaRPr>
          </a:p>
          <a:p>
            <a:r>
              <a:rPr lang="ja-JP" altLang="en-US" sz="5400" b="1" dirty="0">
                <a:latin typeface="ＭＳ Ｐゴシック" panose="020B0600070205080204" pitchFamily="50" charset="-128"/>
                <a:ea typeface="ＭＳ Ｐゴシック" panose="020B0600070205080204" pitchFamily="50" charset="-128"/>
              </a:rPr>
              <a:t>忘れないで下さい</a:t>
            </a:r>
            <a:endParaRPr lang="en-US" altLang="ja-JP" sz="5400" b="1" dirty="0">
              <a:latin typeface="ＭＳ Ｐゴシック" panose="020B0600070205080204" pitchFamily="50" charset="-128"/>
              <a:ea typeface="ＭＳ Ｐゴシック" panose="020B0600070205080204" pitchFamily="50" charset="-128"/>
            </a:endParaRPr>
          </a:p>
          <a:p>
            <a:endParaRPr lang="en-US" altLang="ja-JP" sz="4800" b="1" dirty="0">
              <a:solidFill>
                <a:schemeClr val="tx2"/>
              </a:solidFill>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74</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C83EE6AD-A006-4083-B864-C777AE7B03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FC278CBC-99CA-E51F-8A08-68EB5876EBF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86579135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838200" y="1714498"/>
            <a:ext cx="10920046" cy="4674995"/>
          </a:xfrm>
        </p:spPr>
        <p:txBody>
          <a:bodyPr>
            <a:normAutofit/>
          </a:bodyPr>
          <a:lstStyle/>
          <a:p>
            <a:r>
              <a:rPr lang="ja-JP" altLang="en-US" sz="7200" b="1" dirty="0">
                <a:latin typeface="ＭＳ Ｐゴシック" panose="020B0600070205080204" pitchFamily="50" charset="-128"/>
                <a:ea typeface="ＭＳ Ｐゴシック" panose="020B0600070205080204" pitchFamily="50" charset="-128"/>
              </a:rPr>
              <a:t>今、ロータリアンも</a:t>
            </a:r>
            <a:endParaRPr lang="en-US" altLang="ja-JP" sz="7200" b="1" dirty="0">
              <a:latin typeface="ＭＳ Ｐゴシック" panose="020B0600070205080204" pitchFamily="50" charset="-128"/>
              <a:ea typeface="ＭＳ Ｐゴシック" panose="020B0600070205080204" pitchFamily="50" charset="-128"/>
            </a:endParaRPr>
          </a:p>
          <a:p>
            <a:r>
              <a:rPr lang="ja-JP" altLang="en-US" sz="7200" b="1" dirty="0">
                <a:latin typeface="ＭＳ Ｐゴシック" panose="020B0600070205080204" pitchFamily="50" charset="-128"/>
                <a:ea typeface="ＭＳ Ｐゴシック" panose="020B0600070205080204" pitchFamily="50" charset="-128"/>
              </a:rPr>
              <a:t>ライラリアンも一緒になって種をまく時です</a:t>
            </a:r>
            <a:endParaRPr lang="en-US" altLang="ja-JP" sz="7200" b="1" dirty="0">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75</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7B1B7FD-3F8C-49FE-89B3-C48DD7D812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2E1DCA8F-8B87-4043-239D-5C163A34BA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1188944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753848" y="1214203"/>
            <a:ext cx="8671229" cy="5256935"/>
          </a:xfrm>
        </p:spPr>
        <p:txBody>
          <a:bodyPr>
            <a:normAutofit lnSpcReduction="10000"/>
          </a:bodyPr>
          <a:lstStyle/>
          <a:p>
            <a:r>
              <a:rPr lang="ja-JP" altLang="en-US" sz="6600" b="1" dirty="0">
                <a:latin typeface="ＭＳ Ｐゴシック" panose="020B0600070205080204" pitchFamily="50" charset="-128"/>
                <a:ea typeface="ＭＳ Ｐゴシック" panose="020B0600070205080204" pitchFamily="50" charset="-128"/>
              </a:rPr>
              <a:t>ご清聴</a:t>
            </a:r>
            <a:endParaRPr lang="en-US" altLang="ja-JP" sz="6600" b="1" dirty="0">
              <a:latin typeface="ＭＳ Ｐゴシック" panose="020B0600070205080204" pitchFamily="50" charset="-128"/>
              <a:ea typeface="ＭＳ Ｐゴシック" panose="020B0600070205080204" pitchFamily="50" charset="-128"/>
            </a:endParaRPr>
          </a:p>
          <a:p>
            <a:r>
              <a:rPr lang="ja-JP" altLang="en-US" sz="6600" b="1" dirty="0">
                <a:latin typeface="ＭＳ Ｐゴシック" panose="020B0600070205080204" pitchFamily="50" charset="-128"/>
                <a:ea typeface="ＭＳ Ｐゴシック" panose="020B0600070205080204" pitchFamily="50" charset="-128"/>
              </a:rPr>
              <a:t>ありがとうございました</a:t>
            </a:r>
            <a:endParaRPr lang="en-US" altLang="ja-JP" sz="6600" b="1" dirty="0">
              <a:latin typeface="ＭＳ Ｐゴシック" panose="020B0600070205080204" pitchFamily="50" charset="-128"/>
              <a:ea typeface="ＭＳ Ｐゴシック" panose="020B0600070205080204" pitchFamily="50" charset="-128"/>
            </a:endParaRPr>
          </a:p>
          <a:p>
            <a:endParaRPr lang="en-US" altLang="ja-JP" sz="5200" b="1" dirty="0">
              <a:latin typeface="ＭＳ Ｐゴシック" panose="020B0600070205080204" pitchFamily="50" charset="-128"/>
              <a:ea typeface="ＭＳ Ｐゴシック" panose="020B0600070205080204" pitchFamily="50" charset="-128"/>
            </a:endParaRPr>
          </a:p>
          <a:p>
            <a:r>
              <a:rPr lang="ja-JP" altLang="en-US" sz="5200" b="1" dirty="0">
                <a:latin typeface="ＭＳ Ｐゴシック" panose="020B0600070205080204" pitchFamily="50" charset="-128"/>
                <a:ea typeface="ＭＳ Ｐゴシック" panose="020B0600070205080204" pitchFamily="50" charset="-128"/>
              </a:rPr>
              <a:t>お目にかかる日を楽しみに</a:t>
            </a:r>
            <a:endParaRPr lang="en-US" altLang="ja-JP" sz="5200" b="1" dirty="0">
              <a:latin typeface="ＭＳ Ｐゴシック" panose="020B0600070205080204" pitchFamily="50" charset="-128"/>
              <a:ea typeface="ＭＳ Ｐゴシック" panose="020B0600070205080204" pitchFamily="50" charset="-128"/>
            </a:endParaRPr>
          </a:p>
          <a:p>
            <a:endParaRPr lang="en-US" altLang="ja-JP" sz="4800" b="1" dirty="0">
              <a:latin typeface="ＭＳ Ｐゴシック" panose="020B0600070205080204" pitchFamily="50" charset="-128"/>
              <a:ea typeface="ＭＳ Ｐゴシック" panose="020B0600070205080204" pitchFamily="50" charset="-128"/>
            </a:endParaRPr>
          </a:p>
          <a:p>
            <a:r>
              <a:rPr lang="ja-JP" altLang="en-US" sz="4800" b="1" dirty="0">
                <a:latin typeface="ＭＳ Ｐゴシック" panose="020B0600070205080204" pitchFamily="50" charset="-128"/>
                <a:ea typeface="ＭＳ Ｐゴシック" panose="020B0600070205080204" pitchFamily="50" charset="-128"/>
              </a:rPr>
              <a:t>三木明</a:t>
            </a:r>
            <a:endParaRPr lang="en-US" altLang="ja-JP" sz="4800" b="1" dirty="0">
              <a:latin typeface="ＭＳ Ｐゴシック" panose="020B0600070205080204" pitchFamily="50" charset="-128"/>
              <a:ea typeface="ＭＳ Ｐゴシック" panose="020B0600070205080204" pitchFamily="50" charset="-128"/>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76</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6" name="Picture 2">
            <a:extLst>
              <a:ext uri="{FF2B5EF4-FFF2-40B4-BE49-F238E27FC236}">
                <a16:creationId xmlns:a16="http://schemas.microsoft.com/office/drawing/2014/main" id="{7E3B3A8B-DF4A-43BC-BAE9-4B48426F4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7" name="図 6">
            <a:extLst>
              <a:ext uri="{FF2B5EF4-FFF2-40B4-BE49-F238E27FC236}">
                <a16:creationId xmlns:a16="http://schemas.microsoft.com/office/drawing/2014/main" id="{02540CA6-ABDD-E91B-2C68-5644C863E6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840024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1417983"/>
            <a:ext cx="10310446" cy="5053155"/>
          </a:xfrm>
        </p:spPr>
        <p:txBody>
          <a:bodyPr>
            <a:normAutofit/>
          </a:bodyPr>
          <a:lstStyle/>
          <a:p>
            <a:r>
              <a:rPr lang="en-US" altLang="ja-JP" sz="6000" b="1" dirty="0">
                <a:latin typeface="+mn-ea"/>
              </a:rPr>
              <a:t>RYLA</a:t>
            </a:r>
            <a:r>
              <a:rPr lang="ja-JP" altLang="en-US" sz="6000" b="1" dirty="0">
                <a:latin typeface="+mn-ea"/>
              </a:rPr>
              <a:t>は、</a:t>
            </a:r>
            <a:endParaRPr lang="en-US" altLang="ja-JP" sz="6000" b="1" dirty="0">
              <a:latin typeface="+mn-ea"/>
            </a:endParaRPr>
          </a:p>
          <a:p>
            <a:r>
              <a:rPr lang="ja-JP" altLang="en-US" sz="6000" b="1" dirty="0">
                <a:latin typeface="+mn-ea"/>
              </a:rPr>
              <a:t>若い世代を対象とした</a:t>
            </a:r>
            <a:endParaRPr lang="en-US" altLang="ja-JP" sz="6000" b="1" dirty="0">
              <a:latin typeface="+mn-ea"/>
            </a:endParaRPr>
          </a:p>
          <a:p>
            <a:r>
              <a:rPr lang="ja-JP" altLang="en-US" sz="6000" b="1" dirty="0">
                <a:latin typeface="+mn-ea"/>
              </a:rPr>
              <a:t>短期集中型のリーダーシップ</a:t>
            </a:r>
            <a:endParaRPr lang="en-US" altLang="ja-JP" sz="6000" b="1" dirty="0">
              <a:latin typeface="+mn-ea"/>
            </a:endParaRPr>
          </a:p>
          <a:p>
            <a:r>
              <a:rPr lang="ja-JP" altLang="en-US" sz="6000" b="1" dirty="0">
                <a:latin typeface="+mn-ea"/>
              </a:rPr>
              <a:t>育成プログラムです</a:t>
            </a:r>
            <a:endParaRPr lang="en-US" altLang="ja-JP" sz="6000" b="1" dirty="0">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2363198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627E694-6FA1-48A2-A38A-76695CBCFA23}"/>
              </a:ext>
            </a:extLst>
          </p:cNvPr>
          <p:cNvSpPr>
            <a:spLocks noGrp="1"/>
          </p:cNvSpPr>
          <p:nvPr>
            <p:ph type="ctrTitle"/>
          </p:nvPr>
        </p:nvSpPr>
        <p:spPr>
          <a:xfrm>
            <a:off x="1524000" y="1122363"/>
            <a:ext cx="9144000" cy="3041674"/>
          </a:xfrm>
        </p:spPr>
        <p:txBody>
          <a:bodyPr>
            <a:normAutofit fontScale="90000"/>
          </a:bodyPr>
          <a:lstStyle/>
          <a:p>
            <a:br>
              <a:rPr lang="en-US" altLang="ja-JP" dirty="0"/>
            </a:br>
            <a:br>
              <a:rPr lang="en-US" altLang="ja-JP" dirty="0"/>
            </a:br>
            <a:br>
              <a:rPr lang="en-US" altLang="ja-JP" dirty="0"/>
            </a:br>
            <a:br>
              <a:rPr lang="en-US" altLang="ja-JP" dirty="0"/>
            </a:br>
            <a:br>
              <a:rPr lang="en-US" altLang="ja-JP" dirty="0"/>
            </a:br>
            <a:br>
              <a:rPr lang="en-US" altLang="ja-JP" dirty="0"/>
            </a:br>
            <a:r>
              <a:rPr lang="ja-JP" altLang="en-US" dirty="0"/>
              <a:t>　　　　　　　　　　</a:t>
            </a:r>
            <a:br>
              <a:rPr lang="en-US" altLang="ja-JP" dirty="0"/>
            </a:br>
            <a:br>
              <a:rPr lang="en-US" altLang="ja-JP" dirty="0"/>
            </a:br>
            <a:br>
              <a:rPr lang="en-US" altLang="ja-JP" dirty="0"/>
            </a:br>
            <a:br>
              <a:rPr lang="en-US" altLang="ja-JP" dirty="0"/>
            </a:br>
            <a:endParaRPr kumimoji="1" lang="ja-JP" altLang="en-US" b="1" dirty="0"/>
          </a:p>
        </p:txBody>
      </p:sp>
      <p:sp>
        <p:nvSpPr>
          <p:cNvPr id="3" name="サブタイトル 2">
            <a:extLst>
              <a:ext uri="{FF2B5EF4-FFF2-40B4-BE49-F238E27FC236}">
                <a16:creationId xmlns:a16="http://schemas.microsoft.com/office/drawing/2014/main" id="{D8EC0290-CF89-4CC0-8BE3-3FFB1A9777C5}"/>
              </a:ext>
            </a:extLst>
          </p:cNvPr>
          <p:cNvSpPr>
            <a:spLocks noGrp="1"/>
          </p:cNvSpPr>
          <p:nvPr>
            <p:ph type="subTitle" idx="1"/>
          </p:nvPr>
        </p:nvSpPr>
        <p:spPr>
          <a:xfrm>
            <a:off x="1043354" y="1580606"/>
            <a:ext cx="10714892" cy="4890532"/>
          </a:xfrm>
        </p:spPr>
        <p:txBody>
          <a:bodyPr>
            <a:normAutofit/>
          </a:bodyPr>
          <a:lstStyle/>
          <a:p>
            <a:r>
              <a:rPr lang="en-US" altLang="ja-JP" sz="5400" b="1" dirty="0">
                <a:latin typeface="ＭＳ Ｐゴシック" panose="020B0600070205080204" pitchFamily="50" charset="-128"/>
                <a:ea typeface="ＭＳ Ｐゴシック" panose="020B0600070205080204" pitchFamily="50" charset="-128"/>
              </a:rPr>
              <a:t>RYLA</a:t>
            </a:r>
            <a:r>
              <a:rPr lang="ja-JP" altLang="en-US" sz="5400" b="1" dirty="0">
                <a:latin typeface="ＭＳ Ｐゴシック" panose="020B0600070205080204" pitchFamily="50" charset="-128"/>
                <a:ea typeface="ＭＳ Ｐゴシック" panose="020B0600070205080204" pitchFamily="50" charset="-128"/>
              </a:rPr>
              <a:t>を実施するメリットは</a:t>
            </a:r>
            <a:endParaRPr lang="en-US" altLang="ja-JP" sz="5400" b="1" dirty="0">
              <a:latin typeface="ＭＳ Ｐゴシック" panose="020B0600070205080204" pitchFamily="50" charset="-128"/>
              <a:ea typeface="ＭＳ Ｐゴシック" panose="020B0600070205080204" pitchFamily="50" charset="-128"/>
            </a:endParaRPr>
          </a:p>
          <a:p>
            <a:r>
              <a:rPr lang="ja-JP" altLang="en-US" sz="5400" b="1" dirty="0">
                <a:latin typeface="ＭＳ Ｐゴシック" panose="020B0600070205080204" pitchFamily="50" charset="-128"/>
                <a:ea typeface="ＭＳ Ｐゴシック" panose="020B0600070205080204" pitchFamily="50" charset="-128"/>
              </a:rPr>
              <a:t>数多くありますが、</a:t>
            </a:r>
            <a:endParaRPr lang="en-US" altLang="ja-JP" sz="5400" b="1" dirty="0">
              <a:latin typeface="ＭＳ Ｐゴシック" panose="020B0600070205080204" pitchFamily="50" charset="-128"/>
              <a:ea typeface="ＭＳ Ｐゴシック" panose="020B0600070205080204" pitchFamily="50" charset="-128"/>
            </a:endParaRPr>
          </a:p>
          <a:p>
            <a:r>
              <a:rPr lang="ja-JP" altLang="en-US" sz="5400" b="1" dirty="0">
                <a:latin typeface="ＭＳ Ｐゴシック" panose="020B0600070205080204" pitchFamily="50" charset="-128"/>
                <a:ea typeface="ＭＳ Ｐゴシック" panose="020B0600070205080204" pitchFamily="50" charset="-128"/>
              </a:rPr>
              <a:t>未来の担い手を育てることが</a:t>
            </a:r>
            <a:endParaRPr lang="en-US" altLang="ja-JP" sz="5400" b="1" dirty="0">
              <a:latin typeface="ＭＳ Ｐゴシック" panose="020B0600070205080204" pitchFamily="50" charset="-128"/>
              <a:ea typeface="ＭＳ Ｐゴシック" panose="020B0600070205080204" pitchFamily="50" charset="-128"/>
            </a:endParaRPr>
          </a:p>
          <a:p>
            <a:r>
              <a:rPr lang="ja-JP" altLang="en-US" sz="5400" b="1" dirty="0">
                <a:latin typeface="ＭＳ Ｐゴシック" panose="020B0600070205080204" pitchFamily="50" charset="-128"/>
                <a:ea typeface="ＭＳ Ｐゴシック" panose="020B0600070205080204" pitchFamily="50" charset="-128"/>
              </a:rPr>
              <a:t>その大きな目的です。</a:t>
            </a:r>
            <a:endParaRPr lang="en-US" altLang="ja-JP" sz="5400" b="1" dirty="0">
              <a:latin typeface="ＭＳ Ｐゴシック" panose="020B0600070205080204" pitchFamily="50" charset="-128"/>
              <a:ea typeface="ＭＳ Ｐゴシック" panose="020B0600070205080204" pitchFamily="50" charset="-128"/>
            </a:endParaRPr>
          </a:p>
          <a:p>
            <a:endParaRPr lang="en-US" altLang="ja-JP" sz="3200" b="1" dirty="0">
              <a:latin typeface="+mn-ea"/>
            </a:endParaRPr>
          </a:p>
        </p:txBody>
      </p:sp>
      <p:pic>
        <p:nvPicPr>
          <p:cNvPr id="5" name="Picture 6">
            <a:extLst>
              <a:ext uri="{FF2B5EF4-FFF2-40B4-BE49-F238E27FC236}">
                <a16:creationId xmlns:a16="http://schemas.microsoft.com/office/drawing/2014/main" id="{9DDEC44E-70F9-44DD-A715-E9E70640E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25077" y="179394"/>
            <a:ext cx="1577975"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スライド番号プレースホルダー 3">
            <a:extLst>
              <a:ext uri="{FF2B5EF4-FFF2-40B4-BE49-F238E27FC236}">
                <a16:creationId xmlns:a16="http://schemas.microsoft.com/office/drawing/2014/main" id="{7F0CFC20-7B62-43B5-97CE-5E85AB2C8E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F3E680-E396-4AA0-B464-C4EAE5CFB8A2}"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pic>
        <p:nvPicPr>
          <p:cNvPr id="7" name="Picture 2">
            <a:extLst>
              <a:ext uri="{FF2B5EF4-FFF2-40B4-BE49-F238E27FC236}">
                <a16:creationId xmlns:a16="http://schemas.microsoft.com/office/drawing/2014/main" id="{4E40FF5B-C4E7-4B09-9DEC-EEDA24B7194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375" y="5848350"/>
            <a:ext cx="1009650" cy="100965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E57D3ADE-8963-94E2-6D33-D81B5010346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349" y="211747"/>
            <a:ext cx="760541" cy="714083"/>
          </a:xfrm>
          <a:prstGeom prst="rect">
            <a:avLst/>
          </a:prstGeom>
        </p:spPr>
      </p:pic>
    </p:spTree>
    <p:extLst>
      <p:ext uri="{BB962C8B-B14F-4D97-AF65-F5344CB8AC3E}">
        <p14:creationId xmlns:p14="http://schemas.microsoft.com/office/powerpoint/2010/main" val="3401915549"/>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6310</Words>
  <Application>Microsoft Office PowerPoint</Application>
  <PresentationFormat>ワイド画面</PresentationFormat>
  <Paragraphs>862</Paragraphs>
  <Slides>76</Slides>
  <Notes>19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76</vt:i4>
      </vt:variant>
    </vt:vector>
  </HeadingPairs>
  <TitlesOfParts>
    <vt:vector size="83" baseType="lpstr">
      <vt:lpstr>ＭＳ Ｐゴシック</vt:lpstr>
      <vt:lpstr>游ゴシック</vt:lpstr>
      <vt:lpstr>游ゴシック Light</vt:lpstr>
      <vt:lpstr>游明朝</vt:lpstr>
      <vt:lpstr>Arial</vt:lpstr>
      <vt:lpstr>Times New Roman</vt:lpstr>
      <vt:lpstr>1_Office テーマ</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プレゼンテーション</vt:lpstr>
      <vt:lpstr>      　　　　　　　　　　    </vt:lpstr>
      <vt:lpstr>      　　　　　　　　　　    </vt:lpstr>
      <vt:lpstr>      　　　　　　　　　　    </vt:lpstr>
      <vt:lpstr>      　　　　　　　　　　    </vt:lpstr>
      <vt:lpstr>      　　　　　　　　　　    </vt:lpstr>
      <vt:lpstr>      　　　　　　　　　　    </vt:lpstr>
      <vt:lpstr>      　　　　　　　　　　    </vt:lpstr>
      <vt:lpstr>      　　　　　　　　　　    </vt:lpstr>
      <vt:lpstr>      　　　　　　　　　　    </vt:lpstr>
      <vt:lpstr>PowerPoint プレゼンテーション</vt:lpstr>
      <vt:lpstr>      　　　　　　　　　　    </vt:lpstr>
      <vt:lpstr>      　　　　　　　　　　    </vt:lpstr>
      <vt:lpstr>      　　　　　　　　　　    </vt:lpstr>
      <vt:lpstr>      　　　　　　　　　　    </vt:lpstr>
      <vt:lpstr>      　　　　　　　　　　    </vt:lpstr>
      <vt:lpstr>      　　　　　　　　　　    </vt:lpstr>
      <vt:lpstr>      　　　　　　　　　　    </vt:lpstr>
      <vt:lpstr>      　　　　　　　　　　    </vt:lpstr>
      <vt:lpstr>      　　　　　　　　　　    </vt:lpstr>
      <vt:lpstr>      　　　　　　　　　　    </vt:lpstr>
      <vt:lpstr>        Sonny Brown 委員長は、私たちが開催して いるRYLAを参考に国際RYLAを企画したい。 開催にあたり、神戸の今井顧問のご自宅を 訪問され、細部にわたり調査されました。  RYLAの真髄や理念は今井先生が、 現場の技術的な事は私たちがお話しをし、 初めての国際RYLAが San Antonio　TEXASで開催されたのです。 </vt:lpstr>
      <vt:lpstr>      　　　　　　　　　　    </vt:lpstr>
      <vt:lpstr>PowerPoint プレゼンテーション</vt:lpstr>
      <vt:lpstr>      　　　　　　　　　　    </vt:lpstr>
      <vt:lpstr>      　　　　　　　　　　    </vt:lpstr>
      <vt:lpstr>      　　　　　　　　　　    </vt:lpstr>
      <vt:lpstr>      　　　　　　　　　　    </vt:lpstr>
      <vt:lpstr>      　　　　　　　　　　    </vt:lpstr>
      <vt:lpstr>      　　　　　　　　　　    </vt:lpstr>
      <vt:lpstr>      　　　　　　　　　　    </vt:lpstr>
      <vt:lpstr>      　　　　　　　　　　    </vt:lpstr>
      <vt:lpstr>      　　　　　　　　　　    </vt:lpstr>
      <vt:lpstr>      　　　　　　　　　　    </vt:lpstr>
      <vt:lpstr>      　　　　　　　　　　    </vt:lpstr>
      <vt:lpstr>      　　　　　　　　　　    </vt:lpstr>
      <vt:lpstr>      　　　　　　　　　　    </vt:lpstr>
      <vt:lpstr>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Miki Akira</dc:creator>
  <cp:lastModifiedBy>明 三木</cp:lastModifiedBy>
  <cp:revision>191</cp:revision>
  <cp:lastPrinted>2022-05-18T06:56:25Z</cp:lastPrinted>
  <dcterms:created xsi:type="dcterms:W3CDTF">2020-08-10T08:16:06Z</dcterms:created>
  <dcterms:modified xsi:type="dcterms:W3CDTF">2022-05-21T03:38:31Z</dcterms:modified>
</cp:coreProperties>
</file>