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</p:sldMasterIdLst>
  <p:sldIdLst>
    <p:sldId id="256" r:id="rId2"/>
    <p:sldId id="268" r:id="rId3"/>
    <p:sldId id="270" r:id="rId4"/>
    <p:sldId id="274" r:id="rId5"/>
    <p:sldId id="273" r:id="rId6"/>
    <p:sldId id="269" r:id="rId7"/>
    <p:sldId id="27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まみ とく" initials="まと" lastIdx="1" clrIdx="0">
    <p:extLst>
      <p:ext uri="{19B8F6BF-5375-455C-9EA6-DF929625EA0E}">
        <p15:presenceInfo xmlns:p15="http://schemas.microsoft.com/office/powerpoint/2012/main" userId="3e3f8934d82ed4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2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63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083" y="0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8250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140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9188"/>
            <a:ext cx="10058400" cy="1450757"/>
          </a:xfrm>
        </p:spPr>
        <p:txBody>
          <a:bodyPr/>
          <a:lstStyle>
            <a:lvl1pPr marL="0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748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47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11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61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083" y="0"/>
            <a:ext cx="100584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131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69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2330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9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63905"/>
            <a:ext cx="10058400" cy="5563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60AE241-3525-4178-ACE5-10B0CC4EC9C8}" type="datetimeFigureOut">
              <a:rPr kumimoji="1" lang="ja-JP" altLang="en-US" smtClean="0"/>
              <a:t>2024/7/31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90BA91C-9858-4905-BF10-6EECD30E7B8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88720" y="753389"/>
            <a:ext cx="9966960" cy="0"/>
          </a:xfrm>
          <a:prstGeom prst="line">
            <a:avLst/>
          </a:prstGeom>
          <a:ln w="63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47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783DA8B-5DF1-E0E6-13BF-A861B624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591312"/>
            <a:ext cx="10058400" cy="356616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「令和</a:t>
            </a:r>
            <a:r>
              <a:rPr kumimoji="1" lang="en-US" altLang="ja-JP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 能登半島地震」における</a:t>
            </a:r>
            <a:b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第</a:t>
            </a:r>
            <a:r>
              <a:rPr kumimoji="1" lang="en-US" altLang="ja-JP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地区ＲＡ ボランティア活動報告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24E398A-BD32-4C2B-B8D1-6303F3336C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7691" y="281485"/>
            <a:ext cx="10058400" cy="619654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kumimoji="1"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字幕 2">
            <a:extLst>
              <a:ext uri="{FF2B5EF4-FFF2-40B4-BE49-F238E27FC236}">
                <a16:creationId xmlns:a16="http://schemas.microsoft.com/office/drawing/2014/main" id="{86042E1A-3B92-085D-B121-302618630525}"/>
              </a:ext>
            </a:extLst>
          </p:cNvPr>
          <p:cNvSpPr txBox="1">
            <a:spLocks/>
          </p:cNvSpPr>
          <p:nvPr/>
        </p:nvSpPr>
        <p:spPr>
          <a:xfrm>
            <a:off x="5318760" y="4996741"/>
            <a:ext cx="6583680" cy="1137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kumimoji="1"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kumimoji="1"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第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地区（富山・石川）ローターアクト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地区ローターアクト代表　和田 康佑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F4C26E2-28D0-2720-160A-A4116FA8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768" y="723445"/>
            <a:ext cx="4256464" cy="174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2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091D-D786-95E0-330D-929D75D7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07" y="-70877"/>
            <a:ext cx="8357186" cy="834827"/>
          </a:xfrm>
        </p:spPr>
        <p:txBody>
          <a:bodyPr>
            <a:normAutofit/>
          </a:bodyPr>
          <a:lstStyle/>
          <a:p>
            <a:pPr algn="ctr"/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「令和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年 能登半島地震」における</a:t>
            </a:r>
            <a:b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地区ローターアクトボランティア活動報告</a:t>
            </a:r>
            <a:endParaRPr kumimoji="1"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AB2E8C1-62B5-0C42-E14C-FCBC1FA0E82E}"/>
              </a:ext>
            </a:extLst>
          </p:cNvPr>
          <p:cNvSpPr/>
          <p:nvPr/>
        </p:nvSpPr>
        <p:spPr>
          <a:xfrm>
            <a:off x="4138419" y="784964"/>
            <a:ext cx="3915161" cy="50169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中島地区への支援物資プロジェクト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（第</a:t>
            </a:r>
            <a:r>
              <a:rPr kumimoji="1" lang="en-US" altLang="ja-JP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地区ローターアクト）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69D13D-AB3F-86F6-839E-A865E87A599D}"/>
              </a:ext>
            </a:extLst>
          </p:cNvPr>
          <p:cNvSpPr/>
          <p:nvPr/>
        </p:nvSpPr>
        <p:spPr>
          <a:xfrm>
            <a:off x="1228862" y="3500362"/>
            <a:ext cx="3915161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穴水町復興支援ボランティア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（金沢東ローターアクトクラブ）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1BCE9E-13A7-1CE7-05AF-622C6A6DED97}"/>
              </a:ext>
            </a:extLst>
          </p:cNvPr>
          <p:cNvSpPr/>
          <p:nvPr/>
        </p:nvSpPr>
        <p:spPr>
          <a:xfrm>
            <a:off x="7047977" y="3475781"/>
            <a:ext cx="3915161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七尾市旧中島町復興支援ボランティア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（金沢東＆金沢ローターアクトクラブ）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1A61112-4101-C62A-E42F-3B1D2FAB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391" y="1329171"/>
            <a:ext cx="1583796" cy="21117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077792C-92C6-B318-58DA-53305E60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616" y="1329171"/>
            <a:ext cx="1583796" cy="21117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3FEE5FB-1509-0CC0-B061-91B2448938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34" y="1329171"/>
            <a:ext cx="2991328" cy="2111728"/>
          </a:xfrm>
          <a:prstGeom prst="rect">
            <a:avLst/>
          </a:prstGeom>
        </p:spPr>
      </p:pic>
      <p:pic>
        <p:nvPicPr>
          <p:cNvPr id="13" name="Google Shape;439;g2b1e0be2647_0_0">
            <a:extLst>
              <a:ext uri="{FF2B5EF4-FFF2-40B4-BE49-F238E27FC236}">
                <a16:creationId xmlns:a16="http://schemas.microsoft.com/office/drawing/2014/main" id="{812D1319-9377-77C2-873A-8C102A8DC8B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13941"/>
          <a:stretch/>
        </p:blipFill>
        <p:spPr>
          <a:xfrm>
            <a:off x="348343" y="4038046"/>
            <a:ext cx="2814697" cy="228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440;g2b1e0be2647_0_0">
            <a:extLst>
              <a:ext uri="{FF2B5EF4-FFF2-40B4-BE49-F238E27FC236}">
                <a16:creationId xmlns:a16="http://schemas.microsoft.com/office/drawing/2014/main" id="{1494C8B3-A28D-6ADB-B2CB-23041215864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86443" y="4055243"/>
            <a:ext cx="2657307" cy="2263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78A127A-B41B-781A-AC9E-001DF998F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252" y="4040327"/>
            <a:ext cx="2680710" cy="226716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4A58AB-C19F-B9EA-38D8-EB46A388B7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8537" y="4040326"/>
            <a:ext cx="2451333" cy="22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21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091D-D786-95E0-330D-929D75D7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07" y="-70877"/>
            <a:ext cx="8357186" cy="834827"/>
          </a:xfrm>
        </p:spPr>
        <p:txBody>
          <a:bodyPr>
            <a:normAutofit/>
          </a:bodyPr>
          <a:lstStyle/>
          <a:p>
            <a:pPr algn="ctr"/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「令和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年 能登半島地震」における</a:t>
            </a:r>
            <a:b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地区ローターアクトボランティア（砺波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RAC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）活動報告</a:t>
            </a:r>
            <a:endParaRPr kumimoji="1"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AB2E8C1-62B5-0C42-E14C-FCBC1FA0E82E}"/>
              </a:ext>
            </a:extLst>
          </p:cNvPr>
          <p:cNvSpPr/>
          <p:nvPr/>
        </p:nvSpPr>
        <p:spPr>
          <a:xfrm>
            <a:off x="446314" y="956658"/>
            <a:ext cx="3466715" cy="50169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災害時の支援物資拠点管理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69D13D-AB3F-86F6-839E-A865E87A599D}"/>
              </a:ext>
            </a:extLst>
          </p:cNvPr>
          <p:cNvSpPr/>
          <p:nvPr/>
        </p:nvSpPr>
        <p:spPr>
          <a:xfrm>
            <a:off x="4362643" y="953211"/>
            <a:ext cx="3466714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支援物資の搬入搬出作業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飲料水の提供補助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1BCE9E-13A7-1CE7-05AF-622C6A6DED97}"/>
              </a:ext>
            </a:extLst>
          </p:cNvPr>
          <p:cNvSpPr/>
          <p:nvPr/>
        </p:nvSpPr>
        <p:spPr>
          <a:xfrm>
            <a:off x="8278971" y="953210"/>
            <a:ext cx="3466715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住居スペースの土足厳禁化に伴う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清掃・住居スペースの拡張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473F874-8201-2E99-F3BD-8C75064F24D5}"/>
              </a:ext>
            </a:extLst>
          </p:cNvPr>
          <p:cNvSpPr/>
          <p:nvPr/>
        </p:nvSpPr>
        <p:spPr>
          <a:xfrm>
            <a:off x="8278972" y="3647369"/>
            <a:ext cx="3466714" cy="50169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飲料水の運搬・提供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BB5A71-8426-FF4E-5792-309775B8196C}"/>
              </a:ext>
            </a:extLst>
          </p:cNvPr>
          <p:cNvSpPr/>
          <p:nvPr/>
        </p:nvSpPr>
        <p:spPr>
          <a:xfrm>
            <a:off x="446314" y="3647370"/>
            <a:ext cx="3466714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家財道具・瓦礫の処理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B619C8-D5BB-72FF-2529-128711E339F3}"/>
              </a:ext>
            </a:extLst>
          </p:cNvPr>
          <p:cNvSpPr/>
          <p:nvPr/>
        </p:nvSpPr>
        <p:spPr>
          <a:xfrm>
            <a:off x="4362643" y="3647369"/>
            <a:ext cx="3466714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清掃及び簡易ベッドの増設作業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BD49BA5-E770-BB95-00AF-49897F7B7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7" r="6520"/>
          <a:stretch/>
        </p:blipFill>
        <p:spPr>
          <a:xfrm>
            <a:off x="446314" y="1507404"/>
            <a:ext cx="1690679" cy="200849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42B66B0-5323-E524-F615-B65E6DDA1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6" r="9583"/>
          <a:stretch/>
        </p:blipFill>
        <p:spPr>
          <a:xfrm>
            <a:off x="2218660" y="1507404"/>
            <a:ext cx="1690679" cy="2008493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62D0E71-9FF1-A986-8DE1-825E1F93D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12"/>
          <a:stretch/>
        </p:blipFill>
        <p:spPr>
          <a:xfrm>
            <a:off x="4358953" y="1507404"/>
            <a:ext cx="1690678" cy="200849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00C57E4-B0AE-6238-98A7-43AD614E44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62"/>
          <a:stretch/>
        </p:blipFill>
        <p:spPr>
          <a:xfrm>
            <a:off x="6138679" y="1507404"/>
            <a:ext cx="1690677" cy="2008493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DD3611E1-949A-6541-57A2-44E2592AA1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306" r="23787"/>
          <a:stretch/>
        </p:blipFill>
        <p:spPr>
          <a:xfrm>
            <a:off x="8278971" y="1490360"/>
            <a:ext cx="1804614" cy="202553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654DCE91-3AED-056F-65FB-8C87ABBCBD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337" r="7629"/>
          <a:stretch/>
        </p:blipFill>
        <p:spPr>
          <a:xfrm>
            <a:off x="8278970" y="4213173"/>
            <a:ext cx="1804615" cy="201905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3DEC7FFD-DC9D-F0AB-6918-8EA0C26BB85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93" b="8245"/>
          <a:stretch/>
        </p:blipFill>
        <p:spPr>
          <a:xfrm>
            <a:off x="10165253" y="4173268"/>
            <a:ext cx="1580433" cy="2058954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AB914D6-5B90-4726-DACA-7CC2D7D869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315" y="4208982"/>
            <a:ext cx="1690678" cy="201905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D31928A6-7B6C-BFDF-70C7-CF8D03AA5D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802" r="5266"/>
          <a:stretch/>
        </p:blipFill>
        <p:spPr>
          <a:xfrm>
            <a:off x="2218660" y="4208983"/>
            <a:ext cx="1694368" cy="201905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A2BFB86-A189-D6A4-8E17-C4C48886DF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643" y="4208982"/>
            <a:ext cx="1804615" cy="201905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43B0EEC-E8D4-9805-26E4-8A81BBED8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5945" y="4208982"/>
            <a:ext cx="1553411" cy="201905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6960CD1-E125-D81B-73FA-3E2D9D32F98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6639"/>
          <a:stretch/>
        </p:blipFill>
        <p:spPr>
          <a:xfrm>
            <a:off x="10165252" y="1490360"/>
            <a:ext cx="1580433" cy="202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4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091D-D786-95E0-330D-929D75D7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07" y="-70877"/>
            <a:ext cx="8357186" cy="834827"/>
          </a:xfrm>
        </p:spPr>
        <p:txBody>
          <a:bodyPr>
            <a:normAutofit/>
          </a:bodyPr>
          <a:lstStyle/>
          <a:p>
            <a:pPr algn="ctr"/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「令和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年 能登半島地震」における</a:t>
            </a:r>
            <a:b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地区ローターアクトボランティア活動報告</a:t>
            </a:r>
            <a:endParaRPr kumimoji="1"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AB2E8C1-62B5-0C42-E14C-FCBC1FA0E82E}"/>
              </a:ext>
            </a:extLst>
          </p:cNvPr>
          <p:cNvSpPr/>
          <p:nvPr/>
        </p:nvSpPr>
        <p:spPr>
          <a:xfrm>
            <a:off x="1604987" y="1057697"/>
            <a:ext cx="4300912" cy="157418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6/7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中島地区現地ボランティア活動写真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2580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地区（東京北部・沖縄）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嶋村パストガバナー、瀬下様、菅原様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2730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地区（宮崎・鹿児島）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勢井様（きりんさん）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69D13D-AB3F-86F6-839E-A865E87A599D}"/>
              </a:ext>
            </a:extLst>
          </p:cNvPr>
          <p:cNvSpPr/>
          <p:nvPr/>
        </p:nvSpPr>
        <p:spPr>
          <a:xfrm>
            <a:off x="7663342" y="979667"/>
            <a:ext cx="4300911" cy="2062232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2770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地区（埼玉南東）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RYLA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委員会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＆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2770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地区ＲＡと連携した活動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6/15</a:t>
            </a:r>
            <a:r>
              <a:rPr kumimoji="1" lang="ja-JP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（土）、</a:t>
            </a:r>
            <a:r>
              <a:rPr kumimoji="1" lang="en-US" altLang="ja-JP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6/16</a:t>
            </a:r>
            <a:r>
              <a:rPr kumimoji="1" lang="ja-JP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（日）に</a:t>
            </a:r>
            <a:endParaRPr kumimoji="1" lang="en-US" altLang="ja-JP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zh-TW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2770</a:t>
            </a:r>
            <a:r>
              <a:rPr kumimoji="1" lang="zh-TW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地区（埼玉南東）</a:t>
            </a:r>
            <a:r>
              <a:rPr kumimoji="1" lang="en-US" altLang="zh-TW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RYLA</a:t>
            </a:r>
            <a:r>
              <a:rPr kumimoji="1" lang="zh-TW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委員会</a:t>
            </a:r>
            <a:r>
              <a:rPr kumimoji="1" lang="ja-JP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様に来県いただき、打合せ及び現地視察</a:t>
            </a:r>
            <a:endParaRPr kumimoji="1" lang="en-US" altLang="ja-JP" b="1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を実施</a:t>
            </a:r>
            <a:r>
              <a:rPr kumimoji="1" lang="ja-JP" altLang="en-US" b="1" dirty="0">
                <a:solidFill>
                  <a:schemeClr val="tx1"/>
                </a:solidFill>
              </a:rPr>
              <a:t>。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endParaRPr kumimoji="1" lang="ja-JP" altLang="en-US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922F8D8-E0D1-10F2-7AF2-6C8B21FC0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270" y="2847595"/>
            <a:ext cx="3676072" cy="27570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DDFCC23-67DA-FDE5-2759-6F872FA84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031" y="3041899"/>
            <a:ext cx="2882961" cy="136189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F57C2AB-990A-8BBC-2E39-FF9504200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43" y="2847595"/>
            <a:ext cx="3666442" cy="272293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858F40-255D-ADFE-F7AB-EFCD9E684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475" y="4422883"/>
            <a:ext cx="3676072" cy="229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50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091D-D786-95E0-330D-929D75D7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07" y="-70877"/>
            <a:ext cx="8357186" cy="834827"/>
          </a:xfrm>
        </p:spPr>
        <p:txBody>
          <a:bodyPr>
            <a:normAutofit/>
          </a:bodyPr>
          <a:lstStyle/>
          <a:p>
            <a:pPr algn="ctr"/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全国友好地区ＲＡからの善意</a:t>
            </a:r>
            <a:endParaRPr kumimoji="1"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AB2E8C1-62B5-0C42-E14C-FCBC1FA0E82E}"/>
              </a:ext>
            </a:extLst>
          </p:cNvPr>
          <p:cNvSpPr/>
          <p:nvPr/>
        </p:nvSpPr>
        <p:spPr>
          <a:xfrm>
            <a:off x="431074" y="910402"/>
            <a:ext cx="3466715" cy="50169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zh-CN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2590</a:t>
            </a:r>
            <a:r>
              <a:rPr kumimoji="1" lang="zh-CN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地区（横浜川崎）ＲＡ</a:t>
            </a:r>
            <a:endParaRPr kumimoji="1" lang="ja-JP" altLang="en-US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69D13D-AB3F-86F6-839E-A865E87A599D}"/>
              </a:ext>
            </a:extLst>
          </p:cNvPr>
          <p:cNvSpPr/>
          <p:nvPr/>
        </p:nvSpPr>
        <p:spPr>
          <a:xfrm>
            <a:off x="4347403" y="906955"/>
            <a:ext cx="3466714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2840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地区（群馬）ＲＡ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01BCE9E-13A7-1CE7-05AF-622C6A6DED97}"/>
              </a:ext>
            </a:extLst>
          </p:cNvPr>
          <p:cNvSpPr/>
          <p:nvPr/>
        </p:nvSpPr>
        <p:spPr>
          <a:xfrm>
            <a:off x="8263731" y="906954"/>
            <a:ext cx="3466715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zh-TW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2770</a:t>
            </a:r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地区（埼玉南東）ＲＡ</a:t>
            </a:r>
            <a:endParaRPr kumimoji="1" lang="ja-JP" altLang="en-US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BB5A71-8426-FF4E-5792-309775B8196C}"/>
              </a:ext>
            </a:extLst>
          </p:cNvPr>
          <p:cNvSpPr/>
          <p:nvPr/>
        </p:nvSpPr>
        <p:spPr>
          <a:xfrm>
            <a:off x="68773" y="3905288"/>
            <a:ext cx="2951451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35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回全国ローターアクト</a:t>
            </a:r>
            <a:endParaRPr kumimoji="1" lang="en-US" altLang="ja-JP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研修会（山形）</a:t>
            </a:r>
          </a:p>
        </p:txBody>
      </p:sp>
      <p:pic>
        <p:nvPicPr>
          <p:cNvPr id="4" name="図 3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D39B682B-92B5-115F-216F-D4FA5FC3B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4" y="1537147"/>
            <a:ext cx="2800134" cy="210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05958BE-9F8E-F42C-2340-78A833E01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010" y="1537147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00F4ADC-2000-088F-1F30-97366B6D1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151" y="1540948"/>
            <a:ext cx="1529295" cy="202943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BE8A265-4A41-C13F-6BBE-3DA114BA5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697" y="1537147"/>
            <a:ext cx="1552098" cy="2037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BC171AA-CA91-5220-877C-3D84FD212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53" y="4611704"/>
            <a:ext cx="2870386" cy="1945785"/>
          </a:xfrm>
          <a:prstGeom prst="rect">
            <a:avLst/>
          </a:prstGeom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3655ABB-72FD-7BA0-D879-0D8CB3CB417A}"/>
              </a:ext>
            </a:extLst>
          </p:cNvPr>
          <p:cNvSpPr/>
          <p:nvPr/>
        </p:nvSpPr>
        <p:spPr>
          <a:xfrm>
            <a:off x="3200208" y="3824947"/>
            <a:ext cx="2951452" cy="67877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zh-TW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en-US" altLang="zh-TW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</a:t>
            </a:r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</a:t>
            </a:r>
            <a:endParaRPr kumimoji="1" lang="en-US" altLang="zh-TW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（広島・山口）ＲＡ</a:t>
            </a:r>
            <a:endParaRPr kumimoji="1" lang="en-US" altLang="zh-TW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※2710</a:t>
            </a:r>
            <a:r>
              <a:rPr kumimoji="1"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地区指導者研修会会場にて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8CD741EC-D015-CBF6-C00A-4F874AFE3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571" y="4644724"/>
            <a:ext cx="2228301" cy="194578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F5C9DD-AA2C-A94C-698A-FF32F5680E5E}"/>
              </a:ext>
            </a:extLst>
          </p:cNvPr>
          <p:cNvSpPr/>
          <p:nvPr/>
        </p:nvSpPr>
        <p:spPr>
          <a:xfrm>
            <a:off x="6226196" y="3873726"/>
            <a:ext cx="2864928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zh-TW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27</a:t>
            </a:r>
            <a:r>
              <a:rPr kumimoji="1" lang="en-US" altLang="ja-JP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en-US" altLang="zh-TW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</a:t>
            </a:r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地区（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千葉</a:t>
            </a:r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）ＲＡ</a:t>
            </a:r>
            <a:endParaRPr kumimoji="1" lang="ja-JP" altLang="en-US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F6DD107-95D1-84AA-4665-F24CF90C4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992" y="4503718"/>
            <a:ext cx="1778310" cy="216175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4E9DA5C-1F72-6E1A-D482-D34B2ED27B3B}"/>
              </a:ext>
            </a:extLst>
          </p:cNvPr>
          <p:cNvSpPr/>
          <p:nvPr/>
        </p:nvSpPr>
        <p:spPr>
          <a:xfrm>
            <a:off x="9238705" y="3873726"/>
            <a:ext cx="2864928" cy="53670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zh-TW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2510</a:t>
            </a:r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</a:t>
            </a:r>
            <a:endParaRPr kumimoji="1" lang="en-US" altLang="zh-TW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ja-JP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北海道西部</a:t>
            </a:r>
            <a:r>
              <a:rPr kumimoji="1" lang="zh-TW" altLang="en-US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）ＲＡ</a:t>
            </a:r>
            <a:endParaRPr kumimoji="1" lang="ja-JP" altLang="en-US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0CEEC8B-4597-16BF-9345-A7AF475683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05" y="4598531"/>
            <a:ext cx="2870386" cy="191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1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091D-D786-95E0-330D-929D75D7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07" y="-70877"/>
            <a:ext cx="8357186" cy="834827"/>
          </a:xfrm>
        </p:spPr>
        <p:txBody>
          <a:bodyPr>
            <a:normAutofit/>
          </a:bodyPr>
          <a:lstStyle/>
          <a:p>
            <a:pPr algn="ctr"/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国際ロータリー第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</a:t>
            </a:r>
            <a:b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lang="en-US" altLang="ja-JP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4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年能登半島地震復興支援基金の設立</a:t>
            </a:r>
            <a:endParaRPr kumimoji="1" lang="ja-JP" altLang="en-US" sz="6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AB2E8C1-62B5-0C42-E14C-FCBC1FA0E82E}"/>
              </a:ext>
            </a:extLst>
          </p:cNvPr>
          <p:cNvSpPr/>
          <p:nvPr/>
        </p:nvSpPr>
        <p:spPr>
          <a:xfrm>
            <a:off x="1007568" y="1363194"/>
            <a:ext cx="1429150" cy="50169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目的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233793-75D0-538D-14AF-E9B27817BE4B}"/>
              </a:ext>
            </a:extLst>
          </p:cNvPr>
          <p:cNvSpPr txBox="1"/>
          <p:nvPr/>
        </p:nvSpPr>
        <p:spPr>
          <a:xfrm>
            <a:off x="2756747" y="1306828"/>
            <a:ext cx="6074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kumimoji="1"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年能登半島地震に伴う復興支援活動を</a:t>
            </a:r>
          </a:p>
          <a:p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継続的に実施するための資金確保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269D13D-AB3F-86F6-839E-A865E87A599D}"/>
              </a:ext>
            </a:extLst>
          </p:cNvPr>
          <p:cNvSpPr/>
          <p:nvPr/>
        </p:nvSpPr>
        <p:spPr>
          <a:xfrm>
            <a:off x="1007568" y="2581293"/>
            <a:ext cx="1429150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用途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C42AD8C-37C3-DB6E-DAF0-7FD1182F81CC}"/>
              </a:ext>
            </a:extLst>
          </p:cNvPr>
          <p:cNvSpPr txBox="1"/>
          <p:nvPr/>
        </p:nvSpPr>
        <p:spPr>
          <a:xfrm>
            <a:off x="2756746" y="2528669"/>
            <a:ext cx="492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現地でのボランティア活動に伴う必要経費</a:t>
            </a:r>
            <a:endParaRPr lang="en-US" altLang="ja-JP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・支援物資の寄付・既存の義援金への寄付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2FF6E5-52BE-B2AC-0CA0-0E1EBA3A4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7" t="17351"/>
          <a:stretch/>
        </p:blipFill>
        <p:spPr>
          <a:xfrm>
            <a:off x="7678454" y="1019294"/>
            <a:ext cx="3390391" cy="285110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C72929-CDB9-220E-A128-3853A3FA299F}"/>
              </a:ext>
            </a:extLst>
          </p:cNvPr>
          <p:cNvSpPr/>
          <p:nvPr/>
        </p:nvSpPr>
        <p:spPr>
          <a:xfrm>
            <a:off x="1007568" y="3892138"/>
            <a:ext cx="1429150" cy="501693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運用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5B9FE7-B44E-6409-E8C4-C4EF06EF1DE4}"/>
              </a:ext>
            </a:extLst>
          </p:cNvPr>
          <p:cNvSpPr txBox="1"/>
          <p:nvPr/>
        </p:nvSpPr>
        <p:spPr>
          <a:xfrm>
            <a:off x="2756746" y="3870395"/>
            <a:ext cx="8103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地区ローターアクトにて、地区ローターアクト予算とは別に管理</a:t>
            </a:r>
          </a:p>
          <a:p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（長期運用が想定されるため、必要に応じて特別委員会を設置し基金を管理）</a:t>
            </a:r>
          </a:p>
          <a:p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運用が終了する際は、余剰金を既存の義援金へ全額寄付する。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E4CB761-F9F2-5A79-3101-39FAB9575078}"/>
              </a:ext>
            </a:extLst>
          </p:cNvPr>
          <p:cNvSpPr/>
          <p:nvPr/>
        </p:nvSpPr>
        <p:spPr>
          <a:xfrm>
            <a:off x="1007568" y="5267690"/>
            <a:ext cx="1429150" cy="50514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口座情報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DFB750-C9D9-1AE1-A240-95DB9CC234EF}"/>
              </a:ext>
            </a:extLst>
          </p:cNvPr>
          <p:cNvSpPr txBox="1"/>
          <p:nvPr/>
        </p:nvSpPr>
        <p:spPr>
          <a:xfrm>
            <a:off x="2756746" y="5199293"/>
            <a:ext cx="7890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北國銀行 （銀行コード ：</a:t>
            </a:r>
            <a: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0146</a:t>
            </a: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　　円光寺支店 （店番 ：</a:t>
            </a:r>
            <a: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124</a:t>
            </a: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　</a:t>
            </a:r>
          </a:p>
          <a:p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普通預金 </a:t>
            </a:r>
            <a: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43247</a:t>
            </a:r>
          </a:p>
          <a:p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国際ロータリー第</a:t>
            </a:r>
            <a: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地区</a:t>
            </a:r>
            <a: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RA </a:t>
            </a: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年能登半島地震復興支援基金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3783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091D-D786-95E0-330D-929D75D7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603" y="-90172"/>
            <a:ext cx="10716988" cy="834827"/>
          </a:xfrm>
        </p:spPr>
        <p:txBody>
          <a:bodyPr>
            <a:normAutofit/>
          </a:bodyPr>
          <a:lstStyle/>
          <a:p>
            <a:pPr algn="ctr"/>
            <a:r>
              <a:rPr lang="ja-JP" altLang="en-US" sz="28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lang="en-US" altLang="ja-JP" sz="28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sz="2800" b="1" i="0" dirty="0">
                <a:solidFill>
                  <a:srgbClr val="1A1918"/>
                </a:solidFill>
                <a:effectLst/>
                <a:highlight>
                  <a:srgbClr val="F7F5F2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地区ローターアクト アクトの日活動について。</a:t>
            </a:r>
            <a:endParaRPr kumimoji="1" lang="ja-JP" altLang="en-US" sz="6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7DDAE05-3062-4980-898A-89F568A09F3E}"/>
              </a:ext>
            </a:extLst>
          </p:cNvPr>
          <p:cNvSpPr/>
          <p:nvPr/>
        </p:nvSpPr>
        <p:spPr>
          <a:xfrm>
            <a:off x="1203454" y="807950"/>
            <a:ext cx="9785091" cy="5471159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DA4EA8-C8F9-5A9B-8E21-15BF9AFB6106}"/>
              </a:ext>
            </a:extLst>
          </p:cNvPr>
          <p:cNvSpPr txBox="1"/>
          <p:nvPr/>
        </p:nvSpPr>
        <p:spPr>
          <a:xfrm>
            <a:off x="1550937" y="959771"/>
            <a:ext cx="909012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■</a:t>
            </a:r>
            <a:r>
              <a:rPr lang="en-US" altLang="ja-JP" b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2024-2025</a:t>
            </a:r>
            <a:r>
              <a:rPr lang="ja-JP" altLang="en-US" b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年度 第</a:t>
            </a:r>
            <a:r>
              <a:rPr lang="en-US" altLang="ja-JP" b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2610</a:t>
            </a:r>
            <a:r>
              <a:rPr lang="ja-JP" altLang="en-US" b="1" u="sng" dirty="0">
                <a:latin typeface="Meiryo UI" panose="020B0604030504040204" pitchFamily="50" charset="-128"/>
                <a:ea typeface="Meiryo UI" panose="020B0604030504040204" pitchFamily="50" charset="-128"/>
              </a:rPr>
              <a:t>地区アクトの日奉仕活動について</a:t>
            </a:r>
            <a:endParaRPr lang="en-US" altLang="ja-JP" b="1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日程：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2024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14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日（土）  ツエ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―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ゲン金沢　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VS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カマタマーレ讃岐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 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※18:00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キックオフの為、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15:00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頃集合予定。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会場：金沢ゴーゴーカレースタジアム</a:t>
            </a:r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活動内容：・募金活動</a:t>
            </a: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メイン入場口周辺にて、</a:t>
            </a: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令和</a:t>
            </a:r>
            <a:r>
              <a:rPr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年能登半島地震復興に向けた募金活動　</a:t>
            </a: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 ・試合運営ボランティア</a:t>
            </a:r>
          </a:p>
          <a:p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 （ビジター入場口案内係、ボールパーソン、担架隊）</a:t>
            </a:r>
          </a:p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※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活動内容次第では、そのまま試合を観戦いただけます。　</a:t>
            </a:r>
          </a:p>
          <a:p>
            <a:endParaRPr lang="en-US" altLang="ja-JP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2918C7-FF55-02BC-5BBB-1959FDD1D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171" y="3822093"/>
            <a:ext cx="3351649" cy="1754326"/>
          </a:xfrm>
          <a:prstGeom prst="rect">
            <a:avLst/>
          </a:prstGeom>
        </p:spPr>
      </p:pic>
      <p:pic>
        <p:nvPicPr>
          <p:cNvPr id="5" name="図 4" descr="ロゴ, 会社名&#10;&#10;自動的に生成された説明">
            <a:extLst>
              <a:ext uri="{FF2B5EF4-FFF2-40B4-BE49-F238E27FC236}">
                <a16:creationId xmlns:a16="http://schemas.microsoft.com/office/drawing/2014/main" id="{3B8D81DB-0110-21F1-CD9C-C351D2C5D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54" y="3822093"/>
            <a:ext cx="2833875" cy="179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3944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黄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3659</TotalTime>
  <Words>581</Words>
  <Application>Microsoft Office PowerPoint</Application>
  <PresentationFormat>ワイド画面</PresentationFormat>
  <Paragraphs>71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Meiryo UI</vt:lpstr>
      <vt:lpstr>メイリオ</vt:lpstr>
      <vt:lpstr>Calibri</vt:lpstr>
      <vt:lpstr>Calibri Light</vt:lpstr>
      <vt:lpstr>レトロスペクト</vt:lpstr>
      <vt:lpstr>「令和6年 能登半島地震」における  第2610地区ＲＡ ボランティア活動報告</vt:lpstr>
      <vt:lpstr>「令和6年 能登半島地震」における 第2610地区ローターアクトボランティア活動報告</vt:lpstr>
      <vt:lpstr>「令和6年 能登半島地震」における 第2610地区ローターアクトボランティア（砺波RAC）活動報告</vt:lpstr>
      <vt:lpstr>「令和6年 能登半島地震」における 第2610地区ローターアクトボランティア活動報告</vt:lpstr>
      <vt:lpstr>全国友好地区ＲＡからの善意</vt:lpstr>
      <vt:lpstr>国際ロータリー第2610地区ローターアクト 令和6年能登半島地震復興支援基金の設立</vt:lpstr>
      <vt:lpstr>第2610地区ローターアクト アクトの日活動について。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2023−2024年度 地区活動報告</dc:title>
  <dc:creator>まみ とく</dc:creator>
  <cp:lastModifiedBy>起夫 津留</cp:lastModifiedBy>
  <cp:revision>20</cp:revision>
  <dcterms:created xsi:type="dcterms:W3CDTF">2024-05-15T12:37:01Z</dcterms:created>
  <dcterms:modified xsi:type="dcterms:W3CDTF">2024-07-31T02:24:10Z</dcterms:modified>
</cp:coreProperties>
</file>