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0" r:id="rId4"/>
    <p:sldId id="264" r:id="rId5"/>
    <p:sldId id="271" r:id="rId6"/>
    <p:sldId id="261" r:id="rId7"/>
    <p:sldId id="258" r:id="rId8"/>
    <p:sldId id="257" r:id="rId9"/>
    <p:sldId id="259" r:id="rId10"/>
    <p:sldId id="262" r:id="rId11"/>
    <p:sldId id="266" r:id="rId12"/>
    <p:sldId id="268" r:id="rId13"/>
    <p:sldId id="267" r:id="rId14"/>
    <p:sldId id="269" r:id="rId15"/>
    <p:sldId id="270" r:id="rId16"/>
  </p:sldIdLst>
  <p:sldSz cx="12192000" cy="6858000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9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074" y="0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15762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074" y="9515762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2DC5372-C2CE-4F82-9597-B0DEC6B875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AD745F-A324-4CC8-9708-3D89340D5B96}" type="datetimeFigureOut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0" y="4821556"/>
            <a:ext cx="5511505" cy="3944616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762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5762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9FC780-9330-4A53-8F6C-5E5819E381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11FA-3F22-4616-A9BD-1F86356ECD2D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22B1-BB1B-4E81-9D51-9145A3B4B3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2BE0-89FE-4528-8256-14C2626520C5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8412-6DDC-4747-8029-474165342B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DE8E-4EE6-4EC4-B5D7-F174351F7EDD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BC56-F179-45FC-A6DE-E25F1684BC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D71D-E551-4F6B-B32D-A74125FB3A4C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A58C-EB97-4134-BD87-A4F6AA4DBD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6BF2-254A-456C-839A-DF78137FA6CF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F5B7-D16A-4521-AAF9-38365AEF49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4A2D-7EF3-4534-A83C-36CB2B2871E7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5299-229D-48CD-B553-85847C3EFE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8289-4470-48CE-A03B-95A93A1EC8BD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A8C-063C-4430-AB0B-0C0371DBD6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900-36AE-4046-906F-FF8DC1EBE28C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B4B9-2F9C-4B3B-8546-606A812742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1A50-AF46-4899-B455-062F73094B03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3E1C-97FE-4BA7-9FFF-C84DD20D5B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B917-99F6-4D9B-89FF-BEAC0D0B19DE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4C8A-E543-45E1-BDC6-E2F6C7F078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A6FC-CE64-4FEA-9D36-0444ACF3E00E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4646-CEB7-42EF-B704-9B2AAAECF9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5358-2F2C-4410-9841-AE661E2E5503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0C15-3BBC-4F49-8FAB-07A871CDC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B7DE-EA2E-4CBD-B0B6-939AC67405F9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31C6-A564-4600-BDCB-6F9293318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A641-E9FC-4D69-8BEC-FB64A8122974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0044-DE5E-43B1-A495-1A48C92446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4B4B-5E59-473C-B146-F013B183825A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4C9D-1F3A-4F4C-AB4B-A1F733F99F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ea typeface="+mn-ea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D7B-01BE-4F3B-832D-B71E37CB2221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A253-B6E5-4447-8D7F-9FF7495ACB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189E-68E7-4EA1-B7B4-76D0EDC00F07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3B88-E09B-412F-BFDC-29BBDDCA8A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ea typeface="+mn-ea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2232-7B34-4641-8B2B-FC26101B6466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F918-6013-4B00-A2FC-18AD64915E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2B73-EECC-4ADE-B904-0BE18893C933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B94B-1FA3-4BCD-B509-EF85AA0341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90C-1E62-4B0C-8540-C68E3A7D08E6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D237-E9A9-4342-973C-1A4174F28B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D25D-D16B-4719-A948-CD1183EE8A20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EBA4-8BB2-4EBB-A949-7A7BFF7D8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0BE-2415-4AAE-A508-C1EA79EB6038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C9A8-676B-4261-8220-A379D77359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B007-BD5D-4494-BA4C-88411C2AE1D3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8A60-C389-4E37-BB03-2F02013B40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444-C7B3-434B-AAE6-E2BAB3EA6E46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C1D-B866-4682-80C8-C170ADEF54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BC0E-6F5F-421E-A1B5-9EB0090FB589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3A11-D73F-4478-AA74-29B8A6D708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759F-0604-40F7-A0A7-6F728DED2ECC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EA5E-CC02-4E60-A57A-1BBEFD7844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85AF-C9F2-49B0-AB55-83285DC9C350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7BE5-B8C3-4392-B2FD-07A572AE35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4953-A3F5-487D-9641-9EF14E39A597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2D21-00B5-48C7-8300-984C02F8A0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0EB00D-B25F-4B05-80C2-DF85B322DF3F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357E48-2980-4FB1-A594-7FB2167CFA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itchFamily="50" charset="-128"/>
          <a:ea typeface="游ゴシック Light" pitchFamily="50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018BB091-CCF6-4B0C-AF3D-D1B8CD8DE82B}" type="datetime1">
              <a:rPr lang="ja-JP" altLang="en-US"/>
              <a:pPr>
                <a:defRPr/>
              </a:pPr>
              <a:t>2022/5/20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C9D2AAF-59E1-498E-975E-A073051641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1" r:id="rId12"/>
    <p:sldLayoutId id="2147483685" r:id="rId13"/>
    <p:sldLayoutId id="2147483692" r:id="rId14"/>
    <p:sldLayoutId id="2147483686" r:id="rId15"/>
    <p:sldLayoutId id="2147483687" r:id="rId16"/>
    <p:sldLayoutId id="2147483688" r:id="rId17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rbel" pitchFamily="34" charset="0"/>
          <a:ea typeface="HGｺﾞｼｯｸM" pitchFamily="49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rbel" pitchFamily="34" charset="0"/>
          <a:ea typeface="HGｺﾞｼｯｸM" pitchFamily="49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rbel" pitchFamily="34" charset="0"/>
          <a:ea typeface="HGｺﾞｼｯｸM" pitchFamily="49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rbel" pitchFamily="34" charset="0"/>
          <a:ea typeface="HGｺﾞｼｯｸM" pitchFamily="49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タイトル 1"/>
          <p:cNvSpPr>
            <a:spLocks noGrp="1"/>
          </p:cNvSpPr>
          <p:nvPr>
            <p:ph type="ctrTitle"/>
          </p:nvPr>
        </p:nvSpPr>
        <p:spPr>
          <a:xfrm>
            <a:off x="1079500" y="1933575"/>
            <a:ext cx="10579100" cy="977900"/>
          </a:xfrm>
        </p:spPr>
        <p:txBody>
          <a:bodyPr/>
          <a:lstStyle/>
          <a:p>
            <a:r>
              <a:rPr lang="en-US" altLang="ja-JP" sz="5400" b="1">
                <a:ln>
                  <a:noFill/>
                </a:ln>
                <a:latin typeface="ＤＦＧ太丸ゴシック体N"/>
                <a:ea typeface="ＤＦＧ太丸ゴシック体N"/>
                <a:cs typeface="ＤＦＧ太丸ゴシック体N"/>
              </a:rPr>
              <a:t>RI2690</a:t>
            </a:r>
            <a:r>
              <a:rPr lang="zh-TW" altLang="en-US" sz="5400" b="1">
                <a:ln>
                  <a:noFill/>
                </a:ln>
                <a:latin typeface="ＤＦＧ太丸ゴシック体N"/>
                <a:ea typeface="ＤＦＧ太丸ゴシック体N"/>
                <a:cs typeface="ＤＦＧ太丸ゴシック体N"/>
              </a:rPr>
              <a:t>地区青少年奉仕活動報告</a:t>
            </a:r>
            <a:endParaRPr lang="ja-JP" altLang="en-US" sz="5400" b="1">
              <a:ln>
                <a:noFill/>
              </a:ln>
              <a:latin typeface="ＤＦＧ太丸ゴシック体N"/>
              <a:ea typeface="ＤＦＧ太丸ゴシック体N"/>
              <a:cs typeface="ＤＦＧ太丸ゴシック体N"/>
            </a:endParaRP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4171950" y="3813175"/>
            <a:ext cx="4530725" cy="1868488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ja-JP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2022</a:t>
            </a: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年</a:t>
            </a:r>
            <a:r>
              <a:rPr lang="en-US" altLang="ja-JP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5</a:t>
            </a: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月</a:t>
            </a:r>
            <a:r>
              <a:rPr lang="en-US" altLang="ja-JP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21</a:t>
            </a: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日（土）</a:t>
            </a:r>
            <a:endParaRPr lang="en-US" altLang="ja-JP" b="1" dirty="0">
              <a:latin typeface="ＤＦＧ太丸ゴシック体N" panose="020F0900000000000000" pitchFamily="50" charset="-128"/>
              <a:ea typeface="ＤＦＧ太丸ゴシック体N" panose="020F0900000000000000" pitchFamily="50" charset="-128"/>
            </a:endParaRP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ホテルニューオータニ鳥取</a:t>
            </a:r>
            <a:endParaRPr lang="en-US" altLang="ja-JP" b="1" dirty="0">
              <a:latin typeface="ＤＦＧ太丸ゴシック体N" panose="020F0900000000000000" pitchFamily="50" charset="-128"/>
              <a:ea typeface="ＤＦＧ太丸ゴシック体N" panose="020F0900000000000000" pitchFamily="50" charset="-128"/>
            </a:endParaRP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altLang="ja-JP" b="1" dirty="0">
              <a:latin typeface="ＤＦＧ太丸ゴシック体N" panose="020F0900000000000000" pitchFamily="50" charset="-128"/>
              <a:ea typeface="ＤＦＧ太丸ゴシック体N" panose="020F0900000000000000" pitchFamily="50" charset="-128"/>
            </a:endParaRP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ja-JP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RI</a:t>
            </a: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第</a:t>
            </a:r>
            <a:r>
              <a:rPr lang="en-US" altLang="ja-JP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2690</a:t>
            </a: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地区青少年奉仕担当幹事　</a:t>
            </a:r>
            <a:endParaRPr lang="en-US" altLang="ja-JP" b="1" dirty="0">
              <a:latin typeface="ＤＦＧ太丸ゴシック体N" panose="020F0900000000000000" pitchFamily="50" charset="-128"/>
              <a:ea typeface="ＤＦＧ太丸ゴシック体N" panose="020F0900000000000000" pitchFamily="50" charset="-128"/>
            </a:endParaRP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ja-JP" altLang="en-US" b="1" dirty="0"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小林　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64650" y="1058863"/>
            <a:ext cx="2549525" cy="338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+mn-ea"/>
              </a:rPr>
              <a:t>第</a:t>
            </a:r>
            <a:r>
              <a:rPr lang="en-US" altLang="ja-JP" sz="1600" b="1" dirty="0">
                <a:latin typeface="+mn-ea"/>
                <a:ea typeface="+mn-ea"/>
              </a:rPr>
              <a:t>14</a:t>
            </a:r>
            <a:r>
              <a:rPr lang="ja-JP" altLang="en-US" sz="1600" b="1" dirty="0">
                <a:latin typeface="+mn-ea"/>
                <a:ea typeface="+mn-ea"/>
              </a:rPr>
              <a:t>回全国</a:t>
            </a:r>
            <a:r>
              <a:rPr lang="en-US" altLang="ja-JP" sz="1600" b="1" dirty="0" err="1">
                <a:latin typeface="+mn-ea"/>
                <a:ea typeface="+mn-ea"/>
              </a:rPr>
              <a:t>RYLA</a:t>
            </a:r>
            <a:r>
              <a:rPr lang="ja-JP" altLang="en-US" sz="1600" b="1" dirty="0">
                <a:latin typeface="+mn-ea"/>
                <a:ea typeface="+mn-ea"/>
              </a:rPr>
              <a:t>研究会</a:t>
            </a:r>
          </a:p>
        </p:txBody>
      </p:sp>
      <p:pic>
        <p:nvPicPr>
          <p:cNvPr id="33796" name="図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6638" y="593725"/>
            <a:ext cx="3335337" cy="646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b="1" dirty="0">
                <a:latin typeface="+mn-ea"/>
                <a:ea typeface="+mn-ea"/>
              </a:rPr>
              <a:t>１．６）その他の活動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BF53-9CB0-490E-B493-52246BA33752}" type="slidenum">
              <a:rPr lang="ja-JP" altLang="en-US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43011" name="図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1239838"/>
            <a:ext cx="8026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四角形: 角を丸くする 7"/>
          <p:cNvSpPr/>
          <p:nvPr/>
        </p:nvSpPr>
        <p:spPr>
          <a:xfrm>
            <a:off x="4656138" y="430213"/>
            <a:ext cx="5095875" cy="95091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青少年奉仕に属する</a:t>
            </a:r>
            <a:r>
              <a:rPr lang="en-US" altLang="ja-JP" sz="1200" b="1" dirty="0" err="1">
                <a:solidFill>
                  <a:schemeClr val="tx1"/>
                </a:solidFill>
              </a:rPr>
              <a:t>RYLA</a:t>
            </a:r>
            <a:r>
              <a:rPr lang="ja-JP" altLang="en-US" sz="1200" b="1" dirty="0">
                <a:solidFill>
                  <a:schemeClr val="tx1"/>
                </a:solidFill>
              </a:rPr>
              <a:t>、ローターアクト、インターアクト、青少年交換、米山奨学生以外の「その他の活動」として、地区内のクラブでは多様な取り組みが積極的に行われている。</a:t>
            </a:r>
            <a:r>
              <a:rPr lang="en-US" altLang="ja-JP" sz="1200" b="1" dirty="0">
                <a:solidFill>
                  <a:schemeClr val="tx1"/>
                </a:solidFill>
              </a:rPr>
              <a:t>2021-22</a:t>
            </a:r>
            <a:r>
              <a:rPr lang="ja-JP" altLang="en-US" sz="1200" b="1" dirty="0">
                <a:solidFill>
                  <a:schemeClr val="tx1"/>
                </a:solidFill>
              </a:rPr>
              <a:t>年度の活動で、最も事例数の多いのは「スポーツ大会の開催」。「学校・施設への寄付」「芸術・文化活動の支援」がそれに続く。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46150"/>
            <a:ext cx="10515600" cy="58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200" b="1" dirty="0">
                <a:latin typeface="+mn-ea"/>
                <a:ea typeface="+mn-ea"/>
              </a:rPr>
              <a:t>２．</a:t>
            </a:r>
            <a:r>
              <a:rPr lang="en-US" altLang="ja-JP" sz="3200" b="1" dirty="0">
                <a:latin typeface="+mn-ea"/>
                <a:ea typeface="+mn-ea"/>
              </a:rPr>
              <a:t>RI</a:t>
            </a:r>
            <a:r>
              <a:rPr lang="ja-JP" altLang="en-US" sz="3200" b="1" dirty="0">
                <a:latin typeface="+mn-ea"/>
                <a:ea typeface="+mn-ea"/>
              </a:rPr>
              <a:t>第</a:t>
            </a:r>
            <a:r>
              <a:rPr lang="en-US" altLang="ja-JP" sz="3200" b="1" dirty="0">
                <a:latin typeface="+mn-ea"/>
                <a:ea typeface="+mn-ea"/>
              </a:rPr>
              <a:t>2690</a:t>
            </a:r>
            <a:r>
              <a:rPr lang="ja-JP" altLang="en-US" sz="3200" b="1" dirty="0">
                <a:latin typeface="+mn-ea"/>
                <a:ea typeface="+mn-ea"/>
              </a:rPr>
              <a:t>地区における青少年奉仕活動の特徴と</a:t>
            </a:r>
            <a:r>
              <a:rPr lang="en-US" altLang="ja-JP" sz="3200" b="1" dirty="0" err="1">
                <a:latin typeface="+mn-ea"/>
                <a:ea typeface="+mn-ea"/>
              </a:rPr>
              <a:t>RYLA</a:t>
            </a:r>
            <a:endParaRPr lang="ja-JP" altLang="en-US" sz="3200" b="1" dirty="0">
              <a:latin typeface="+mn-ea"/>
              <a:ea typeface="+mn-ea"/>
            </a:endParaRPr>
          </a:p>
        </p:txBody>
      </p:sp>
      <p:sp>
        <p:nvSpPr>
          <p:cNvPr id="6" name="縦書きテキスト プレースホルダー 5"/>
          <p:cNvSpPr>
            <a:spLocks noGrp="1"/>
          </p:cNvSpPr>
          <p:nvPr>
            <p:ph type="body" orient="vert" idx="1"/>
          </p:nvPr>
        </p:nvSpPr>
        <p:spPr>
          <a:xfrm>
            <a:off x="1171575" y="1770063"/>
            <a:ext cx="9848850" cy="4351337"/>
          </a:xfrm>
        </p:spPr>
        <p:txBody>
          <a:bodyPr vert="horz"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000" b="1" dirty="0">
                <a:latin typeface="+mn-ea"/>
              </a:rPr>
              <a:t>１）青少年奉仕の活動全般</a:t>
            </a:r>
            <a:endParaRPr lang="en-US" altLang="ja-JP" sz="20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・ロータリークラブの各々で創意工夫に基づく多様な青少年奉仕活動の展開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・地区でのロータリー会員数の減少が、青少年奉仕活動にも影響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</a:t>
            </a:r>
            <a:r>
              <a:rPr lang="en-US" altLang="ja-JP" sz="1600" b="1" dirty="0" err="1">
                <a:latin typeface="+mn-ea"/>
              </a:rPr>
              <a:t>RYLA</a:t>
            </a:r>
            <a:r>
              <a:rPr lang="ja-JP" altLang="en-US" sz="1600" b="1" dirty="0">
                <a:latin typeface="+mn-ea"/>
              </a:rPr>
              <a:t>の活動推進を担うローターアクトは、クラブ数、会員数ともに減少傾向にある。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</a:t>
            </a:r>
            <a:r>
              <a:rPr lang="en-US" altLang="ja-JP" sz="1600" b="1" dirty="0">
                <a:latin typeface="+mn-ea"/>
              </a:rPr>
              <a:t>COVID-19</a:t>
            </a:r>
            <a:r>
              <a:rPr lang="ja-JP" altLang="en-US" sz="1600" b="1" dirty="0">
                <a:latin typeface="+mn-ea"/>
              </a:rPr>
              <a:t>のパンデミックによる影響。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　青少年奉仕の青少年交換事業は、活動停止を余儀なくされている。ローターアクト、インターアクト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　でも活動が縮小。青少年奉仕の活動が停滞に陥らないような対策が必要。</a:t>
            </a:r>
            <a:endParaRPr lang="en-US" altLang="ja-JP" sz="8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8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000" b="1" dirty="0">
                <a:latin typeface="+mn-ea"/>
              </a:rPr>
              <a:t>２）</a:t>
            </a:r>
            <a:r>
              <a:rPr lang="en-US" altLang="ja-JP" sz="2000" b="1" dirty="0" err="1">
                <a:latin typeface="+mn-ea"/>
              </a:rPr>
              <a:t>RYLA</a:t>
            </a:r>
            <a:endParaRPr lang="en-US" altLang="ja-JP" sz="20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</a:t>
            </a:r>
            <a:r>
              <a:rPr lang="en-US" altLang="ja-JP" sz="1600" b="1" dirty="0" err="1">
                <a:latin typeface="+mn-ea"/>
              </a:rPr>
              <a:t>RYLA</a:t>
            </a:r>
            <a:r>
              <a:rPr lang="ja-JP" altLang="en-US" sz="1600" b="1" dirty="0">
                <a:latin typeface="+mn-ea"/>
              </a:rPr>
              <a:t>はローターアクト、インターアクトとの連携の下に活動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</a:t>
            </a:r>
            <a:r>
              <a:rPr lang="en-US" altLang="ja-JP" sz="1600" b="1" dirty="0">
                <a:latin typeface="+mn-ea"/>
              </a:rPr>
              <a:t>RI</a:t>
            </a:r>
            <a:r>
              <a:rPr lang="ja-JP" altLang="en-US" sz="1600" b="1" dirty="0">
                <a:latin typeface="+mn-ea"/>
              </a:rPr>
              <a:t>第</a:t>
            </a:r>
            <a:r>
              <a:rPr lang="en-US" altLang="ja-JP" sz="1600" b="1" dirty="0">
                <a:latin typeface="+mn-ea"/>
              </a:rPr>
              <a:t>2690</a:t>
            </a:r>
            <a:r>
              <a:rPr lang="ja-JP" altLang="en-US" sz="1600" b="1" dirty="0">
                <a:latin typeface="+mn-ea"/>
              </a:rPr>
              <a:t>地区では、地区全体での大会を毎年継続し、青少年指導者養成に力を注いでいる。</a:t>
            </a:r>
            <a:endParaRPr lang="en-US" altLang="ja-JP" sz="1600" b="1" dirty="0"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600" b="1" dirty="0">
                <a:latin typeface="+mn-ea"/>
              </a:rPr>
              <a:t>　・地区大会は、近年では</a:t>
            </a:r>
            <a:r>
              <a:rPr lang="en-US" altLang="ja-JP" sz="1600" b="1" dirty="0">
                <a:latin typeface="+mn-ea"/>
              </a:rPr>
              <a:t>1</a:t>
            </a:r>
            <a:r>
              <a:rPr lang="ja-JP" altLang="en-US" sz="1600" b="1" dirty="0">
                <a:latin typeface="+mn-ea"/>
              </a:rPr>
              <a:t>日開催、講演を主体とする活動が主流。若者の受講生参加が伸び悩み。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8363A-5156-4E69-BF99-B64AB1DC12DA}" type="slidenum">
              <a:rPr lang="ja-JP" altLang="en-US"/>
              <a:pPr>
                <a:defRPr/>
              </a:pPr>
              <a:t>11</a:t>
            </a:fld>
            <a:endParaRPr lang="ja-JP" altLang="en-US"/>
          </a:p>
        </p:txBody>
      </p:sp>
      <p:pic>
        <p:nvPicPr>
          <p:cNvPr id="44036" name="図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200" y="2873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35025" y="407988"/>
            <a:ext cx="2998788" cy="574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1" dirty="0" err="1">
                <a:latin typeface="+mn-ea"/>
                <a:ea typeface="+mn-ea"/>
              </a:rPr>
              <a:t>RYLA</a:t>
            </a:r>
            <a:r>
              <a:rPr lang="ja-JP" altLang="en-US" sz="2800" b="1" dirty="0">
                <a:latin typeface="+mn-ea"/>
                <a:ea typeface="+mn-ea"/>
              </a:rPr>
              <a:t>の活動状況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E0534-67F7-479A-B955-C2571C5F823F}" type="slidenum">
              <a:rPr lang="ja-JP" altLang="en-US"/>
              <a:pPr>
                <a:defRPr/>
              </a:pPr>
              <a:t>12</a:t>
            </a:fld>
            <a:endParaRPr lang="ja-JP" altLang="en-US"/>
          </a:p>
        </p:txBody>
      </p:sp>
      <p:pic>
        <p:nvPicPr>
          <p:cNvPr id="45059" name="図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775" y="1333500"/>
            <a:ext cx="74803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9050" y="366713"/>
            <a:ext cx="14700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図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3" y="1268413"/>
            <a:ext cx="3525837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四角形: 角を丸くする 8"/>
          <p:cNvSpPr/>
          <p:nvPr/>
        </p:nvSpPr>
        <p:spPr>
          <a:xfrm>
            <a:off x="3956050" y="412750"/>
            <a:ext cx="6100763" cy="1189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 err="1">
                <a:solidFill>
                  <a:schemeClr val="tx1"/>
                </a:solidFill>
              </a:rPr>
              <a:t>RI2690</a:t>
            </a:r>
            <a:r>
              <a:rPr lang="ja-JP" altLang="en-US" sz="1200" b="1" dirty="0">
                <a:solidFill>
                  <a:schemeClr val="tx1"/>
                </a:solidFill>
              </a:rPr>
              <a:t>地区における</a:t>
            </a:r>
            <a:r>
              <a:rPr lang="en-US" altLang="ja-JP" sz="1200" b="1" dirty="0">
                <a:solidFill>
                  <a:schemeClr val="tx1"/>
                </a:solidFill>
              </a:rPr>
              <a:t>1981-82</a:t>
            </a:r>
            <a:r>
              <a:rPr lang="ja-JP" altLang="en-US" sz="1200" b="1" dirty="0">
                <a:solidFill>
                  <a:schemeClr val="tx1"/>
                </a:solidFill>
              </a:rPr>
              <a:t>年度から現在までの</a:t>
            </a:r>
            <a:r>
              <a:rPr lang="en-US" altLang="ja-JP" sz="1200" b="1" dirty="0">
                <a:solidFill>
                  <a:schemeClr val="tx1"/>
                </a:solidFill>
              </a:rPr>
              <a:t>40</a:t>
            </a:r>
            <a:r>
              <a:rPr lang="ja-JP" altLang="en-US" sz="1200" b="1" dirty="0">
                <a:solidFill>
                  <a:schemeClr val="tx1"/>
                </a:solidFill>
              </a:rPr>
              <a:t>年間の</a:t>
            </a:r>
            <a:r>
              <a:rPr lang="en-US" altLang="ja-JP" sz="1200" b="1" dirty="0" err="1">
                <a:solidFill>
                  <a:schemeClr val="tx1"/>
                </a:solidFill>
              </a:rPr>
              <a:t>RYLA</a:t>
            </a:r>
            <a:r>
              <a:rPr lang="ja-JP" altLang="en-US" sz="1200" b="1" dirty="0">
                <a:solidFill>
                  <a:schemeClr val="tx1"/>
                </a:solidFill>
              </a:rPr>
              <a:t>地区大会の活動形態は、講演だけを行った年度が最も多く、それに次ぐのが「講演＋視察・見学」「講演＋実技研修」。最近は開催日・</a:t>
            </a:r>
            <a:r>
              <a:rPr lang="en-US" altLang="ja-JP" sz="1200" b="1" dirty="0">
                <a:solidFill>
                  <a:schemeClr val="tx1"/>
                </a:solidFill>
              </a:rPr>
              <a:t>1</a:t>
            </a:r>
            <a:r>
              <a:rPr lang="ja-JP" altLang="en-US" sz="1200" b="1" dirty="0">
                <a:solidFill>
                  <a:schemeClr val="tx1"/>
                </a:solidFill>
              </a:rPr>
              <a:t>日が主流。講演内容の種別としては、「リーダーシップ、指導者」「ひと、こころ、人生」「青少年」が多い。講演を主体とする</a:t>
            </a:r>
            <a:r>
              <a:rPr lang="en-US" altLang="ja-JP" sz="1200" b="1" dirty="0">
                <a:solidFill>
                  <a:schemeClr val="tx1"/>
                </a:solidFill>
              </a:rPr>
              <a:t>1</a:t>
            </a:r>
            <a:r>
              <a:rPr lang="ja-JP" altLang="en-US" sz="1200" b="1" dirty="0">
                <a:solidFill>
                  <a:schemeClr val="tx1"/>
                </a:solidFill>
              </a:rPr>
              <a:t>日の研修で若者のリーダーシップをどれだけ養成できるのか心許ない状況にある。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3975" y="796925"/>
            <a:ext cx="1924050" cy="577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200" b="1" dirty="0">
                <a:latin typeface="+mn-ea"/>
                <a:ea typeface="+mn-ea"/>
              </a:rPr>
              <a:t>おわりに</a:t>
            </a:r>
          </a:p>
        </p:txBody>
      </p:sp>
      <p:sp>
        <p:nvSpPr>
          <p:cNvPr id="46082" name="縦書きテキスト プレースホルダー 3"/>
          <p:cNvSpPr>
            <a:spLocks noGrp="1"/>
          </p:cNvSpPr>
          <p:nvPr>
            <p:ph type="body" orient="vert" idx="1"/>
          </p:nvPr>
        </p:nvSpPr>
        <p:spPr>
          <a:xfrm>
            <a:off x="1952625" y="1674813"/>
            <a:ext cx="8286750" cy="4386262"/>
          </a:xfrm>
        </p:spPr>
        <p:txBody>
          <a:bodyPr vert="horz"/>
          <a:lstStyle/>
          <a:p>
            <a:pPr marL="0" indent="0">
              <a:buFont typeface="Arial" charset="0"/>
              <a:buNone/>
            </a:pPr>
            <a:r>
              <a:rPr lang="ja-JP" altLang="en-US" sz="2400" b="1"/>
              <a:t>１）</a:t>
            </a:r>
            <a:r>
              <a:rPr lang="en-US" altLang="ja-JP" sz="2400" b="1"/>
              <a:t>RI</a:t>
            </a:r>
            <a:r>
              <a:rPr lang="ja-JP" altLang="en-US" sz="2400" b="1"/>
              <a:t>第</a:t>
            </a:r>
            <a:r>
              <a:rPr lang="en-US" altLang="ja-JP" sz="2400" b="1"/>
              <a:t>2690</a:t>
            </a:r>
            <a:r>
              <a:rPr lang="ja-JP" altLang="en-US" sz="2400" b="1"/>
              <a:t>地区にみる</a:t>
            </a:r>
            <a:r>
              <a:rPr lang="en-US" altLang="ja-JP" sz="2400" b="1"/>
              <a:t>RYLA</a:t>
            </a:r>
            <a:r>
              <a:rPr lang="ja-JP" altLang="en-US" sz="2400" b="1"/>
              <a:t>の課題</a:t>
            </a:r>
            <a:endParaRPr lang="en-US" altLang="ja-JP" sz="24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・</a:t>
            </a:r>
            <a:r>
              <a:rPr lang="en-US" altLang="ja-JP" sz="1800" b="1"/>
              <a:t>RYLA</a:t>
            </a:r>
            <a:r>
              <a:rPr lang="ja-JP" altLang="en-US" sz="1800" b="1"/>
              <a:t>とローターアクト、インターアクトとの連携強化</a:t>
            </a:r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・</a:t>
            </a:r>
            <a:r>
              <a:rPr lang="en-US" altLang="ja-JP" sz="1800" b="1"/>
              <a:t>RYLA</a:t>
            </a:r>
            <a:r>
              <a:rPr lang="ja-JP" altLang="en-US" sz="1800" b="1"/>
              <a:t>が掲げる「地域の未来の担い手となる有望な若者の養成」の目的達</a:t>
            </a:r>
            <a:endParaRPr lang="en-US" altLang="ja-JP" sz="18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　成を目指した、「短期集中型のリーダーシップ育成プログラム」に相応し</a:t>
            </a:r>
            <a:endParaRPr lang="en-US" altLang="ja-JP" sz="18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　い研修手法の採用と、プログラム沿った継続的な研修活動</a:t>
            </a:r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・ロータリーが育成しようとする「若者のリーダーシップ」、及び「リー</a:t>
            </a:r>
            <a:endParaRPr lang="en-US" altLang="ja-JP" sz="18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　ダーシップスキル」の指標等による具体的把握</a:t>
            </a:r>
            <a:endParaRPr lang="en-US" altLang="ja-JP" sz="18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・</a:t>
            </a:r>
            <a:r>
              <a:rPr lang="en-US" altLang="ja-JP" sz="1800" b="1"/>
              <a:t>RYLA</a:t>
            </a:r>
            <a:r>
              <a:rPr lang="ja-JP" altLang="en-US" sz="1800" b="1"/>
              <a:t>の実績評価（自己点検評価）の実施</a:t>
            </a:r>
            <a:endParaRPr lang="en-US" altLang="ja-JP" sz="800" b="1"/>
          </a:p>
          <a:p>
            <a:pPr marL="0" indent="0">
              <a:buFont typeface="Arial" charset="0"/>
              <a:buNone/>
            </a:pPr>
            <a:endParaRPr lang="en-US" altLang="ja-JP" sz="8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</a:t>
            </a:r>
            <a:r>
              <a:rPr lang="ja-JP" altLang="en-US" sz="2400" b="1"/>
              <a:t>２）</a:t>
            </a:r>
            <a:r>
              <a:rPr lang="en-US" altLang="ja-JP" sz="2400" b="1"/>
              <a:t>RYLA</a:t>
            </a:r>
            <a:r>
              <a:rPr lang="ja-JP" altLang="en-US" sz="2400" b="1"/>
              <a:t>及び同研究会への期待</a:t>
            </a:r>
            <a:r>
              <a:rPr lang="ja-JP" altLang="en-US" sz="1800" b="1"/>
              <a:t>　</a:t>
            </a:r>
            <a:endParaRPr lang="en-US" altLang="ja-JP" sz="1800" b="1"/>
          </a:p>
          <a:p>
            <a:pPr marL="0" indent="0">
              <a:buFont typeface="Arial" charset="0"/>
              <a:buNone/>
            </a:pPr>
            <a:r>
              <a:rPr lang="ja-JP" altLang="en-US" sz="1800" b="1"/>
              <a:t>　・研究活動に基づく</a:t>
            </a:r>
            <a:r>
              <a:rPr lang="en-US" altLang="ja-JP" sz="1800" b="1"/>
              <a:t>RYLA</a:t>
            </a:r>
            <a:r>
              <a:rPr lang="ja-JP" altLang="en-US" sz="1800" b="1"/>
              <a:t>の活動強化手法の開発、及びプログラムの提示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1D963-6DC6-41CD-B725-52652923FB95}" type="slidenum">
              <a:rPr lang="ja-JP" altLang="en-US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46084" name="図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図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1957388"/>
            <a:ext cx="64389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3133725" y="685800"/>
            <a:ext cx="5924550" cy="1166813"/>
          </a:xfrm>
        </p:spPr>
        <p:txBody>
          <a:bodyPr/>
          <a:lstStyle/>
          <a:p>
            <a:pPr algn="ctr"/>
            <a:r>
              <a:rPr lang="ja-JP" altLang="en-US" sz="3200" b="1">
                <a:solidFill>
                  <a:srgbClr val="0070C0"/>
                </a:solidFill>
                <a:latin typeface="ＤＦＧ太丸ゴシック体N"/>
                <a:ea typeface="ＤＦＧ太丸ゴシック体N"/>
                <a:cs typeface="ＤＦＧ太丸ゴシック体N"/>
              </a:rPr>
              <a:t>ご静聴ありがとうございました</a:t>
            </a:r>
            <a:br>
              <a:rPr lang="en-US" altLang="ja-JP" sz="800" b="1">
                <a:solidFill>
                  <a:srgbClr val="0070C0"/>
                </a:solidFill>
                <a:latin typeface="ＤＦＧ太丸ゴシック体N"/>
                <a:ea typeface="ＤＦＧ太丸ゴシック体N"/>
                <a:cs typeface="ＤＦＧ太丸ゴシック体N"/>
              </a:rPr>
            </a:br>
            <a:br>
              <a:rPr lang="en-US" altLang="ja-JP" sz="800" b="1">
                <a:solidFill>
                  <a:srgbClr val="0070C0"/>
                </a:solidFill>
                <a:latin typeface="ＤＦＧ太丸ゴシック体N"/>
                <a:ea typeface="ＤＦＧ太丸ゴシック体N"/>
                <a:cs typeface="ＤＦＧ太丸ゴシック体N"/>
              </a:rPr>
            </a:br>
            <a:r>
              <a:rPr lang="ja-JP" altLang="en-US" sz="3200" b="1">
                <a:solidFill>
                  <a:srgbClr val="0070C0"/>
                </a:solidFill>
                <a:latin typeface="ＤＦＧ太丸ゴシック体N"/>
                <a:ea typeface="ＤＦＧ太丸ゴシック体N"/>
                <a:cs typeface="ＤＦＧ太丸ゴシック体N"/>
              </a:rPr>
              <a:t>鳥取での滞在をお楽しみください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700-8D3B-4441-B0CB-4E0B2EF5B9AE}" type="slidenum">
              <a:rPr lang="ja-JP" altLang="en-US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47108" name="図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4413" y="952500"/>
            <a:ext cx="2543175" cy="56832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32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報告の構成 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938" y="1811338"/>
            <a:ext cx="7096125" cy="409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 </a:t>
            </a: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はじめに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 </a:t>
            </a:r>
            <a:endParaRPr lang="ja-JP" altLang="ja-JP" sz="20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１．地区における青少年奉仕活動の動向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１）</a:t>
            </a:r>
            <a:r>
              <a:rPr lang="en-US" altLang="ja-JP" sz="2000" b="1" kern="100" dirty="0" err="1">
                <a:latin typeface="+mn-ea"/>
                <a:ea typeface="+mn-ea"/>
                <a:cs typeface="Times New Roman" panose="02020603050405020304" pitchFamily="18" charset="0"/>
              </a:rPr>
              <a:t>RYLA</a:t>
            </a: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（ロータリー青少年指導者養成プログラム）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　２）インターアクト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　３）ローターアクト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　４）青少年交換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　５）米山記念奨学生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　６）その他の活動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 </a:t>
            </a:r>
            <a:endParaRPr lang="ja-JP" altLang="ja-JP" sz="20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２．地区における青少年奉仕活動の特徴と</a:t>
            </a:r>
            <a:r>
              <a:rPr lang="en-US" altLang="ja-JP" sz="2000" b="1" kern="100" dirty="0" err="1">
                <a:latin typeface="+mn-ea"/>
                <a:ea typeface="+mn-ea"/>
                <a:cs typeface="Times New Roman" panose="02020603050405020304" pitchFamily="18" charset="0"/>
              </a:rPr>
              <a:t>RYLA</a:t>
            </a:r>
            <a:endParaRPr lang="ja-JP" altLang="ja-JP" sz="20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  </a:t>
            </a:r>
            <a:endParaRPr lang="ja-JP" altLang="ja-JP" sz="20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000" b="1" kern="100" dirty="0">
                <a:latin typeface="+mn-ea"/>
                <a:ea typeface="+mn-ea"/>
                <a:cs typeface="Times New Roman" panose="02020603050405020304" pitchFamily="18" charset="0"/>
              </a:rPr>
              <a:t>おわりに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C588F-5D6F-4885-824E-54D713986CAA}" type="slidenum">
              <a:rPr lang="ja-JP" altLang="en-US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34820" name="図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3325" y="454025"/>
            <a:ext cx="152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85912" y="1344448"/>
            <a:ext cx="9020176" cy="445819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</a:t>
            </a:r>
            <a:r>
              <a:rPr lang="en-US" altLang="ja-JP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ロータリーの青少年奉仕活動に関わる組織と系譜</a:t>
            </a:r>
            <a:br>
              <a:rPr lang="en-US" altLang="ja-JP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</a:t>
            </a:r>
            <a:r>
              <a:rPr lang="ja-JP" altLang="en-US" sz="1800" b="1" dirty="0">
                <a:solidFill>
                  <a:prstClr val="black"/>
                </a:solidFill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インターアクトクラブ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 </a:t>
            </a:r>
            <a: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1962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年設立</a:t>
            </a:r>
            <a:b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</a:t>
            </a:r>
            <a:r>
              <a:rPr lang="ja-JP" altLang="en-US" sz="1800" b="1" dirty="0">
                <a:solidFill>
                  <a:prstClr val="black"/>
                </a:solidFill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ローターアクトクラブ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 </a:t>
            </a:r>
            <a: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1968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年設立</a:t>
            </a:r>
            <a:b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 </a:t>
            </a:r>
            <a:r>
              <a:rPr lang="en-US" altLang="ja-JP" sz="1800" b="1" dirty="0" err="1">
                <a:solidFill>
                  <a:prstClr val="black"/>
                </a:solidFill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RYLA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 　　　　　　　</a:t>
            </a:r>
            <a: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1974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年設立</a:t>
            </a:r>
            <a:b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br>
              <a:rPr lang="en-US" altLang="ja-JP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200" b="1" dirty="0">
                <a:latin typeface="+mn-ea"/>
                <a:ea typeface="+mn-ea"/>
              </a:rPr>
              <a:t>〇 </a:t>
            </a:r>
            <a:r>
              <a:rPr lang="en-US" altLang="ja-JP" sz="2200" b="1" dirty="0" err="1">
                <a:latin typeface="+mn-ea"/>
                <a:ea typeface="+mn-ea"/>
              </a:rPr>
              <a:t>RYLA</a:t>
            </a:r>
            <a:r>
              <a:rPr lang="ja-JP" altLang="en-US" sz="2200" b="1" dirty="0">
                <a:latin typeface="+mn-ea"/>
                <a:ea typeface="+mn-ea"/>
              </a:rPr>
              <a:t>とは</a:t>
            </a:r>
            <a:br>
              <a:rPr lang="en-US" altLang="ja-JP" sz="2200" b="1" dirty="0">
                <a:latin typeface="+mn-ea"/>
                <a:ea typeface="+mn-ea"/>
              </a:rPr>
            </a:br>
            <a:r>
              <a:rPr lang="ja-JP" altLang="en-US" sz="1800" b="1" dirty="0">
                <a:latin typeface="+mn-ea"/>
                <a:ea typeface="+mn-ea"/>
              </a:rPr>
              <a:t>　・ロータリー青少年指導者養成プログラム（</a:t>
            </a:r>
            <a:r>
              <a:rPr lang="en-US" altLang="ja-JP" sz="1800" b="1" dirty="0">
                <a:solidFill>
                  <a:srgbClr val="C00000"/>
                </a:solidFill>
                <a:latin typeface="+mn-ea"/>
                <a:ea typeface="+mn-ea"/>
              </a:rPr>
              <a:t>R</a:t>
            </a:r>
            <a:r>
              <a:rPr lang="en-US" altLang="ja-JP" sz="1800" b="1" dirty="0">
                <a:latin typeface="+mn-ea"/>
                <a:ea typeface="+mn-ea"/>
              </a:rPr>
              <a:t>otary </a:t>
            </a:r>
            <a:r>
              <a:rPr lang="en-US" altLang="ja-JP" sz="1800" b="1" dirty="0">
                <a:solidFill>
                  <a:srgbClr val="C00000"/>
                </a:solidFill>
                <a:latin typeface="+mn-ea"/>
                <a:ea typeface="+mn-ea"/>
              </a:rPr>
              <a:t>Y</a:t>
            </a:r>
            <a:r>
              <a:rPr lang="en-US" altLang="ja-JP" sz="1800" b="1" dirty="0">
                <a:latin typeface="+mn-ea"/>
                <a:ea typeface="+mn-ea"/>
              </a:rPr>
              <a:t>outh </a:t>
            </a:r>
            <a:r>
              <a:rPr lang="en-US" altLang="ja-JP" sz="1800" b="1" dirty="0">
                <a:solidFill>
                  <a:srgbClr val="C00000"/>
                </a:solidFill>
                <a:latin typeface="+mn-ea"/>
                <a:ea typeface="+mn-ea"/>
              </a:rPr>
              <a:t>L</a:t>
            </a:r>
            <a:r>
              <a:rPr lang="en-US" altLang="ja-JP" sz="1800" b="1" dirty="0">
                <a:latin typeface="+mn-ea"/>
                <a:ea typeface="+mn-ea"/>
              </a:rPr>
              <a:t>eadership </a:t>
            </a:r>
            <a:r>
              <a:rPr lang="en-US" altLang="ja-JP" sz="1800" b="1" dirty="0">
                <a:solidFill>
                  <a:srgbClr val="C00000"/>
                </a:solidFill>
                <a:latin typeface="+mn-ea"/>
                <a:ea typeface="+mn-ea"/>
              </a:rPr>
              <a:t>A</a:t>
            </a:r>
            <a:r>
              <a:rPr lang="en-US" altLang="ja-JP" sz="1800" b="1" dirty="0">
                <a:latin typeface="+mn-ea"/>
                <a:ea typeface="+mn-ea"/>
              </a:rPr>
              <a:t>wards)</a:t>
            </a:r>
            <a:br>
              <a:rPr lang="en-US" altLang="ja-JP" sz="1800" b="1" dirty="0">
                <a:latin typeface="+mn-ea"/>
                <a:ea typeface="+mn-ea"/>
              </a:rPr>
            </a:br>
            <a:r>
              <a:rPr lang="ja-JP" altLang="en-US" sz="1800" b="1" dirty="0">
                <a:latin typeface="+mn-ea"/>
                <a:ea typeface="+mn-ea"/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  <a:t>・</a:t>
            </a:r>
            <a:r>
              <a:rPr lang="en-US" altLang="ja-JP" sz="1800" b="1" dirty="0">
                <a:solidFill>
                  <a:srgbClr val="FF0000"/>
                </a:solidFill>
                <a:latin typeface="+mn-ea"/>
                <a:ea typeface="+mn-ea"/>
              </a:rPr>
              <a:t>14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ja-JP" sz="1800" b="1" dirty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  <a:t>歳の若い世代を対象とした短期集中型のリーダーシップ育成プログラム</a:t>
            </a:r>
            <a:br>
              <a:rPr lang="en-US" altLang="ja-JP" sz="1800" b="1" dirty="0">
                <a:solidFill>
                  <a:srgbClr val="FF0000"/>
                </a:solidFill>
                <a:latin typeface="+mn-ea"/>
                <a:ea typeface="+mn-ea"/>
              </a:rPr>
            </a:br>
            <a:br>
              <a:rPr lang="en-US" altLang="ja-JP" sz="1200" b="1" dirty="0">
                <a:latin typeface="+mn-ea"/>
                <a:ea typeface="+mn-ea"/>
              </a:rPr>
            </a:br>
            <a:r>
              <a:rPr lang="ja-JP" altLang="en-US" sz="2200" b="1" dirty="0">
                <a:solidFill>
                  <a:srgbClr val="FF0000"/>
                </a:solidFill>
                <a:latin typeface="+mn-ea"/>
                <a:ea typeface="+mn-ea"/>
              </a:rPr>
              <a:t>〇</a:t>
            </a:r>
            <a:r>
              <a:rPr lang="en-US" altLang="ja-JP" sz="22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sz="2200" b="1" dirty="0" err="1">
                <a:solidFill>
                  <a:srgbClr val="FF0000"/>
                </a:solidFill>
                <a:latin typeface="+mn-ea"/>
                <a:ea typeface="+mn-ea"/>
              </a:rPr>
              <a:t>RYLA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  <a:ea typeface="+mn-ea"/>
              </a:rPr>
              <a:t>プログラムの目的</a:t>
            </a:r>
            <a:br>
              <a:rPr lang="en-US" altLang="ja-JP" sz="22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  <a:t>　・若者のリーダーシップスキルを磨き、地域に貢献している若者を表彰すること</a:t>
            </a:r>
            <a:b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  <a:t>　・若者の心に生涯にわたる奉仕の精神を育み、ロータリーを通じた奉仕の機会へと導くこと</a:t>
            </a:r>
            <a:b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1800" b="1" dirty="0">
                <a:solidFill>
                  <a:srgbClr val="FF0000"/>
                </a:solidFill>
                <a:latin typeface="+mn-ea"/>
                <a:ea typeface="+mn-ea"/>
              </a:rPr>
              <a:t>　・若者のリーダーシップ育成を支援することにより、ロータリーの青少年奉仕を実践すること</a:t>
            </a:r>
            <a:br>
              <a:rPr lang="en-US" altLang="ja-JP" sz="1800" b="1" dirty="0">
                <a:solidFill>
                  <a:srgbClr val="FF0000"/>
                </a:solidFill>
                <a:latin typeface="+mn-ea"/>
                <a:ea typeface="+mn-ea"/>
              </a:rPr>
            </a:br>
            <a:br>
              <a:rPr lang="en-US" altLang="ja-JP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</a:t>
            </a:r>
            <a:r>
              <a:rPr lang="en-US" altLang="ja-JP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200" b="1" dirty="0" err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RYLA</a:t>
            </a:r>
            <a:r>
              <a:rPr lang="ja-JP" altLang="en-US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を実践するメリット</a:t>
            </a:r>
            <a:br>
              <a:rPr lang="en-US" altLang="ja-JP" sz="2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・地元の未来の担い手となる有望な若者を育て、青少年奉仕を実践する</a:t>
            </a:r>
            <a:b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・ロータリーの若い参加者が互いにつながり、協力する</a:t>
            </a:r>
            <a:b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・多くの若者にとって、ロータリーとの初めての接点となる</a:t>
            </a:r>
            <a:r>
              <a:rPr lang="en-US" altLang="ja-JP" sz="1800" b="1" dirty="0" err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RYLA</a:t>
            </a:r>
            <a:r>
              <a:rPr lang="ja-JP" altLang="en-US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を、つながりの基盤とする</a:t>
            </a:r>
            <a:br>
              <a:rPr lang="en-US" altLang="ja-JP" sz="1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br>
              <a:rPr lang="en-US" altLang="ja-JP" sz="1200" b="1" dirty="0">
                <a:latin typeface="+mn-ea"/>
                <a:ea typeface="+mn-ea"/>
              </a:rPr>
            </a:br>
            <a:r>
              <a:rPr lang="ja-JP" altLang="en-US" sz="2200" b="1" dirty="0">
                <a:latin typeface="+mn-ea"/>
                <a:ea typeface="+mn-ea"/>
              </a:rPr>
              <a:t>〇 </a:t>
            </a:r>
            <a:r>
              <a:rPr lang="en-US" altLang="ja-JP" sz="2200" b="1" dirty="0">
                <a:latin typeface="+mn-ea"/>
                <a:ea typeface="+mn-ea"/>
              </a:rPr>
              <a:t>RI</a:t>
            </a:r>
            <a:r>
              <a:rPr lang="ja-JP" altLang="en-US" sz="2200" b="1" dirty="0">
                <a:latin typeface="+mn-ea"/>
                <a:ea typeface="+mn-ea"/>
              </a:rPr>
              <a:t>第</a:t>
            </a:r>
            <a:r>
              <a:rPr lang="en-US" altLang="ja-JP" sz="2200" b="1" dirty="0">
                <a:latin typeface="+mn-ea"/>
                <a:ea typeface="+mn-ea"/>
              </a:rPr>
              <a:t>2690</a:t>
            </a:r>
            <a:r>
              <a:rPr lang="ja-JP" altLang="en-US" sz="2200" b="1" dirty="0">
                <a:latin typeface="+mn-ea"/>
                <a:ea typeface="+mn-ea"/>
              </a:rPr>
              <a:t>地区にとって初めての全国</a:t>
            </a:r>
            <a:r>
              <a:rPr lang="en-US" altLang="ja-JP" sz="2200" b="1" dirty="0" err="1">
                <a:latin typeface="+mn-ea"/>
                <a:ea typeface="+mn-ea"/>
              </a:rPr>
              <a:t>RYLA</a:t>
            </a:r>
            <a:r>
              <a:rPr lang="ja-JP" altLang="en-US" sz="2200" b="1" dirty="0">
                <a:latin typeface="+mn-ea"/>
                <a:ea typeface="+mn-ea"/>
              </a:rPr>
              <a:t>研究会の開催</a:t>
            </a:r>
          </a:p>
        </p:txBody>
      </p:sp>
      <p:sp>
        <p:nvSpPr>
          <p:cNvPr id="35842" name="テキスト ボックス 3"/>
          <p:cNvSpPr txBox="1">
            <a:spLocks noChangeArrowheads="1"/>
          </p:cNvSpPr>
          <p:nvPr/>
        </p:nvSpPr>
        <p:spPr bwMode="auto">
          <a:xfrm>
            <a:off x="7874000" y="5802313"/>
            <a:ext cx="2578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b="1">
                <a:latin typeface="游ゴシック" pitchFamily="50" charset="-128"/>
                <a:ea typeface="游ゴシック" pitchFamily="50" charset="-128"/>
              </a:rPr>
              <a:t>(</a:t>
            </a:r>
            <a:r>
              <a:rPr lang="ja-JP" altLang="en-US" sz="1100" b="1">
                <a:latin typeface="游ゴシック" pitchFamily="50" charset="-128"/>
                <a:ea typeface="游ゴシック" pitchFamily="50" charset="-128"/>
              </a:rPr>
              <a:t>参考： </a:t>
            </a:r>
            <a:r>
              <a:rPr lang="en-US" altLang="ja-JP" sz="1100" b="1">
                <a:latin typeface="游ゴシック" pitchFamily="50" charset="-128"/>
                <a:ea typeface="游ゴシック" pitchFamily="50" charset="-128"/>
              </a:rPr>
              <a:t>ROTARY『RYLA</a:t>
            </a:r>
            <a:r>
              <a:rPr lang="ja-JP" altLang="en-US" sz="1100" b="1">
                <a:latin typeface="游ゴシック" pitchFamily="50" charset="-128"/>
                <a:ea typeface="游ゴシック" pitchFamily="50" charset="-128"/>
              </a:rPr>
              <a:t>の手引き</a:t>
            </a:r>
            <a:r>
              <a:rPr lang="en-US" altLang="ja-JP" sz="1100" b="1">
                <a:latin typeface="游ゴシック" pitchFamily="50" charset="-128"/>
                <a:ea typeface="游ゴシック" pitchFamily="50" charset="-128"/>
              </a:rPr>
              <a:t>』)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DD638-90ED-47CB-87E8-96CF34836CCB}" type="slidenum">
              <a:rPr lang="ja-JP" altLang="en-US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35844" name="テキスト ボックス 5"/>
          <p:cNvSpPr txBox="1">
            <a:spLocks noChangeArrowheads="1"/>
          </p:cNvSpPr>
          <p:nvPr/>
        </p:nvSpPr>
        <p:spPr bwMode="auto">
          <a:xfrm>
            <a:off x="4892675" y="598488"/>
            <a:ext cx="182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b="1">
                <a:latin typeface="游ゴシック" pitchFamily="50" charset="-128"/>
                <a:ea typeface="游ゴシック" pitchFamily="50" charset="-128"/>
              </a:rPr>
              <a:t>はじめに</a:t>
            </a:r>
          </a:p>
        </p:txBody>
      </p:sp>
      <p:pic>
        <p:nvPicPr>
          <p:cNvPr id="35845" name="図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図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049338"/>
            <a:ext cx="8124825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3CC87-EB96-445B-BE05-8DB4DF3A0F48}" type="slidenum">
              <a:rPr lang="ja-JP" altLang="en-US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271713" y="668338"/>
            <a:ext cx="7321550" cy="563562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32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en-US" altLang="ja-JP" sz="3200" b="1" kern="100" dirty="0" err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RI2690</a:t>
            </a:r>
            <a:r>
              <a:rPr lang="ja-JP" altLang="ja-JP" sz="32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地区における青少年奉仕活動の動向</a:t>
            </a:r>
            <a:endParaRPr lang="ja-JP" altLang="en-US" sz="3200" dirty="0"/>
          </a:p>
        </p:txBody>
      </p:sp>
      <p:pic>
        <p:nvPicPr>
          <p:cNvPr id="36868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楕円 1"/>
          <p:cNvSpPr/>
          <p:nvPr/>
        </p:nvSpPr>
        <p:spPr>
          <a:xfrm>
            <a:off x="9831388" y="1231900"/>
            <a:ext cx="1751012" cy="41322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RI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第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2690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地区の会員数は</a:t>
            </a:r>
            <a:endParaRPr lang="en-US" altLang="ja-JP" sz="1200" b="1" dirty="0">
              <a:solidFill>
                <a:schemeClr val="tx1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2,906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人、クラブ数は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65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。会員数は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1990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年代半ばまで増加し、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1995-96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年度には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4,254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人に達したが、現在はピーク時の約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7</a:t>
            </a:r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割に減少。会員数の減少は、青少年奉仕活動にも影響しており、会員数の回復が課題。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10600" y="6473825"/>
            <a:ext cx="2743200" cy="260350"/>
          </a:xfrm>
        </p:spPr>
        <p:txBody>
          <a:bodyPr/>
          <a:lstStyle/>
          <a:p>
            <a:pPr>
              <a:defRPr/>
            </a:pPr>
            <a:fld id="{69D6EC69-9ABB-4D4D-86FA-B01EF0B9F8F8}" type="slidenum">
              <a:rPr lang="ja-JP" altLang="en-US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37890" name="テキスト ボックス 8"/>
          <p:cNvSpPr txBox="1">
            <a:spLocks noChangeArrowheads="1"/>
          </p:cNvSpPr>
          <p:nvPr/>
        </p:nvSpPr>
        <p:spPr bwMode="auto">
          <a:xfrm>
            <a:off x="884238" y="450850"/>
            <a:ext cx="6862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游ゴシック" pitchFamily="50" charset="-128"/>
                <a:ea typeface="游ゴシック" pitchFamily="50" charset="-128"/>
              </a:rPr>
              <a:t>１．１）</a:t>
            </a:r>
            <a:r>
              <a:rPr lang="en-US" altLang="ja-JP" sz="2400" b="1">
                <a:latin typeface="游ゴシック" pitchFamily="50" charset="-128"/>
                <a:ea typeface="游ゴシック" pitchFamily="50" charset="-128"/>
              </a:rPr>
              <a:t>RYLA</a:t>
            </a:r>
            <a:r>
              <a:rPr lang="ja-JP" altLang="en-US" sz="2400" b="1">
                <a:latin typeface="游ゴシック" pitchFamily="50" charset="-128"/>
                <a:ea typeface="游ゴシック" pitchFamily="50" charset="-128"/>
              </a:rPr>
              <a:t>（青少年指導者養成プログラム）</a:t>
            </a:r>
          </a:p>
        </p:txBody>
      </p:sp>
      <p:pic>
        <p:nvPicPr>
          <p:cNvPr id="37891" name="図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00" y="1022350"/>
            <a:ext cx="52609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1136650"/>
            <a:ext cx="560546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図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1075" y="558800"/>
            <a:ext cx="1574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四角形: 角を丸くする 1"/>
          <p:cNvSpPr/>
          <p:nvPr/>
        </p:nvSpPr>
        <p:spPr>
          <a:xfrm>
            <a:off x="7637463" y="417513"/>
            <a:ext cx="413226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毎年、地区全体で</a:t>
            </a:r>
            <a:r>
              <a:rPr lang="en-US" altLang="ja-JP" sz="1200" b="1" dirty="0" err="1">
                <a:solidFill>
                  <a:schemeClr val="tx1"/>
                </a:solidFill>
              </a:rPr>
              <a:t>RYLA</a:t>
            </a:r>
            <a:r>
              <a:rPr lang="ja-JP" altLang="en-US" sz="1200" b="1" dirty="0">
                <a:solidFill>
                  <a:schemeClr val="tx1"/>
                </a:solidFill>
              </a:rPr>
              <a:t>の大会を開催し、青少年指導者養成の活動推進にあたる。実施時期は５・</a:t>
            </a:r>
            <a:r>
              <a:rPr lang="en-US" altLang="ja-JP" sz="1200" b="1" dirty="0">
                <a:solidFill>
                  <a:schemeClr val="tx1"/>
                </a:solidFill>
              </a:rPr>
              <a:t>6</a:t>
            </a:r>
            <a:r>
              <a:rPr lang="ja-JP" altLang="en-US" sz="1200" b="1" dirty="0">
                <a:solidFill>
                  <a:schemeClr val="tx1"/>
                </a:solidFill>
              </a:rPr>
              <a:t>月が多く、開催期間は最近は</a:t>
            </a:r>
            <a:r>
              <a:rPr lang="en-US" altLang="ja-JP" sz="1200" b="1" dirty="0">
                <a:solidFill>
                  <a:schemeClr val="tx1"/>
                </a:solidFill>
              </a:rPr>
              <a:t>1</a:t>
            </a:r>
            <a:r>
              <a:rPr lang="ja-JP" altLang="en-US" sz="1200" b="1" dirty="0">
                <a:solidFill>
                  <a:schemeClr val="tx1"/>
                </a:solidFill>
              </a:rPr>
              <a:t>日が主流。</a:t>
            </a:r>
            <a:r>
              <a:rPr lang="en-US" altLang="ja-JP" sz="1200" b="1" dirty="0">
                <a:solidFill>
                  <a:schemeClr val="tx1"/>
                </a:solidFill>
              </a:rPr>
              <a:t>1980</a:t>
            </a:r>
            <a:r>
              <a:rPr lang="ja-JP" altLang="en-US" sz="1200" b="1" dirty="0">
                <a:solidFill>
                  <a:schemeClr val="tx1"/>
                </a:solidFill>
              </a:rPr>
              <a:t>年代前半は活動が活発で、地区を分割した分区単位に</a:t>
            </a:r>
            <a:r>
              <a:rPr lang="en-US" altLang="ja-JP" sz="1200" b="1" dirty="0">
                <a:solidFill>
                  <a:schemeClr val="tx1"/>
                </a:solidFill>
              </a:rPr>
              <a:t>2</a:t>
            </a:r>
            <a:r>
              <a:rPr lang="ja-JP" altLang="en-US" sz="1200" b="1" dirty="0">
                <a:solidFill>
                  <a:schemeClr val="tx1"/>
                </a:solidFill>
              </a:rPr>
              <a:t>日間での大会を開催。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テキスト ボックス 7"/>
          <p:cNvSpPr txBox="1">
            <a:spLocks noChangeArrowheads="1"/>
          </p:cNvSpPr>
          <p:nvPr/>
        </p:nvSpPr>
        <p:spPr bwMode="auto">
          <a:xfrm>
            <a:off x="790575" y="842963"/>
            <a:ext cx="3570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游ゴシック" pitchFamily="50" charset="-128"/>
                <a:ea typeface="游ゴシック" pitchFamily="50" charset="-128"/>
              </a:rPr>
              <a:t>１．２）ローターアクト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2DA83-5C8A-432E-852C-ABD9DE213304}" type="slidenum">
              <a:rPr lang="ja-JP" altLang="en-US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38915" name="図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598613"/>
            <a:ext cx="46053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図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09750"/>
            <a:ext cx="6858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図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四角形: 角を丸くする 11"/>
          <p:cNvSpPr/>
          <p:nvPr/>
        </p:nvSpPr>
        <p:spPr>
          <a:xfrm>
            <a:off x="5311775" y="958850"/>
            <a:ext cx="447516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地区には</a:t>
            </a:r>
            <a:r>
              <a:rPr lang="en-US" altLang="ja-JP" sz="1200" b="1" dirty="0">
                <a:solidFill>
                  <a:schemeClr val="tx1"/>
                </a:solidFill>
              </a:rPr>
              <a:t>7</a:t>
            </a:r>
            <a:r>
              <a:rPr lang="ja-JP" altLang="en-US" sz="1200" b="1" dirty="0">
                <a:solidFill>
                  <a:schemeClr val="tx1"/>
                </a:solidFill>
              </a:rPr>
              <a:t>クラブがあり、会員数は</a:t>
            </a:r>
            <a:r>
              <a:rPr lang="en-US" altLang="ja-JP" sz="1200" b="1" dirty="0">
                <a:solidFill>
                  <a:schemeClr val="tx1"/>
                </a:solidFill>
              </a:rPr>
              <a:t>62</a:t>
            </a:r>
            <a:r>
              <a:rPr lang="ja-JP" altLang="en-US" sz="1200" b="1" dirty="0">
                <a:solidFill>
                  <a:schemeClr val="tx1"/>
                </a:solidFill>
              </a:rPr>
              <a:t>人。会員数は、ピーク時・</a:t>
            </a:r>
            <a:r>
              <a:rPr lang="en-US" altLang="ja-JP" sz="1200" b="1" dirty="0">
                <a:solidFill>
                  <a:schemeClr val="tx1"/>
                </a:solidFill>
              </a:rPr>
              <a:t>1984-85</a:t>
            </a:r>
            <a:r>
              <a:rPr lang="ja-JP" altLang="en-US" sz="1200" b="1" dirty="0">
                <a:solidFill>
                  <a:schemeClr val="tx1"/>
                </a:solidFill>
              </a:rPr>
              <a:t>年度の</a:t>
            </a:r>
            <a:r>
              <a:rPr lang="en-US" altLang="ja-JP" sz="1200" b="1" dirty="0">
                <a:solidFill>
                  <a:schemeClr val="tx1"/>
                </a:solidFill>
              </a:rPr>
              <a:t>284</a:t>
            </a:r>
            <a:r>
              <a:rPr lang="ja-JP" altLang="en-US" sz="1200" b="1" dirty="0">
                <a:solidFill>
                  <a:schemeClr val="tx1"/>
                </a:solidFill>
              </a:rPr>
              <a:t>人に対し、約</a:t>
            </a:r>
            <a:r>
              <a:rPr lang="en-US" altLang="ja-JP" sz="1200" b="1" dirty="0">
                <a:solidFill>
                  <a:schemeClr val="tx1"/>
                </a:solidFill>
              </a:rPr>
              <a:t>2</a:t>
            </a:r>
            <a:r>
              <a:rPr lang="ja-JP" altLang="en-US" sz="1200" b="1" dirty="0">
                <a:solidFill>
                  <a:schemeClr val="tx1"/>
                </a:solidFill>
              </a:rPr>
              <a:t>割の水準に減少。クラブ数は、</a:t>
            </a:r>
            <a:r>
              <a:rPr lang="en-US" altLang="ja-JP" sz="1200" b="1" dirty="0">
                <a:solidFill>
                  <a:schemeClr val="tx1"/>
                </a:solidFill>
              </a:rPr>
              <a:t>1996-97</a:t>
            </a:r>
            <a:r>
              <a:rPr lang="ja-JP" altLang="en-US" sz="1200" b="1" dirty="0">
                <a:solidFill>
                  <a:schemeClr val="tx1"/>
                </a:solidFill>
              </a:rPr>
              <a:t>年度の</a:t>
            </a:r>
            <a:r>
              <a:rPr lang="en-US" altLang="ja-JP" sz="1200" b="1" dirty="0">
                <a:solidFill>
                  <a:schemeClr val="tx1"/>
                </a:solidFill>
              </a:rPr>
              <a:t>14</a:t>
            </a:r>
            <a:r>
              <a:rPr lang="ja-JP" altLang="en-US" sz="1200" b="1" dirty="0">
                <a:solidFill>
                  <a:schemeClr val="tx1"/>
                </a:solidFill>
              </a:rPr>
              <a:t>から半減。</a:t>
            </a:r>
            <a:r>
              <a:rPr lang="en-US" altLang="ja-JP" sz="1200" b="1" dirty="0" err="1">
                <a:solidFill>
                  <a:schemeClr val="tx1"/>
                </a:solidFill>
              </a:rPr>
              <a:t>RYLA</a:t>
            </a:r>
            <a:r>
              <a:rPr lang="ja-JP" altLang="en-US" sz="1200" b="1" dirty="0">
                <a:solidFill>
                  <a:schemeClr val="tx1"/>
                </a:solidFill>
              </a:rPr>
              <a:t>の活動推進の中軸を担うローターアクトの組織力が低下した状態ある。</a:t>
            </a:r>
          </a:p>
        </p:txBody>
      </p:sp>
      <p:pic>
        <p:nvPicPr>
          <p:cNvPr id="38919" name="図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" y="3684588"/>
            <a:ext cx="238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61D37-86B3-4A6B-BF1B-ED2C176244DA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39938" name="テキスト ボックス 4"/>
          <p:cNvSpPr txBox="1">
            <a:spLocks noChangeArrowheads="1"/>
          </p:cNvSpPr>
          <p:nvPr/>
        </p:nvSpPr>
        <p:spPr bwMode="auto">
          <a:xfrm>
            <a:off x="1006475" y="488950"/>
            <a:ext cx="357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游ゴシック" pitchFamily="50" charset="-128"/>
                <a:ea typeface="游ゴシック" pitchFamily="50" charset="-128"/>
              </a:rPr>
              <a:t>１．３）インターアクト</a:t>
            </a:r>
          </a:p>
        </p:txBody>
      </p:sp>
      <p:pic>
        <p:nvPicPr>
          <p:cNvPr id="39939" name="図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71588"/>
            <a:ext cx="6858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図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71575"/>
            <a:ext cx="41148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図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四角形: 角を丸くする 7"/>
          <p:cNvSpPr/>
          <p:nvPr/>
        </p:nvSpPr>
        <p:spPr>
          <a:xfrm>
            <a:off x="5181600" y="604838"/>
            <a:ext cx="447516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地区には</a:t>
            </a:r>
            <a:r>
              <a:rPr lang="en-US" altLang="ja-JP" sz="1200" b="1" dirty="0">
                <a:solidFill>
                  <a:schemeClr val="tx1"/>
                </a:solidFill>
              </a:rPr>
              <a:t>18</a:t>
            </a:r>
            <a:r>
              <a:rPr lang="ja-JP" altLang="en-US" sz="1200" b="1" dirty="0">
                <a:solidFill>
                  <a:schemeClr val="tx1"/>
                </a:solidFill>
              </a:rPr>
              <a:t>クラブがあり、会員数は</a:t>
            </a:r>
            <a:r>
              <a:rPr lang="en-US" altLang="ja-JP" sz="1200" b="1" dirty="0">
                <a:solidFill>
                  <a:schemeClr val="tx1"/>
                </a:solidFill>
              </a:rPr>
              <a:t>397</a:t>
            </a:r>
            <a:r>
              <a:rPr lang="ja-JP" altLang="en-US" sz="1200" b="1" dirty="0">
                <a:solidFill>
                  <a:schemeClr val="tx1"/>
                </a:solidFill>
              </a:rPr>
              <a:t>人。会員数とクラブ数は</a:t>
            </a:r>
            <a:r>
              <a:rPr lang="en-US" altLang="ja-JP" sz="1200" b="1" dirty="0">
                <a:solidFill>
                  <a:schemeClr val="tx1"/>
                </a:solidFill>
              </a:rPr>
              <a:t>2000</a:t>
            </a:r>
            <a:r>
              <a:rPr lang="ja-JP" altLang="en-US" sz="1200" b="1" dirty="0">
                <a:solidFill>
                  <a:schemeClr val="tx1"/>
                </a:solidFill>
              </a:rPr>
              <a:t>年代初頭から約</a:t>
            </a:r>
            <a:r>
              <a:rPr lang="en-US" altLang="ja-JP" sz="1200" b="1" dirty="0">
                <a:solidFill>
                  <a:schemeClr val="tx1"/>
                </a:solidFill>
              </a:rPr>
              <a:t>2</a:t>
            </a:r>
            <a:r>
              <a:rPr lang="ja-JP" altLang="en-US" sz="1200" b="1" dirty="0">
                <a:solidFill>
                  <a:schemeClr val="tx1"/>
                </a:solidFill>
              </a:rPr>
              <a:t>割減少。地区内の高等学校においてホストクラブによる支援を受けながら、青少年指導者養成のための活動が着実に取り組まれている。現在の大きな課題はコロナ禍中での活動の維持。</a:t>
            </a:r>
          </a:p>
        </p:txBody>
      </p:sp>
      <p:sp>
        <p:nvSpPr>
          <p:cNvPr id="2" name="楕円 1"/>
          <p:cNvSpPr/>
          <p:nvPr/>
        </p:nvSpPr>
        <p:spPr>
          <a:xfrm>
            <a:off x="838200" y="5314950"/>
            <a:ext cx="228600" cy="219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838200" y="2914650"/>
            <a:ext cx="228600" cy="219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94244-E756-443F-8CB7-CE01F3381C48}" type="slidenum">
              <a:rPr lang="ja-JP" altLang="en-US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40962" name="テキスト ボックス 5"/>
          <p:cNvSpPr txBox="1">
            <a:spLocks noChangeArrowheads="1"/>
          </p:cNvSpPr>
          <p:nvPr/>
        </p:nvSpPr>
        <p:spPr bwMode="auto">
          <a:xfrm>
            <a:off x="1041400" y="365125"/>
            <a:ext cx="295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游ゴシック" pitchFamily="50" charset="-128"/>
                <a:ea typeface="游ゴシック" pitchFamily="50" charset="-128"/>
              </a:rPr>
              <a:t>１．４）青少年交換</a:t>
            </a:r>
          </a:p>
        </p:txBody>
      </p:sp>
      <p:pic>
        <p:nvPicPr>
          <p:cNvPr id="40963" name="図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1282700"/>
            <a:ext cx="70770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図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950913"/>
            <a:ext cx="293528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図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四角形: 角を丸くする 8"/>
          <p:cNvSpPr/>
          <p:nvPr/>
        </p:nvSpPr>
        <p:spPr>
          <a:xfrm>
            <a:off x="4657725" y="565150"/>
            <a:ext cx="501015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/>
                </a:solidFill>
              </a:rPr>
              <a:t>2005-06</a:t>
            </a:r>
            <a:r>
              <a:rPr lang="ja-JP" altLang="en-US" sz="1200" b="1" dirty="0">
                <a:solidFill>
                  <a:schemeClr val="tx1"/>
                </a:solidFill>
              </a:rPr>
              <a:t>年度以降の約</a:t>
            </a:r>
            <a:r>
              <a:rPr lang="en-US" altLang="ja-JP" sz="1200" b="1" dirty="0">
                <a:solidFill>
                  <a:schemeClr val="tx1"/>
                </a:solidFill>
              </a:rPr>
              <a:t>20</a:t>
            </a:r>
            <a:r>
              <a:rPr lang="ja-JP" altLang="en-US" sz="1200" b="1" dirty="0">
                <a:solidFill>
                  <a:schemeClr val="tx1"/>
                </a:solidFill>
              </a:rPr>
              <a:t>年間の動きとして、派遣学生</a:t>
            </a:r>
            <a:r>
              <a:rPr lang="en-US" altLang="ja-JP" sz="1200" b="1" dirty="0">
                <a:solidFill>
                  <a:schemeClr val="tx1"/>
                </a:solidFill>
              </a:rPr>
              <a:t>31</a:t>
            </a:r>
            <a:r>
              <a:rPr lang="ja-JP" altLang="en-US" sz="1200" b="1" dirty="0">
                <a:solidFill>
                  <a:schemeClr val="tx1"/>
                </a:solidFill>
              </a:rPr>
              <a:t>、受入学生</a:t>
            </a:r>
            <a:r>
              <a:rPr lang="en-US" altLang="ja-JP" sz="1200" b="1" dirty="0">
                <a:solidFill>
                  <a:schemeClr val="tx1"/>
                </a:solidFill>
              </a:rPr>
              <a:t>30</a:t>
            </a:r>
            <a:r>
              <a:rPr lang="ja-JP" altLang="en-US" sz="1200" b="1" dirty="0">
                <a:solidFill>
                  <a:schemeClr val="tx1"/>
                </a:solidFill>
              </a:rPr>
              <a:t>人で、双方はほぼ同数で推移。派遣国、及び出身国は米国が大半で、米国とカナダ以外には対象国は存在しない。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コロナ禍中にあって、</a:t>
            </a:r>
            <a:r>
              <a:rPr lang="en-US" altLang="ja-JP" sz="1200" b="1" dirty="0">
                <a:solidFill>
                  <a:schemeClr val="tx1"/>
                </a:solidFill>
              </a:rPr>
              <a:t>2020-21</a:t>
            </a:r>
            <a:r>
              <a:rPr lang="ja-JP" altLang="en-US" sz="1200" b="1" dirty="0">
                <a:solidFill>
                  <a:schemeClr val="tx1"/>
                </a:solidFill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</a:rPr>
              <a:t>2022-23</a:t>
            </a:r>
            <a:r>
              <a:rPr lang="ja-JP" altLang="en-US" sz="1200" b="1" dirty="0">
                <a:solidFill>
                  <a:schemeClr val="tx1"/>
                </a:solidFill>
              </a:rPr>
              <a:t>年度の</a:t>
            </a:r>
            <a:r>
              <a:rPr lang="en-US" altLang="ja-JP" sz="1200" b="1" dirty="0">
                <a:solidFill>
                  <a:schemeClr val="tx1"/>
                </a:solidFill>
              </a:rPr>
              <a:t>3</a:t>
            </a:r>
            <a:r>
              <a:rPr lang="ja-JP" altLang="en-US" sz="1200" b="1" dirty="0">
                <a:solidFill>
                  <a:schemeClr val="tx1"/>
                </a:solidFill>
              </a:rPr>
              <a:t>年間は活動停止中。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6873A-AC52-4E85-8160-D6B040BB11A2}" type="slidenum">
              <a:rPr lang="ja-JP" altLang="en-US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1986" name="テキスト ボックス 3"/>
          <p:cNvSpPr txBox="1">
            <a:spLocks noChangeArrowheads="1"/>
          </p:cNvSpPr>
          <p:nvPr/>
        </p:nvSpPr>
        <p:spPr bwMode="auto">
          <a:xfrm>
            <a:off x="1006475" y="560388"/>
            <a:ext cx="2954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游ゴシック" pitchFamily="50" charset="-128"/>
                <a:ea typeface="游ゴシック" pitchFamily="50" charset="-128"/>
              </a:rPr>
              <a:t>１．５）米山奨学生</a:t>
            </a:r>
          </a:p>
        </p:txBody>
      </p:sp>
      <p:pic>
        <p:nvPicPr>
          <p:cNvPr id="41987" name="図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275" y="1058863"/>
            <a:ext cx="839152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図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1557338"/>
            <a:ext cx="2047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図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2013" y="363538"/>
            <a:ext cx="1574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四角形: 角を丸くする 7"/>
          <p:cNvSpPr/>
          <p:nvPr/>
        </p:nvSpPr>
        <p:spPr>
          <a:xfrm>
            <a:off x="4438650" y="419100"/>
            <a:ext cx="5095875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/>
                </a:solidFill>
              </a:rPr>
              <a:t>1981-82</a:t>
            </a:r>
            <a:r>
              <a:rPr lang="ja-JP" altLang="en-US" sz="1200" b="1" dirty="0">
                <a:solidFill>
                  <a:schemeClr val="tx1"/>
                </a:solidFill>
              </a:rPr>
              <a:t>年度から現在までに</a:t>
            </a:r>
            <a:r>
              <a:rPr lang="en-US" altLang="ja-JP" sz="1200" b="1" dirty="0">
                <a:solidFill>
                  <a:schemeClr val="tx1"/>
                </a:solidFill>
              </a:rPr>
              <a:t>736</a:t>
            </a:r>
            <a:r>
              <a:rPr lang="ja-JP" altLang="en-US" sz="1200" b="1" dirty="0">
                <a:solidFill>
                  <a:schemeClr val="tx1"/>
                </a:solidFill>
              </a:rPr>
              <a:t>名の奨学生を受け入れ、青少年奉仕の国際貢献に実績。</a:t>
            </a:r>
            <a:r>
              <a:rPr lang="en-US" altLang="ja-JP" sz="1200" b="1" dirty="0">
                <a:solidFill>
                  <a:schemeClr val="tx1"/>
                </a:solidFill>
              </a:rPr>
              <a:t>1997-98</a:t>
            </a:r>
            <a:r>
              <a:rPr lang="ja-JP" altLang="en-US" sz="1200" b="1" dirty="0">
                <a:solidFill>
                  <a:schemeClr val="tx1"/>
                </a:solidFill>
              </a:rPr>
              <a:t>年度までは純増で推移し、最大時には年間</a:t>
            </a:r>
            <a:r>
              <a:rPr lang="en-US" altLang="ja-JP" sz="1200" b="1" dirty="0">
                <a:solidFill>
                  <a:schemeClr val="tx1"/>
                </a:solidFill>
              </a:rPr>
              <a:t>31</a:t>
            </a:r>
            <a:r>
              <a:rPr lang="ja-JP" altLang="en-US" sz="1200" b="1" dirty="0">
                <a:solidFill>
                  <a:schemeClr val="tx1"/>
                </a:solidFill>
              </a:rPr>
              <a:t>人の奨学生、最近は年間</a:t>
            </a:r>
            <a:r>
              <a:rPr lang="en-US" altLang="ja-JP" sz="1200" b="1" dirty="0">
                <a:solidFill>
                  <a:schemeClr val="tx1"/>
                </a:solidFill>
              </a:rPr>
              <a:t>20</a:t>
            </a:r>
            <a:r>
              <a:rPr lang="ja-JP" altLang="en-US" sz="1200" b="1" dirty="0">
                <a:solidFill>
                  <a:schemeClr val="tx1"/>
                </a:solidFill>
              </a:rPr>
              <a:t>人台で推移。奨学生の出身国は、中国の割合が高く、</a:t>
            </a:r>
            <a:r>
              <a:rPr lang="en-US" altLang="ja-JP" sz="1200" b="1" dirty="0">
                <a:solidFill>
                  <a:schemeClr val="tx1"/>
                </a:solidFill>
              </a:rPr>
              <a:t>2000</a:t>
            </a:r>
            <a:r>
              <a:rPr lang="ja-JP" altLang="en-US" sz="1200" b="1" dirty="0">
                <a:solidFill>
                  <a:schemeClr val="tx1"/>
                </a:solidFill>
              </a:rPr>
              <a:t>年代に入ってその傾向が顕著。中国に次ぐのは、韓国、台湾、バングラディシュ、ベトナムで、最近はベトナムが増加。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視差</Template>
  <TotalTime>1247</TotalTime>
  <Words>1363</Words>
  <Application>Microsoft Office PowerPoint</Application>
  <PresentationFormat>ワイド画面</PresentationFormat>
  <Paragraphs>81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ＤＦＧ太丸ゴシック体N</vt:lpstr>
      <vt:lpstr>HGｺﾞｼｯｸM</vt:lpstr>
      <vt:lpstr>游ゴシック</vt:lpstr>
      <vt:lpstr>游ゴシック Light</vt:lpstr>
      <vt:lpstr>Arial</vt:lpstr>
      <vt:lpstr>Corbel</vt:lpstr>
      <vt:lpstr>Office テーマ</vt:lpstr>
      <vt:lpstr>視差</vt:lpstr>
      <vt:lpstr>RI2690地区青少年奉仕活動報告</vt:lpstr>
      <vt:lpstr> 報告の構成 </vt:lpstr>
      <vt:lpstr>〇 ロータリーの青少年奉仕活動に関わる組織と系譜 　・インターアクトクラブ　 1962年設立 　・ローターアクトクラブ　 1968年設立 　・ RYLA　 　　　　　　　1974年設立  〇 RYLAとは 　・ロータリー青少年指導者養成プログラム（Rotary Youth Leadership Awards) 　・14～30歳の若い世代を対象とした短期集中型のリーダーシップ育成プログラム  〇 RYLAプログラムの目的 　・若者のリーダーシップスキルを磨き、地域に貢献している若者を表彰すること 　・若者の心に生涯にわたる奉仕の精神を育み、ロータリーを通じた奉仕の機会へと導くこと 　・若者のリーダーシップ育成を支援することにより、ロータリーの青少年奉仕を実践すること  〇 RYLAを実践するメリット 　・地元の未来の担い手となる有望な若者を育て、青少年奉仕を実践する 　・ロータリーの若い参加者が互いにつながり、協力する 　・多くの若者にとって、ロータリーとの初めての接点となるRYLAを、つながりの基盤とする  〇 RI第2690地区にとって初めての全国RYLA研究会の開催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１．６）その他の活動</vt:lpstr>
      <vt:lpstr>２．RI第2690地区における青少年奉仕活動の特徴とRYLA</vt:lpstr>
      <vt:lpstr>RYLAの活動状況</vt:lpstr>
      <vt:lpstr>おわりに</vt:lpstr>
      <vt:lpstr>ご静聴ありがとうございました  鳥取での滞在をお楽しみください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２６９０地区青少年奉仕活動報告</dc:title>
  <dc:creator>小林 一</dc:creator>
  <cp:lastModifiedBy>岩﨑陽一 ガバナー事務所（月信）</cp:lastModifiedBy>
  <cp:revision>53</cp:revision>
  <cp:lastPrinted>2022-05-20T08:05:06Z</cp:lastPrinted>
  <dcterms:created xsi:type="dcterms:W3CDTF">2022-05-10T05:01:35Z</dcterms:created>
  <dcterms:modified xsi:type="dcterms:W3CDTF">2022-05-20T08:05:11Z</dcterms:modified>
</cp:coreProperties>
</file>