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325" r:id="rId7"/>
    <p:sldId id="326" r:id="rId8"/>
    <p:sldId id="261" r:id="rId9"/>
    <p:sldId id="263" r:id="rId10"/>
    <p:sldId id="262" r:id="rId11"/>
    <p:sldId id="264" r:id="rId12"/>
    <p:sldId id="265" r:id="rId13"/>
    <p:sldId id="266" r:id="rId14"/>
    <p:sldId id="267" r:id="rId15"/>
    <p:sldId id="271" r:id="rId16"/>
    <p:sldId id="268" r:id="rId17"/>
    <p:sldId id="269" r:id="rId18"/>
    <p:sldId id="270" r:id="rId19"/>
    <p:sldId id="272" r:id="rId20"/>
    <p:sldId id="273" r:id="rId21"/>
    <p:sldId id="274" r:id="rId22"/>
    <p:sldId id="275" r:id="rId23"/>
    <p:sldId id="276" r:id="rId24"/>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2" y="-1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19"/>
            <a:ext cx="7772400" cy="110251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5EB1DB-F639-4A92-BD17-66EB4C5ADDC4}" type="datetimeFigureOut">
              <a:rPr kumimoji="1" lang="ja-JP" altLang="en-US" smtClean="0"/>
              <a:t>2022/12/11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C63D24-03F9-4BF9-B2CD-B2DABC638BC1}" type="slidenum">
              <a:rPr kumimoji="1" lang="ja-JP" altLang="en-US" smtClean="0"/>
              <a:t>‹#›</a:t>
            </a:fld>
            <a:endParaRPr kumimoji="1" lang="ja-JP" altLang="en-US"/>
          </a:p>
        </p:txBody>
      </p:sp>
    </p:spTree>
    <p:extLst>
      <p:ext uri="{BB962C8B-B14F-4D97-AF65-F5344CB8AC3E}">
        <p14:creationId xmlns:p14="http://schemas.microsoft.com/office/powerpoint/2010/main" val="1289391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EB1DB-F639-4A92-BD17-66EB4C5ADDC4}" type="datetimeFigureOut">
              <a:rPr kumimoji="1" lang="ja-JP" altLang="en-US" smtClean="0"/>
              <a:t>2022/12/11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C63D24-03F9-4BF9-B2CD-B2DABC638BC1}" type="slidenum">
              <a:rPr kumimoji="1" lang="ja-JP" altLang="en-US" smtClean="0"/>
              <a:t>‹#›</a:t>
            </a:fld>
            <a:endParaRPr kumimoji="1" lang="ja-JP" altLang="en-US"/>
          </a:p>
        </p:txBody>
      </p:sp>
    </p:spTree>
    <p:extLst>
      <p:ext uri="{BB962C8B-B14F-4D97-AF65-F5344CB8AC3E}">
        <p14:creationId xmlns:p14="http://schemas.microsoft.com/office/powerpoint/2010/main" val="188955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54781"/>
            <a:ext cx="2057400" cy="329088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154781"/>
            <a:ext cx="6019800" cy="329088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EB1DB-F639-4A92-BD17-66EB4C5ADDC4}" type="datetimeFigureOut">
              <a:rPr kumimoji="1" lang="ja-JP" altLang="en-US" smtClean="0"/>
              <a:t>2022/12/11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C63D24-03F9-4BF9-B2CD-B2DABC638BC1}" type="slidenum">
              <a:rPr kumimoji="1" lang="ja-JP" altLang="en-US" smtClean="0"/>
              <a:t>‹#›</a:t>
            </a:fld>
            <a:endParaRPr kumimoji="1" lang="ja-JP" altLang="en-US"/>
          </a:p>
        </p:txBody>
      </p:sp>
    </p:spTree>
    <p:extLst>
      <p:ext uri="{BB962C8B-B14F-4D97-AF65-F5344CB8AC3E}">
        <p14:creationId xmlns:p14="http://schemas.microsoft.com/office/powerpoint/2010/main" val="1266563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EB1DB-F639-4A92-BD17-66EB4C5ADDC4}" type="datetimeFigureOut">
              <a:rPr kumimoji="1" lang="ja-JP" altLang="en-US" smtClean="0"/>
              <a:t>2022/12/11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C63D24-03F9-4BF9-B2CD-B2DABC638BC1}" type="slidenum">
              <a:rPr kumimoji="1" lang="ja-JP" altLang="en-US" smtClean="0"/>
              <a:t>‹#›</a:t>
            </a:fld>
            <a:endParaRPr kumimoji="1" lang="ja-JP" altLang="en-US"/>
          </a:p>
        </p:txBody>
      </p:sp>
    </p:spTree>
    <p:extLst>
      <p:ext uri="{BB962C8B-B14F-4D97-AF65-F5344CB8AC3E}">
        <p14:creationId xmlns:p14="http://schemas.microsoft.com/office/powerpoint/2010/main" val="412511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5EB1DB-F639-4A92-BD17-66EB4C5ADDC4}" type="datetimeFigureOut">
              <a:rPr kumimoji="1" lang="ja-JP" altLang="en-US" smtClean="0"/>
              <a:t>2022/12/11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C63D24-03F9-4BF9-B2CD-B2DABC638BC1}" type="slidenum">
              <a:rPr kumimoji="1" lang="ja-JP" altLang="en-US" smtClean="0"/>
              <a:t>‹#›</a:t>
            </a:fld>
            <a:endParaRPr kumimoji="1" lang="ja-JP" altLang="en-US"/>
          </a:p>
        </p:txBody>
      </p:sp>
    </p:spTree>
    <p:extLst>
      <p:ext uri="{BB962C8B-B14F-4D97-AF65-F5344CB8AC3E}">
        <p14:creationId xmlns:p14="http://schemas.microsoft.com/office/powerpoint/2010/main" val="1084285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5EB1DB-F639-4A92-BD17-66EB4C5ADDC4}" type="datetimeFigureOut">
              <a:rPr kumimoji="1" lang="ja-JP" altLang="en-US" smtClean="0"/>
              <a:t>2022/12/11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C63D24-03F9-4BF9-B2CD-B2DABC638BC1}" type="slidenum">
              <a:rPr kumimoji="1" lang="ja-JP" altLang="en-US" smtClean="0"/>
              <a:t>‹#›</a:t>
            </a:fld>
            <a:endParaRPr kumimoji="1" lang="ja-JP" altLang="en-US"/>
          </a:p>
        </p:txBody>
      </p:sp>
    </p:spTree>
    <p:extLst>
      <p:ext uri="{BB962C8B-B14F-4D97-AF65-F5344CB8AC3E}">
        <p14:creationId xmlns:p14="http://schemas.microsoft.com/office/powerpoint/2010/main" val="253124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79"/>
            <a:ext cx="8229600" cy="85725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5EB1DB-F639-4A92-BD17-66EB4C5ADDC4}" type="datetimeFigureOut">
              <a:rPr kumimoji="1" lang="ja-JP" altLang="en-US" smtClean="0"/>
              <a:t>2022/12/11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C63D24-03F9-4BF9-B2CD-B2DABC638BC1}" type="slidenum">
              <a:rPr kumimoji="1" lang="ja-JP" altLang="en-US" smtClean="0"/>
              <a:t>‹#›</a:t>
            </a:fld>
            <a:endParaRPr kumimoji="1" lang="ja-JP" altLang="en-US"/>
          </a:p>
        </p:txBody>
      </p:sp>
    </p:spTree>
    <p:extLst>
      <p:ext uri="{BB962C8B-B14F-4D97-AF65-F5344CB8AC3E}">
        <p14:creationId xmlns:p14="http://schemas.microsoft.com/office/powerpoint/2010/main" val="3195755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5EB1DB-F639-4A92-BD17-66EB4C5ADDC4}" type="datetimeFigureOut">
              <a:rPr kumimoji="1" lang="ja-JP" altLang="en-US" smtClean="0"/>
              <a:t>2022/12/11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C63D24-03F9-4BF9-B2CD-B2DABC638BC1}" type="slidenum">
              <a:rPr kumimoji="1" lang="ja-JP" altLang="en-US" smtClean="0"/>
              <a:t>‹#›</a:t>
            </a:fld>
            <a:endParaRPr kumimoji="1" lang="ja-JP" altLang="en-US"/>
          </a:p>
        </p:txBody>
      </p:sp>
    </p:spTree>
    <p:extLst>
      <p:ext uri="{BB962C8B-B14F-4D97-AF65-F5344CB8AC3E}">
        <p14:creationId xmlns:p14="http://schemas.microsoft.com/office/powerpoint/2010/main" val="1276857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5EB1DB-F639-4A92-BD17-66EB4C5ADDC4}" type="datetimeFigureOut">
              <a:rPr kumimoji="1" lang="ja-JP" altLang="en-US" smtClean="0"/>
              <a:t>2022/12/11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C63D24-03F9-4BF9-B2CD-B2DABC638BC1}" type="slidenum">
              <a:rPr kumimoji="1" lang="ja-JP" altLang="en-US" smtClean="0"/>
              <a:t>‹#›</a:t>
            </a:fld>
            <a:endParaRPr kumimoji="1" lang="ja-JP" altLang="en-US"/>
          </a:p>
        </p:txBody>
      </p:sp>
    </p:spTree>
    <p:extLst>
      <p:ext uri="{BB962C8B-B14F-4D97-AF65-F5344CB8AC3E}">
        <p14:creationId xmlns:p14="http://schemas.microsoft.com/office/powerpoint/2010/main" val="319345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04787"/>
            <a:ext cx="3008313" cy="8715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5EB1DB-F639-4A92-BD17-66EB4C5ADDC4}" type="datetimeFigureOut">
              <a:rPr kumimoji="1" lang="ja-JP" altLang="en-US" smtClean="0"/>
              <a:t>2022/12/11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C63D24-03F9-4BF9-B2CD-B2DABC638BC1}" type="slidenum">
              <a:rPr kumimoji="1" lang="ja-JP" altLang="en-US" smtClean="0"/>
              <a:t>‹#›</a:t>
            </a:fld>
            <a:endParaRPr kumimoji="1" lang="ja-JP" altLang="en-US"/>
          </a:p>
        </p:txBody>
      </p:sp>
    </p:spTree>
    <p:extLst>
      <p:ext uri="{BB962C8B-B14F-4D97-AF65-F5344CB8AC3E}">
        <p14:creationId xmlns:p14="http://schemas.microsoft.com/office/powerpoint/2010/main" val="2729125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5EB1DB-F639-4A92-BD17-66EB4C5ADDC4}" type="datetimeFigureOut">
              <a:rPr kumimoji="1" lang="ja-JP" altLang="en-US" smtClean="0"/>
              <a:t>2022/12/11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C63D24-03F9-4BF9-B2CD-B2DABC638BC1}" type="slidenum">
              <a:rPr kumimoji="1" lang="ja-JP" altLang="en-US" smtClean="0"/>
              <a:t>‹#›</a:t>
            </a:fld>
            <a:endParaRPr kumimoji="1" lang="ja-JP" altLang="en-US"/>
          </a:p>
        </p:txBody>
      </p:sp>
    </p:spTree>
    <p:extLst>
      <p:ext uri="{BB962C8B-B14F-4D97-AF65-F5344CB8AC3E}">
        <p14:creationId xmlns:p14="http://schemas.microsoft.com/office/powerpoint/2010/main" val="2401776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65EB1DB-F639-4A92-BD17-66EB4C5ADDC4}" type="datetimeFigureOut">
              <a:rPr kumimoji="1" lang="ja-JP" altLang="en-US" smtClean="0"/>
              <a:t>2022/12/11</a:t>
            </a:fld>
            <a:endParaRPr kumimoji="1" lang="ja-JP" altLang="en-US"/>
          </a:p>
        </p:txBody>
      </p:sp>
      <p:sp>
        <p:nvSpPr>
          <p:cNvPr id="5" name="フッター プレースホルダー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3C63D24-03F9-4BF9-B2CD-B2DABC638BC1}" type="slidenum">
              <a:rPr kumimoji="1" lang="ja-JP" altLang="en-US" smtClean="0"/>
              <a:t>‹#›</a:t>
            </a:fld>
            <a:endParaRPr kumimoji="1" lang="ja-JP" altLang="en-US"/>
          </a:p>
        </p:txBody>
      </p:sp>
    </p:spTree>
    <p:extLst>
      <p:ext uri="{BB962C8B-B14F-4D97-AF65-F5344CB8AC3E}">
        <p14:creationId xmlns:p14="http://schemas.microsoft.com/office/powerpoint/2010/main" val="3403934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endParaRPr kumimoji="1" lang="ja-JP" altLang="en-US"/>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352589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073" y="890353"/>
            <a:ext cx="8087854" cy="3362794"/>
          </a:xfrm>
          <a:prstGeom prst="rect">
            <a:avLst/>
          </a:prstGeom>
          <a:ln>
            <a:solidFill>
              <a:schemeClr val="tx1"/>
            </a:solidFill>
          </a:ln>
        </p:spPr>
      </p:pic>
    </p:spTree>
    <p:extLst>
      <p:ext uri="{BB962C8B-B14F-4D97-AF65-F5344CB8AC3E}">
        <p14:creationId xmlns:p14="http://schemas.microsoft.com/office/powerpoint/2010/main" val="1854616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309593"/>
            <a:ext cx="8208912" cy="4524315"/>
          </a:xfrm>
          <a:prstGeom prst="rect">
            <a:avLst/>
          </a:prstGeom>
          <a:ln>
            <a:solidFill>
              <a:schemeClr val="tx1"/>
            </a:solidFill>
          </a:ln>
        </p:spPr>
        <p:txBody>
          <a:bodyPr wrap="square">
            <a:spAutoFit/>
          </a:bodyPr>
          <a:lstStyle/>
          <a:p>
            <a:r>
              <a:rPr lang="ja-JP" altLang="en-US" sz="1600" dirty="0" smtClean="0"/>
              <a:t>・決まったものを当てはめていくイメージがあるので、開発の真意が楽しみです。</a:t>
            </a:r>
          </a:p>
          <a:p>
            <a:r>
              <a:rPr lang="ja-JP" altLang="en-US" sz="1600" dirty="0" smtClean="0"/>
              <a:t>・地区ごとで取り組んできた歴史が異なるので、そこを踏まえた「開発」になると思います。</a:t>
            </a:r>
          </a:p>
          <a:p>
            <a:r>
              <a:rPr lang="ja-JP" altLang="en-US" sz="1600" dirty="0" smtClean="0"/>
              <a:t>・意味不明です。</a:t>
            </a:r>
          </a:p>
          <a:p>
            <a:r>
              <a:rPr lang="ja-JP" altLang="en-US" sz="1600" dirty="0" smtClean="0"/>
              <a:t>・絶えず進化、進歩することが大切</a:t>
            </a:r>
          </a:p>
          <a:p>
            <a:r>
              <a:rPr lang="ja-JP" altLang="en-US" sz="1600" dirty="0" smtClean="0"/>
              <a:t>・それぞれの地域（地区）で手段や方法が違うと認識してます。推奨出来るプログラムが有れば参考にしたいと思います。</a:t>
            </a:r>
          </a:p>
          <a:p>
            <a:r>
              <a:rPr lang="ja-JP" altLang="en-US" sz="1600" dirty="0" smtClean="0"/>
              <a:t>・他地区の優れたプログラムを学び自地区に活かせるのが素晴らしい。</a:t>
            </a:r>
          </a:p>
          <a:p>
            <a:r>
              <a:rPr lang="ja-JP" altLang="en-US" sz="1600" dirty="0" smtClean="0"/>
              <a:t>・例年の焼きましではなく青少年が今後の社会活動に役立てるものとしたい</a:t>
            </a:r>
          </a:p>
          <a:p>
            <a:r>
              <a:rPr lang="ja-JP" altLang="en-US" sz="1600" dirty="0" smtClean="0"/>
              <a:t>・基礎を外さないとしても、出来うることは多くあると思います。皆様の知恵を終結するいい機会になると思います。</a:t>
            </a:r>
            <a:endParaRPr lang="en-US" altLang="ja-JP" sz="1600" dirty="0" smtClean="0"/>
          </a:p>
          <a:p>
            <a:r>
              <a:rPr lang="ja-JP" altLang="en-US" sz="1600" dirty="0" smtClean="0"/>
              <a:t>・例年プログラムに困るので、各地区の実施内容を共有したい。</a:t>
            </a:r>
          </a:p>
          <a:p>
            <a:r>
              <a:rPr lang="ja-JP" altLang="en-US" sz="1600" dirty="0" smtClean="0"/>
              <a:t>・地区にて色んなやり方があって良いと思う。</a:t>
            </a:r>
          </a:p>
          <a:p>
            <a:r>
              <a:rPr lang="ja-JP" altLang="en-US" sz="1600" dirty="0" smtClean="0"/>
              <a:t>・プログラム開発のテーマは専門的な知識とプログラム内容と効果を熟知していないと難しいテーマで、議論が進むのか不安を感じます。</a:t>
            </a:r>
          </a:p>
          <a:p>
            <a:r>
              <a:rPr lang="ja-JP" altLang="en-US" sz="1600" dirty="0" smtClean="0"/>
              <a:t>・地域に適していない</a:t>
            </a:r>
          </a:p>
          <a:p>
            <a:r>
              <a:rPr lang="ja-JP" altLang="en-US" sz="1600" dirty="0" smtClean="0"/>
              <a:t>・とくにありません</a:t>
            </a:r>
          </a:p>
          <a:p>
            <a:r>
              <a:rPr lang="ja-JP" altLang="en-US" sz="1600" dirty="0" smtClean="0"/>
              <a:t>・受講生の自主性や社会奉仕の心の掘り起こし、賞賛する仕組み造りに興味があります。</a:t>
            </a:r>
          </a:p>
          <a:p>
            <a:r>
              <a:rPr lang="ja-JP" altLang="en-US" sz="1600" dirty="0" smtClean="0"/>
              <a:t>・ベーシックだけれど新しいプログラムが理想</a:t>
            </a:r>
            <a:endParaRPr lang="ja-JP" altLang="en-US" sz="1600" dirty="0"/>
          </a:p>
        </p:txBody>
      </p:sp>
    </p:spTree>
    <p:extLst>
      <p:ext uri="{BB962C8B-B14F-4D97-AF65-F5344CB8AC3E}">
        <p14:creationId xmlns:p14="http://schemas.microsoft.com/office/powerpoint/2010/main" val="3535719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073" y="904642"/>
            <a:ext cx="8087854" cy="3334215"/>
          </a:xfrm>
          <a:prstGeom prst="rect">
            <a:avLst/>
          </a:prstGeom>
          <a:ln>
            <a:solidFill>
              <a:schemeClr val="tx1"/>
            </a:solidFill>
          </a:ln>
        </p:spPr>
      </p:pic>
    </p:spTree>
    <p:extLst>
      <p:ext uri="{BB962C8B-B14F-4D97-AF65-F5344CB8AC3E}">
        <p14:creationId xmlns:p14="http://schemas.microsoft.com/office/powerpoint/2010/main" val="3584971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073" y="904642"/>
            <a:ext cx="8087854" cy="3334215"/>
          </a:xfrm>
          <a:prstGeom prst="rect">
            <a:avLst/>
          </a:prstGeom>
          <a:ln>
            <a:solidFill>
              <a:schemeClr val="tx1"/>
            </a:solidFill>
          </a:ln>
        </p:spPr>
      </p:pic>
    </p:spTree>
    <p:extLst>
      <p:ext uri="{BB962C8B-B14F-4D97-AF65-F5344CB8AC3E}">
        <p14:creationId xmlns:p14="http://schemas.microsoft.com/office/powerpoint/2010/main" val="1840059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073" y="923695"/>
            <a:ext cx="8087854" cy="3296110"/>
          </a:xfrm>
          <a:prstGeom prst="rect">
            <a:avLst/>
          </a:prstGeom>
          <a:ln>
            <a:solidFill>
              <a:schemeClr val="tx1"/>
            </a:solidFill>
          </a:ln>
        </p:spPr>
      </p:pic>
    </p:spTree>
    <p:extLst>
      <p:ext uri="{BB962C8B-B14F-4D97-AF65-F5344CB8AC3E}">
        <p14:creationId xmlns:p14="http://schemas.microsoft.com/office/powerpoint/2010/main" val="2317873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126" y="942747"/>
            <a:ext cx="8049748" cy="3258005"/>
          </a:xfrm>
          <a:prstGeom prst="rect">
            <a:avLst/>
          </a:prstGeom>
          <a:ln>
            <a:solidFill>
              <a:schemeClr val="tx1"/>
            </a:solidFill>
          </a:ln>
        </p:spPr>
      </p:pic>
    </p:spTree>
    <p:extLst>
      <p:ext uri="{BB962C8B-B14F-4D97-AF65-F5344CB8AC3E}">
        <p14:creationId xmlns:p14="http://schemas.microsoft.com/office/powerpoint/2010/main" val="2391324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33643" y="195486"/>
            <a:ext cx="8496944" cy="4401205"/>
          </a:xfrm>
          <a:prstGeom prst="rect">
            <a:avLst/>
          </a:prstGeom>
        </p:spPr>
        <p:txBody>
          <a:bodyPr wrap="square">
            <a:spAutoFit/>
          </a:bodyPr>
          <a:lstStyle/>
          <a:p>
            <a:r>
              <a:rPr lang="en-US" altLang="ja-JP" sz="1400" dirty="0" smtClean="0"/>
              <a:t>5-3-5</a:t>
            </a:r>
            <a:r>
              <a:rPr lang="ja-JP" altLang="en-US" sz="1400" dirty="0" smtClean="0"/>
              <a:t>）このテーマについてご意見をください。</a:t>
            </a:r>
          </a:p>
          <a:p>
            <a:r>
              <a:rPr lang="en-US" altLang="ja-JP" sz="1400" dirty="0" smtClean="0"/>
              <a:t>14 </a:t>
            </a:r>
            <a:r>
              <a:rPr lang="ja-JP" altLang="en-US" sz="1400" dirty="0" smtClean="0"/>
              <a:t>件の回答</a:t>
            </a:r>
          </a:p>
          <a:p>
            <a:r>
              <a:rPr lang="ja-JP" altLang="en-US" sz="1400" dirty="0" smtClean="0"/>
              <a:t>・</a:t>
            </a:r>
            <a:r>
              <a:rPr lang="en-US" altLang="ja-JP" sz="1400" dirty="0" smtClean="0"/>
              <a:t>RYLA</a:t>
            </a:r>
            <a:r>
              <a:rPr lang="ja-JP" altLang="en-US" sz="1400" dirty="0" smtClean="0"/>
              <a:t>の最も重要な要素の１つですので欠かせないと思います。</a:t>
            </a:r>
          </a:p>
          <a:p>
            <a:r>
              <a:rPr lang="ja-JP" altLang="en-US" sz="1400" dirty="0" smtClean="0"/>
              <a:t>・</a:t>
            </a:r>
            <a:r>
              <a:rPr lang="en-US" altLang="ja-JP" sz="1400" dirty="0" smtClean="0"/>
              <a:t>RYLA</a:t>
            </a:r>
            <a:r>
              <a:rPr lang="ja-JP" altLang="en-US" sz="1400" dirty="0" smtClean="0"/>
              <a:t>のロータリアンの役割の中で「花形」的仕事であり大切なテーマと考えます。</a:t>
            </a:r>
          </a:p>
          <a:p>
            <a:r>
              <a:rPr lang="ja-JP" altLang="en-US" sz="1400" dirty="0" smtClean="0"/>
              <a:t>・冷静かつ第三者の目であり、ロータリーの見地から見守り可能なので、良い。</a:t>
            </a:r>
          </a:p>
          <a:p>
            <a:r>
              <a:rPr lang="ja-JP" altLang="en-US" sz="1400" dirty="0" smtClean="0"/>
              <a:t>・カウンセラーはロータリアンに限る必要はない</a:t>
            </a:r>
          </a:p>
          <a:p>
            <a:r>
              <a:rPr lang="ja-JP" altLang="en-US" sz="1400" dirty="0" smtClean="0"/>
              <a:t>・カウンセラーの育成が必要と思う。では、誰が育成するのか未経験です。</a:t>
            </a:r>
          </a:p>
          <a:p>
            <a:r>
              <a:rPr lang="ja-JP" altLang="en-US" sz="1400" dirty="0" smtClean="0"/>
              <a:t>・ロータリーの理念を青少年にお伝えするのには相応しいと思う。</a:t>
            </a:r>
          </a:p>
          <a:p>
            <a:r>
              <a:rPr lang="ja-JP" altLang="en-US" sz="1400" dirty="0" smtClean="0"/>
              <a:t>・青少年の模範としてのスキル向上の場にしたい</a:t>
            </a:r>
          </a:p>
          <a:p>
            <a:r>
              <a:rPr lang="ja-JP" altLang="en-US" sz="1400" dirty="0" smtClean="0"/>
              <a:t>・カウンセラーは奥が深く、また</a:t>
            </a:r>
            <a:r>
              <a:rPr lang="en-US" altLang="ja-JP" sz="1400" dirty="0" smtClean="0"/>
              <a:t>RYLA</a:t>
            </a:r>
            <a:r>
              <a:rPr lang="ja-JP" altLang="en-US" sz="1400" dirty="0" smtClean="0"/>
              <a:t>を知らないローラリアンに</a:t>
            </a:r>
            <a:r>
              <a:rPr lang="en-US" altLang="ja-JP" sz="1400" dirty="0" smtClean="0"/>
              <a:t>RYLA</a:t>
            </a:r>
            <a:r>
              <a:rPr lang="ja-JP" altLang="en-US" sz="1400" dirty="0" smtClean="0"/>
              <a:t>の意味を広げることができるのでとてもいいことだと思います。</a:t>
            </a:r>
          </a:p>
          <a:p>
            <a:r>
              <a:rPr lang="ja-JP" altLang="en-US" sz="1400" dirty="0" smtClean="0"/>
              <a:t>・カウンセラーする方は、しっかり研修して行うと良いと思うんです</a:t>
            </a:r>
            <a:endParaRPr lang="en-US" altLang="ja-JP" sz="1400" dirty="0"/>
          </a:p>
          <a:p>
            <a:r>
              <a:rPr lang="ja-JP" altLang="en-US" sz="1400" dirty="0" smtClean="0"/>
              <a:t>・本来あるべきカウンセラーの在り方についての統一見解は必ず必要と思います。あまりにもロータリアンが直接に関わり過ぎたり、議論を誘導してしまったりなど受講生主体が原則でカウンセラーも見守りながらグループの熟成こそがカウンセラーの仕事です。</a:t>
            </a:r>
          </a:p>
          <a:p>
            <a:r>
              <a:rPr lang="ja-JP" altLang="en-US" sz="1400" dirty="0" smtClean="0"/>
              <a:t>・カウンセラーでなくファシリテーター</a:t>
            </a:r>
          </a:p>
          <a:p>
            <a:r>
              <a:rPr lang="ja-JP" altLang="en-US" sz="1400" dirty="0" smtClean="0"/>
              <a:t>・とくにありません</a:t>
            </a:r>
          </a:p>
          <a:p>
            <a:r>
              <a:rPr lang="ja-JP" altLang="en-US" sz="1400" dirty="0" smtClean="0"/>
              <a:t>・セオリーも大切ですが、カウンセラーの実体験による苦悩や達成感などの共有も必要と思います。</a:t>
            </a:r>
          </a:p>
          <a:p>
            <a:r>
              <a:rPr lang="ja-JP" altLang="en-US" sz="1400" dirty="0" smtClean="0"/>
              <a:t>・良いと思う</a:t>
            </a:r>
            <a:endParaRPr lang="en-US" altLang="ja-JP" sz="1400" dirty="0"/>
          </a:p>
          <a:p>
            <a:endParaRPr lang="ja-JP" altLang="en-US" sz="1400" dirty="0"/>
          </a:p>
        </p:txBody>
      </p:sp>
    </p:spTree>
    <p:extLst>
      <p:ext uri="{BB962C8B-B14F-4D97-AF65-F5344CB8AC3E}">
        <p14:creationId xmlns:p14="http://schemas.microsoft.com/office/powerpoint/2010/main" val="2263789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362" y="733168"/>
            <a:ext cx="8059275" cy="3677163"/>
          </a:xfrm>
          <a:prstGeom prst="rect">
            <a:avLst/>
          </a:prstGeom>
          <a:ln>
            <a:solidFill>
              <a:schemeClr val="tx1"/>
            </a:solidFill>
          </a:ln>
        </p:spPr>
      </p:pic>
    </p:spTree>
    <p:extLst>
      <p:ext uri="{BB962C8B-B14F-4D97-AF65-F5344CB8AC3E}">
        <p14:creationId xmlns:p14="http://schemas.microsoft.com/office/powerpoint/2010/main" val="3477453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547" y="899879"/>
            <a:ext cx="8106906" cy="3343742"/>
          </a:xfrm>
          <a:prstGeom prst="rect">
            <a:avLst/>
          </a:prstGeom>
          <a:ln>
            <a:solidFill>
              <a:schemeClr val="tx1"/>
            </a:solidFill>
          </a:ln>
        </p:spPr>
      </p:pic>
    </p:spTree>
    <p:extLst>
      <p:ext uri="{BB962C8B-B14F-4D97-AF65-F5344CB8AC3E}">
        <p14:creationId xmlns:p14="http://schemas.microsoft.com/office/powerpoint/2010/main" val="3204108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836" y="899879"/>
            <a:ext cx="8078327" cy="3343742"/>
          </a:xfrm>
          <a:prstGeom prst="rect">
            <a:avLst/>
          </a:prstGeom>
          <a:ln>
            <a:solidFill>
              <a:schemeClr val="tx1"/>
            </a:solidFill>
          </a:ln>
        </p:spPr>
      </p:pic>
    </p:spTree>
    <p:extLst>
      <p:ext uri="{BB962C8B-B14F-4D97-AF65-F5344CB8AC3E}">
        <p14:creationId xmlns:p14="http://schemas.microsoft.com/office/powerpoint/2010/main" val="3160182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836" y="1199958"/>
            <a:ext cx="8078327" cy="2743583"/>
          </a:xfrm>
          <a:prstGeom prst="rect">
            <a:avLst/>
          </a:prstGeom>
          <a:ln>
            <a:solidFill>
              <a:schemeClr val="tx1"/>
            </a:solidFill>
          </a:ln>
        </p:spPr>
      </p:pic>
    </p:spTree>
    <p:extLst>
      <p:ext uri="{BB962C8B-B14F-4D97-AF65-F5344CB8AC3E}">
        <p14:creationId xmlns:p14="http://schemas.microsoft.com/office/powerpoint/2010/main" val="3429365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836" y="909405"/>
            <a:ext cx="8078327" cy="3324689"/>
          </a:xfrm>
          <a:prstGeom prst="rect">
            <a:avLst/>
          </a:prstGeom>
          <a:ln>
            <a:solidFill>
              <a:schemeClr val="tx1"/>
            </a:solidFill>
          </a:ln>
        </p:spPr>
      </p:pic>
    </p:spTree>
    <p:extLst>
      <p:ext uri="{BB962C8B-B14F-4D97-AF65-F5344CB8AC3E}">
        <p14:creationId xmlns:p14="http://schemas.microsoft.com/office/powerpoint/2010/main" val="645368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1520" y="123478"/>
            <a:ext cx="8640960" cy="4154984"/>
          </a:xfrm>
          <a:prstGeom prst="rect">
            <a:avLst/>
          </a:prstGeom>
        </p:spPr>
        <p:txBody>
          <a:bodyPr wrap="square">
            <a:spAutoFit/>
          </a:bodyPr>
          <a:lstStyle/>
          <a:p>
            <a:r>
              <a:rPr lang="ja-JP" altLang="en-US" sz="1200" dirty="0" smtClean="0"/>
              <a:t>・学友会の活動事例などを学びたいです。</a:t>
            </a:r>
          </a:p>
          <a:p>
            <a:r>
              <a:rPr lang="ja-JP" altLang="en-US" sz="1200" dirty="0" smtClean="0"/>
              <a:t>・今後</a:t>
            </a:r>
            <a:r>
              <a:rPr lang="en-US" altLang="ja-JP" sz="1200" dirty="0" smtClean="0"/>
              <a:t>2580</a:t>
            </a:r>
            <a:r>
              <a:rPr lang="ja-JP" altLang="en-US" sz="1200" dirty="0" smtClean="0"/>
              <a:t>地区でも立ち上げる予定であり、他の地区の活動を参考にしたいと考えます。</a:t>
            </a:r>
          </a:p>
          <a:p>
            <a:r>
              <a:rPr lang="ja-JP" altLang="en-US" sz="1200" dirty="0" smtClean="0"/>
              <a:t>・ライラリアンとの繋がりがお互いの成長にとって大切</a:t>
            </a:r>
          </a:p>
          <a:p>
            <a:r>
              <a:rPr lang="ja-JP" altLang="en-US" sz="1200" dirty="0" smtClean="0"/>
              <a:t>・当地区は、学友会の設置、運営、発展等取組む課題は山積しているものの、必要性は十分にあると考えてます。</a:t>
            </a:r>
          </a:p>
          <a:p>
            <a:r>
              <a:rPr lang="ja-JP" altLang="en-US" sz="1200" dirty="0" smtClean="0"/>
              <a:t>・今後のロータリー、ロータリーファミリーの進展に繋がると確信してます。</a:t>
            </a:r>
          </a:p>
          <a:p>
            <a:r>
              <a:rPr lang="ja-JP" altLang="en-US" sz="1200" dirty="0" smtClean="0"/>
              <a:t>・将来、ロータリアンになって頂く礎となるためしっかりと議論して頂きたい。</a:t>
            </a:r>
          </a:p>
          <a:p>
            <a:r>
              <a:rPr lang="ja-JP" altLang="en-US" sz="1200" dirty="0" smtClean="0"/>
              <a:t>・特に</a:t>
            </a:r>
            <a:r>
              <a:rPr lang="ja-JP" altLang="en-US" sz="1200" dirty="0" err="1" smtClean="0"/>
              <a:t>無し</a:t>
            </a:r>
            <a:endParaRPr lang="ja-JP" altLang="en-US" sz="1200" dirty="0" smtClean="0"/>
          </a:p>
          <a:p>
            <a:r>
              <a:rPr lang="ja-JP" altLang="en-US" sz="1200" dirty="0" smtClean="0"/>
              <a:t>・先にロータリアンに</a:t>
            </a:r>
            <a:r>
              <a:rPr lang="en-US" altLang="ja-JP" sz="1200" dirty="0" smtClean="0"/>
              <a:t>RYLA</a:t>
            </a:r>
            <a:r>
              <a:rPr lang="ja-JP" altLang="en-US" sz="1200" dirty="0" smtClean="0"/>
              <a:t>を広めることが先のように思います。そのことで研修生が変わり学友会の繋げられるのではないでしょうか。</a:t>
            </a:r>
          </a:p>
          <a:p>
            <a:r>
              <a:rPr lang="ja-JP" altLang="en-US" sz="1200" dirty="0" smtClean="0"/>
              <a:t>・ワンショットセミナー（</a:t>
            </a:r>
            <a:r>
              <a:rPr lang="en-US" altLang="ja-JP" sz="1200" dirty="0" smtClean="0"/>
              <a:t>1</a:t>
            </a:r>
            <a:r>
              <a:rPr lang="ja-JP" altLang="en-US" sz="1200" dirty="0" smtClean="0"/>
              <a:t>泊</a:t>
            </a:r>
            <a:r>
              <a:rPr lang="en-US" altLang="ja-JP" sz="1200" dirty="0" smtClean="0"/>
              <a:t>2</a:t>
            </a:r>
            <a:r>
              <a:rPr lang="ja-JP" altLang="en-US" sz="1200" dirty="0" smtClean="0"/>
              <a:t>日）であるため</a:t>
            </a:r>
            <a:r>
              <a:rPr lang="en-US" altLang="ja-JP" sz="1200" dirty="0" smtClean="0"/>
              <a:t>RYLA</a:t>
            </a:r>
            <a:r>
              <a:rPr lang="ja-JP" altLang="en-US" sz="1200" dirty="0" err="1" smtClean="0"/>
              <a:t>への</a:t>
            </a:r>
            <a:r>
              <a:rPr lang="ja-JP" altLang="en-US" sz="1200" dirty="0" smtClean="0"/>
              <a:t>帰属意識は醸成しづらく組織化したとしても希薄化するのではないかと思う。余島ぐらいの密度がないと上手く機能しないのではないだろうか。</a:t>
            </a:r>
          </a:p>
          <a:p>
            <a:r>
              <a:rPr lang="ja-JP" altLang="en-US" sz="1200" dirty="0" smtClean="0"/>
              <a:t>・考えるべきである。</a:t>
            </a:r>
          </a:p>
          <a:p>
            <a:r>
              <a:rPr lang="ja-JP" altLang="en-US" sz="1200" dirty="0" smtClean="0"/>
              <a:t>・ロータリアン、ローターアクターは地区ですでにつながっている</a:t>
            </a:r>
          </a:p>
          <a:p>
            <a:r>
              <a:rPr lang="ja-JP" altLang="en-US" sz="1200" dirty="0" smtClean="0"/>
              <a:t>・とくにありません</a:t>
            </a:r>
          </a:p>
          <a:p>
            <a:r>
              <a:rPr lang="ja-JP" altLang="en-US" sz="1200" dirty="0" smtClean="0"/>
              <a:t>・当地区は</a:t>
            </a:r>
            <a:r>
              <a:rPr lang="en-US" altLang="ja-JP" sz="1200" dirty="0" smtClean="0"/>
              <a:t>RYLA</a:t>
            </a:r>
            <a:r>
              <a:rPr lang="ja-JP" altLang="en-US" sz="1200" dirty="0" err="1" smtClean="0"/>
              <a:t>だけの</a:t>
            </a:r>
            <a:r>
              <a:rPr lang="ja-JP" altLang="en-US" sz="1200" dirty="0" smtClean="0"/>
              <a:t>学友会ではなく、全プログラムを統合にした学友会です。</a:t>
            </a:r>
            <a:r>
              <a:rPr lang="en-US" altLang="ja-JP" sz="1200" dirty="0" smtClean="0"/>
              <a:t>RYLA</a:t>
            </a:r>
            <a:r>
              <a:rPr lang="ja-JP" altLang="en-US" sz="1200" dirty="0" smtClean="0"/>
              <a:t>の参加をきっかけに様々なロータリープログラムやローターアクトとのクロスプロモーションが出来るような学友会活動についてセッションしてみたいと存じます。</a:t>
            </a:r>
          </a:p>
          <a:p>
            <a:r>
              <a:rPr lang="ja-JP" altLang="en-US" sz="1200" dirty="0" smtClean="0"/>
              <a:t>・先日、当地区</a:t>
            </a:r>
            <a:r>
              <a:rPr lang="en-US" altLang="ja-JP" sz="1200" dirty="0" smtClean="0"/>
              <a:t>2680RYLA</a:t>
            </a:r>
            <a:r>
              <a:rPr lang="ja-JP" altLang="en-US" sz="1200" dirty="0" smtClean="0"/>
              <a:t>学友会総会にて、私が行った講演で我々の活動についてお話しさせて頂きました。録音の質に難がありますが、ご参考いただければ幸いです。</a:t>
            </a:r>
          </a:p>
          <a:p>
            <a:r>
              <a:rPr lang="ja-JP" altLang="en-US" sz="1200" dirty="0" smtClean="0"/>
              <a:t>会長講演　阪本</a:t>
            </a:r>
          </a:p>
          <a:p>
            <a:r>
              <a:rPr lang="en-US" altLang="ja-JP" sz="1200" dirty="0" smtClean="0"/>
              <a:t>https://youtu.be/mK4gbe43x-Q</a:t>
            </a:r>
          </a:p>
          <a:p>
            <a:r>
              <a:rPr lang="ja-JP" altLang="en-US" sz="1200" dirty="0" smtClean="0"/>
              <a:t>上記のものは会員（リンクを知っている方）のみの限定公開になっております。</a:t>
            </a:r>
          </a:p>
          <a:p>
            <a:r>
              <a:rPr lang="ja-JP" altLang="en-US" sz="1200" dirty="0" smtClean="0"/>
              <a:t>・学友としては、他地区の学友との交流に興味があります。</a:t>
            </a:r>
            <a:endParaRPr lang="en-US" altLang="ja-JP" sz="1200" dirty="0" smtClean="0"/>
          </a:p>
          <a:p>
            <a:r>
              <a:rPr lang="ja-JP" altLang="en-US" sz="1200" dirty="0" smtClean="0"/>
              <a:t>・良いと思う</a:t>
            </a:r>
            <a:endParaRPr lang="ja-JP" altLang="en-US" sz="1200" dirty="0"/>
          </a:p>
        </p:txBody>
      </p:sp>
    </p:spTree>
    <p:extLst>
      <p:ext uri="{BB962C8B-B14F-4D97-AF65-F5344CB8AC3E}">
        <p14:creationId xmlns:p14="http://schemas.microsoft.com/office/powerpoint/2010/main" val="1544203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586591"/>
            <a:ext cx="8496944" cy="2862322"/>
          </a:xfrm>
          <a:prstGeom prst="rect">
            <a:avLst/>
          </a:prstGeom>
        </p:spPr>
        <p:txBody>
          <a:bodyPr wrap="square">
            <a:spAutoFit/>
          </a:bodyPr>
          <a:lstStyle/>
          <a:p>
            <a:r>
              <a:rPr lang="en-US" altLang="ja-JP" dirty="0" smtClean="0"/>
              <a:t>6</a:t>
            </a:r>
            <a:r>
              <a:rPr lang="ja-JP" altLang="en-US" dirty="0" smtClean="0"/>
              <a:t>）他に分科会テーマがございましたらお願いします。</a:t>
            </a:r>
          </a:p>
          <a:p>
            <a:endParaRPr lang="ja-JP" altLang="en-US" dirty="0" smtClean="0"/>
          </a:p>
          <a:p>
            <a:r>
              <a:rPr lang="en-US" altLang="ja-JP" dirty="0" smtClean="0"/>
              <a:t>8 </a:t>
            </a:r>
            <a:r>
              <a:rPr lang="ja-JP" altLang="en-US" dirty="0" smtClean="0"/>
              <a:t>件の回答</a:t>
            </a:r>
          </a:p>
          <a:p>
            <a:r>
              <a:rPr lang="ja-JP" altLang="en-US" dirty="0" smtClean="0"/>
              <a:t>・多種の国からの見解の相違をあげて、お互いの誤解を解いていく。</a:t>
            </a:r>
          </a:p>
          <a:p>
            <a:r>
              <a:rPr lang="ja-JP" altLang="en-US" dirty="0" smtClean="0"/>
              <a:t>・ロータリーの中核的価値観とロータリーの世界観を知り学ぶ。</a:t>
            </a:r>
          </a:p>
          <a:p>
            <a:r>
              <a:rPr lang="ja-JP" altLang="en-US" dirty="0" smtClean="0"/>
              <a:t>・「危機管理について」というテーマ</a:t>
            </a:r>
          </a:p>
          <a:p>
            <a:r>
              <a:rPr lang="ja-JP" altLang="en-US" dirty="0" smtClean="0"/>
              <a:t>・特に</a:t>
            </a:r>
            <a:r>
              <a:rPr lang="ja-JP" altLang="en-US" dirty="0" err="1" smtClean="0"/>
              <a:t>無し</a:t>
            </a:r>
            <a:endParaRPr lang="ja-JP" altLang="en-US" dirty="0" smtClean="0"/>
          </a:p>
          <a:p>
            <a:r>
              <a:rPr lang="ja-JP" altLang="en-US" dirty="0" smtClean="0"/>
              <a:t>・とくにありません</a:t>
            </a:r>
          </a:p>
          <a:p>
            <a:r>
              <a:rPr lang="ja-JP" altLang="en-US" dirty="0" smtClean="0"/>
              <a:t>・特にありません。</a:t>
            </a:r>
          </a:p>
          <a:p>
            <a:r>
              <a:rPr lang="ja-JP" altLang="en-US" dirty="0" smtClean="0"/>
              <a:t>・ロータリアンの成長の機会について</a:t>
            </a:r>
            <a:endParaRPr lang="ja-JP" altLang="en-US" dirty="0"/>
          </a:p>
        </p:txBody>
      </p:sp>
    </p:spTree>
    <p:extLst>
      <p:ext uri="{BB962C8B-B14F-4D97-AF65-F5344CB8AC3E}">
        <p14:creationId xmlns:p14="http://schemas.microsoft.com/office/powerpoint/2010/main" val="2515371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23478"/>
            <a:ext cx="8424936" cy="4616648"/>
          </a:xfrm>
          <a:prstGeom prst="rect">
            <a:avLst/>
          </a:prstGeom>
        </p:spPr>
        <p:txBody>
          <a:bodyPr wrap="square">
            <a:spAutoFit/>
          </a:bodyPr>
          <a:lstStyle/>
          <a:p>
            <a:r>
              <a:rPr lang="en-US" altLang="ja-JP" sz="1050" dirty="0" smtClean="0"/>
              <a:t>7</a:t>
            </a:r>
            <a:r>
              <a:rPr lang="ja-JP" altLang="en-US" sz="1050" dirty="0" smtClean="0"/>
              <a:t>）その他、全般についてご意見をお伺いします。</a:t>
            </a:r>
          </a:p>
          <a:p>
            <a:endParaRPr lang="ja-JP" altLang="en-US" sz="1050" dirty="0" smtClean="0"/>
          </a:p>
          <a:p>
            <a:r>
              <a:rPr lang="en-US" altLang="ja-JP" sz="1050" dirty="0" smtClean="0"/>
              <a:t>13 </a:t>
            </a:r>
            <a:r>
              <a:rPr lang="ja-JP" altLang="en-US" sz="1050" dirty="0" smtClean="0"/>
              <a:t>件の回答</a:t>
            </a:r>
          </a:p>
          <a:p>
            <a:r>
              <a:rPr lang="ja-JP" altLang="en-US" sz="1050" dirty="0" smtClean="0"/>
              <a:t>・皆さんとたくさんの意見、情報交換が出来ればと思います。</a:t>
            </a:r>
            <a:endParaRPr lang="en-US" altLang="ja-JP" sz="1050" dirty="0" smtClean="0"/>
          </a:p>
          <a:p>
            <a:r>
              <a:rPr lang="ja-JP" altLang="en-US" sz="1050" dirty="0" smtClean="0"/>
              <a:t>・</a:t>
            </a:r>
            <a:r>
              <a:rPr lang="en-US" altLang="ja-JP" sz="1050" dirty="0" smtClean="0"/>
              <a:t>RYLA</a:t>
            </a:r>
            <a:r>
              <a:rPr lang="ja-JP" altLang="en-US" sz="1050" dirty="0" smtClean="0"/>
              <a:t>は大切な部門だし、テーマや切り口を変えていけば、展開が可能。</a:t>
            </a:r>
          </a:p>
          <a:p>
            <a:r>
              <a:rPr lang="ja-JP" altLang="en-US" sz="1050" dirty="0" smtClean="0"/>
              <a:t>・</a:t>
            </a:r>
            <a:r>
              <a:rPr lang="en-US" altLang="ja-JP" sz="1050" dirty="0" smtClean="0"/>
              <a:t>RYLA</a:t>
            </a:r>
            <a:r>
              <a:rPr lang="ja-JP" altLang="en-US" sz="1050" dirty="0" smtClean="0"/>
              <a:t>が</a:t>
            </a:r>
            <a:r>
              <a:rPr lang="en-US" altLang="ja-JP" sz="1050" dirty="0" smtClean="0"/>
              <a:t>Awards</a:t>
            </a:r>
            <a:r>
              <a:rPr lang="ja-JP" altLang="en-US" sz="1050" dirty="0" smtClean="0"/>
              <a:t>すなわち「表彰」なのか、「研修」なのか分かりづらい点が難点であると考えています。当地区</a:t>
            </a:r>
            <a:r>
              <a:rPr lang="en-US" altLang="ja-JP" sz="1050" dirty="0" smtClean="0"/>
              <a:t>RYLA</a:t>
            </a:r>
            <a:r>
              <a:rPr lang="ja-JP" altLang="en-US" sz="1050" dirty="0" smtClean="0"/>
              <a:t>委員会では、地区内のクラブに地域や社会でリーダーシップを発揮している</a:t>
            </a:r>
            <a:r>
              <a:rPr lang="en-US" altLang="ja-JP" sz="1050" dirty="0" smtClean="0"/>
              <a:t>"</a:t>
            </a:r>
            <a:r>
              <a:rPr lang="ja-JP" altLang="en-US" sz="1050" dirty="0" smtClean="0"/>
              <a:t>表彰に値する</a:t>
            </a:r>
            <a:r>
              <a:rPr lang="en-US" altLang="ja-JP" sz="1050" dirty="0" smtClean="0"/>
              <a:t>"</a:t>
            </a:r>
            <a:r>
              <a:rPr lang="ja-JP" altLang="en-US" sz="1050" dirty="0" smtClean="0"/>
              <a:t>受講生を推薦していただきたいと考えていますが、クラブにはなかなか理解されない実態があります。クラブからどの程度のレベルの受講生が推薦されてくるかによっても提供すべきプログラムの内容は変わってきます。推奨されるレベル感としては、ロータリーファミリーでは</a:t>
            </a:r>
            <a:r>
              <a:rPr lang="en-US" altLang="ja-JP" sz="1050" dirty="0" smtClean="0"/>
              <a:t>ROTEX</a:t>
            </a:r>
            <a:r>
              <a:rPr lang="ja-JP" altLang="en-US" sz="1050" dirty="0" smtClean="0"/>
              <a:t>や米山奨学生、財団奨学生のレベル感を想定しています。日本固有の（？）「</a:t>
            </a:r>
            <a:r>
              <a:rPr lang="en-US" altLang="ja-JP" sz="1050" dirty="0" smtClean="0"/>
              <a:t>RYLA</a:t>
            </a:r>
            <a:r>
              <a:rPr lang="ja-JP" altLang="en-US" sz="1050" dirty="0" smtClean="0"/>
              <a:t>セミナー」という行事名称の表現についても、誤解を招く表現だと思います。</a:t>
            </a:r>
            <a:r>
              <a:rPr lang="en-US" altLang="ja-JP" sz="1050" dirty="0" smtClean="0"/>
              <a:t>RYLA</a:t>
            </a:r>
            <a:r>
              <a:rPr lang="ja-JP" altLang="en-US" sz="1050" dirty="0" smtClean="0"/>
              <a:t>は（プログラム名称の通り）セミナーではなく</a:t>
            </a:r>
            <a:r>
              <a:rPr lang="en-US" altLang="ja-JP" sz="1050" dirty="0" smtClean="0"/>
              <a:t>Awards</a:t>
            </a:r>
            <a:r>
              <a:rPr lang="ja-JP" altLang="en-US" sz="1050" dirty="0" smtClean="0"/>
              <a:t>であるはずです。</a:t>
            </a:r>
          </a:p>
          <a:p>
            <a:r>
              <a:rPr lang="ja-JP" altLang="en-US" sz="1050" dirty="0" smtClean="0"/>
              <a:t>また、クラブから推薦される受講生の質が年々低下していることも当地区の課題です。</a:t>
            </a:r>
          </a:p>
          <a:p>
            <a:r>
              <a:rPr lang="ja-JP" altLang="en-US" sz="1050" dirty="0" smtClean="0"/>
              <a:t>誰でも参加できるようなプログラムですと、参加される受講生も表彰されるありがたみが薄れると思います。</a:t>
            </a:r>
          </a:p>
          <a:p>
            <a:r>
              <a:rPr lang="ja-JP" altLang="en-US" sz="1050" dirty="0" smtClean="0"/>
              <a:t>東京では民間が実施しているリーダーシッププログラムも数多くあり、競合は多いと思います。ロータリーの独自性を保ちながら受講生の質を保つことが重要であると考えています。</a:t>
            </a:r>
          </a:p>
          <a:p>
            <a:r>
              <a:rPr lang="ja-JP" altLang="en-US" sz="1050" dirty="0" smtClean="0"/>
              <a:t>当地区では例年、</a:t>
            </a:r>
            <a:r>
              <a:rPr lang="en-US" altLang="ja-JP" sz="1050" dirty="0" smtClean="0"/>
              <a:t>18</a:t>
            </a:r>
            <a:r>
              <a:rPr lang="ja-JP" altLang="en-US" sz="1050" dirty="0" smtClean="0"/>
              <a:t>歳</a:t>
            </a:r>
            <a:r>
              <a:rPr lang="en-US" altLang="ja-JP" sz="1050" dirty="0" smtClean="0"/>
              <a:t>〜30</a:t>
            </a:r>
            <a:r>
              <a:rPr lang="ja-JP" altLang="en-US" sz="1050" dirty="0" smtClean="0"/>
              <a:t>歳を対象に</a:t>
            </a:r>
            <a:r>
              <a:rPr lang="en-US" altLang="ja-JP" sz="1050" dirty="0" smtClean="0"/>
              <a:t>RYLA</a:t>
            </a:r>
            <a:r>
              <a:rPr lang="ja-JP" altLang="en-US" sz="1050" dirty="0" smtClean="0"/>
              <a:t>を実施してきましたが、今年度は地区青少年交換委員会と合同で</a:t>
            </a:r>
            <a:r>
              <a:rPr lang="en-US" altLang="ja-JP" sz="1050" dirty="0" smtClean="0"/>
              <a:t>15</a:t>
            </a:r>
            <a:r>
              <a:rPr lang="ja-JP" altLang="en-US" sz="1050" dirty="0" smtClean="0"/>
              <a:t>歳</a:t>
            </a:r>
            <a:r>
              <a:rPr lang="en-US" altLang="ja-JP" sz="1050" dirty="0" smtClean="0"/>
              <a:t>〜18</a:t>
            </a:r>
            <a:r>
              <a:rPr lang="ja-JP" altLang="en-US" sz="1050" dirty="0" smtClean="0"/>
              <a:t>歳の中学高校生向けの</a:t>
            </a:r>
            <a:r>
              <a:rPr lang="en-US" altLang="ja-JP" sz="1050" dirty="0" smtClean="0"/>
              <a:t>International RYLA</a:t>
            </a:r>
            <a:r>
              <a:rPr lang="ja-JP" altLang="en-US" sz="1050" dirty="0" smtClean="0"/>
              <a:t>も実施する予定です。</a:t>
            </a:r>
            <a:endParaRPr lang="en-US" altLang="ja-JP" sz="1050" dirty="0" smtClean="0"/>
          </a:p>
          <a:p>
            <a:endParaRPr lang="ja-JP" altLang="en-US" sz="1050" dirty="0" smtClean="0"/>
          </a:p>
          <a:p>
            <a:r>
              <a:rPr lang="ja-JP" altLang="en-US" sz="1050" dirty="0" smtClean="0"/>
              <a:t>・開催地区の為、部分的な解答になり失礼ました。引き続きどうぞ宜しくお願い致します。</a:t>
            </a:r>
          </a:p>
          <a:p>
            <a:r>
              <a:rPr lang="ja-JP" altLang="en-US" sz="1050" dirty="0" smtClean="0"/>
              <a:t>・全国ＲＹＬＡ事務局の設置と運営に力を注いで欲しい。地区へのサポートもお願い申し上げます。</a:t>
            </a:r>
          </a:p>
          <a:p>
            <a:r>
              <a:rPr lang="ja-JP" altLang="en-US" sz="1050" dirty="0" smtClean="0"/>
              <a:t>・</a:t>
            </a:r>
            <a:r>
              <a:rPr lang="en-US" altLang="ja-JP" sz="1050" dirty="0" smtClean="0"/>
              <a:t>RYLA</a:t>
            </a:r>
            <a:r>
              <a:rPr lang="ja-JP" altLang="en-US" sz="1050" dirty="0" smtClean="0"/>
              <a:t>に興味ない方もこの研究会に参加すれば</a:t>
            </a:r>
            <a:r>
              <a:rPr lang="en-US" altLang="ja-JP" sz="1050" dirty="0" smtClean="0"/>
              <a:t>RYLA</a:t>
            </a:r>
            <a:r>
              <a:rPr lang="ja-JP" altLang="en-US" sz="1050" dirty="0" smtClean="0"/>
              <a:t>の素晴らしさが分かると思います。そういう方々が振るって参加して頂けるようなアナウンスをして頂きたいです。</a:t>
            </a:r>
          </a:p>
          <a:p>
            <a:r>
              <a:rPr lang="ja-JP" altLang="en-US" sz="1050" dirty="0" smtClean="0"/>
              <a:t>・特に</a:t>
            </a:r>
            <a:r>
              <a:rPr lang="ja-JP" altLang="en-US" sz="1050" dirty="0" err="1" smtClean="0"/>
              <a:t>無し</a:t>
            </a:r>
            <a:endParaRPr lang="ja-JP" altLang="en-US" sz="1050" dirty="0" smtClean="0"/>
          </a:p>
          <a:p>
            <a:r>
              <a:rPr lang="ja-JP" altLang="en-US" sz="1050" dirty="0" smtClean="0"/>
              <a:t>・</a:t>
            </a:r>
            <a:r>
              <a:rPr lang="en-US" altLang="ja-JP" sz="1050" dirty="0" smtClean="0"/>
              <a:t>RYLA</a:t>
            </a:r>
            <a:r>
              <a:rPr lang="ja-JP" altLang="en-US" sz="1050" dirty="0" smtClean="0"/>
              <a:t>研究会は</a:t>
            </a:r>
            <a:r>
              <a:rPr lang="en-US" altLang="ja-JP" sz="1050" dirty="0" smtClean="0"/>
              <a:t>RYLA</a:t>
            </a:r>
            <a:r>
              <a:rPr lang="ja-JP" altLang="en-US" sz="1050" dirty="0" smtClean="0"/>
              <a:t>を学ぶ大切な時間だと思います。多くのロータリアンに出席していただきたいです。</a:t>
            </a:r>
          </a:p>
          <a:p>
            <a:r>
              <a:rPr lang="ja-JP" altLang="en-US" sz="1050" dirty="0" smtClean="0"/>
              <a:t>・実施するにあたり各種プログラムの実施手順書などがあれば、これから導入する地区もハードルが下がるのではないでしょうか。</a:t>
            </a:r>
          </a:p>
          <a:p>
            <a:r>
              <a:rPr lang="ja-JP" altLang="en-US" sz="1050" dirty="0" smtClean="0"/>
              <a:t>・</a:t>
            </a:r>
            <a:r>
              <a:rPr lang="en-US" altLang="ja-JP" sz="1050" dirty="0" smtClean="0"/>
              <a:t>RYLA</a:t>
            </a:r>
            <a:r>
              <a:rPr lang="ja-JP" altLang="en-US" sz="1050" dirty="0" smtClean="0"/>
              <a:t>は素晴らしい活動です。継続が必要</a:t>
            </a:r>
          </a:p>
          <a:p>
            <a:r>
              <a:rPr lang="ja-JP" altLang="en-US" sz="1050" dirty="0" smtClean="0"/>
              <a:t>・とくにありません</a:t>
            </a:r>
          </a:p>
          <a:p>
            <a:r>
              <a:rPr lang="ja-JP" altLang="en-US" sz="1050" dirty="0" smtClean="0"/>
              <a:t>・関係ロータリアンの皆様の</a:t>
            </a:r>
            <a:r>
              <a:rPr lang="en-US" altLang="ja-JP" sz="1050" dirty="0" smtClean="0"/>
              <a:t>RYLA</a:t>
            </a:r>
            <a:r>
              <a:rPr lang="ja-JP" altLang="en-US" sz="1050" dirty="0" smtClean="0"/>
              <a:t>に対しての情熱に感服、感謝しております。今後とも何卒よろしくお願いいたします。</a:t>
            </a:r>
          </a:p>
          <a:p>
            <a:r>
              <a:rPr lang="ja-JP" altLang="en-US" sz="1050" dirty="0" smtClean="0"/>
              <a:t>・</a:t>
            </a:r>
            <a:r>
              <a:rPr lang="en-US" altLang="ja-JP" sz="1050" dirty="0" smtClean="0"/>
              <a:t>RYLA</a:t>
            </a:r>
            <a:r>
              <a:rPr lang="ja-JP" altLang="en-US" sz="1050" dirty="0" smtClean="0"/>
              <a:t>を広くロータリアンに知らしめたい</a:t>
            </a:r>
            <a:endParaRPr lang="ja-JP" altLang="en-US" sz="1050" dirty="0"/>
          </a:p>
        </p:txBody>
      </p:sp>
    </p:spTree>
    <p:extLst>
      <p:ext uri="{BB962C8B-B14F-4D97-AF65-F5344CB8AC3E}">
        <p14:creationId xmlns:p14="http://schemas.microsoft.com/office/powerpoint/2010/main" val="143793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547" y="399747"/>
            <a:ext cx="8106906" cy="4344006"/>
          </a:xfrm>
          <a:prstGeom prst="rect">
            <a:avLst/>
          </a:prstGeom>
          <a:ln>
            <a:solidFill>
              <a:schemeClr val="tx1"/>
            </a:solidFill>
          </a:ln>
        </p:spPr>
      </p:pic>
    </p:spTree>
    <p:extLst>
      <p:ext uri="{BB962C8B-B14F-4D97-AF65-F5344CB8AC3E}">
        <p14:creationId xmlns:p14="http://schemas.microsoft.com/office/powerpoint/2010/main" val="1155310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547" y="733168"/>
            <a:ext cx="8106906" cy="3677163"/>
          </a:xfrm>
          <a:prstGeom prst="rect">
            <a:avLst/>
          </a:prstGeom>
          <a:ln>
            <a:solidFill>
              <a:schemeClr val="tx1"/>
            </a:solidFill>
          </a:ln>
        </p:spPr>
      </p:pic>
    </p:spTree>
    <p:extLst>
      <p:ext uri="{BB962C8B-B14F-4D97-AF65-F5344CB8AC3E}">
        <p14:creationId xmlns:p14="http://schemas.microsoft.com/office/powerpoint/2010/main" val="2136249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073" y="523589"/>
            <a:ext cx="8087854" cy="4096322"/>
          </a:xfrm>
          <a:prstGeom prst="rect">
            <a:avLst/>
          </a:prstGeom>
          <a:ln>
            <a:solidFill>
              <a:schemeClr val="tx1"/>
            </a:solidFill>
          </a:ln>
        </p:spPr>
      </p:pic>
    </p:spTree>
    <p:extLst>
      <p:ext uri="{BB962C8B-B14F-4D97-AF65-F5344CB8AC3E}">
        <p14:creationId xmlns:p14="http://schemas.microsoft.com/office/powerpoint/2010/main" val="4072903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020" y="752221"/>
            <a:ext cx="8125959" cy="3639058"/>
          </a:xfrm>
          <a:prstGeom prst="rect">
            <a:avLst/>
          </a:prstGeom>
          <a:ln>
            <a:solidFill>
              <a:schemeClr val="tx1"/>
            </a:solidFill>
          </a:ln>
        </p:spPr>
      </p:pic>
    </p:spTree>
    <p:extLst>
      <p:ext uri="{BB962C8B-B14F-4D97-AF65-F5344CB8AC3E}">
        <p14:creationId xmlns:p14="http://schemas.microsoft.com/office/powerpoint/2010/main" val="1864617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073" y="883546"/>
            <a:ext cx="8087854" cy="3343742"/>
          </a:xfrm>
          <a:prstGeom prst="rect">
            <a:avLst/>
          </a:prstGeom>
          <a:ln>
            <a:solidFill>
              <a:schemeClr val="tx1"/>
            </a:solidFill>
          </a:ln>
        </p:spPr>
      </p:pic>
    </p:spTree>
    <p:extLst>
      <p:ext uri="{BB962C8B-B14F-4D97-AF65-F5344CB8AC3E}">
        <p14:creationId xmlns:p14="http://schemas.microsoft.com/office/powerpoint/2010/main" val="3240001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505" y="911009"/>
            <a:ext cx="8068801" cy="3315163"/>
          </a:xfrm>
          <a:prstGeom prst="rect">
            <a:avLst/>
          </a:prstGeom>
          <a:ln>
            <a:solidFill>
              <a:schemeClr val="tx1"/>
            </a:solidFill>
          </a:ln>
        </p:spPr>
      </p:pic>
    </p:spTree>
    <p:extLst>
      <p:ext uri="{BB962C8B-B14F-4D97-AF65-F5344CB8AC3E}">
        <p14:creationId xmlns:p14="http://schemas.microsoft.com/office/powerpoint/2010/main" val="429378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7544" y="448092"/>
            <a:ext cx="8352928" cy="4185761"/>
          </a:xfrm>
          <a:prstGeom prst="rect">
            <a:avLst/>
          </a:prstGeom>
          <a:ln>
            <a:solidFill>
              <a:schemeClr val="tx1"/>
            </a:solidFill>
          </a:ln>
        </p:spPr>
        <p:txBody>
          <a:bodyPr wrap="square">
            <a:spAutoFit/>
          </a:bodyPr>
          <a:lstStyle/>
          <a:p>
            <a:r>
              <a:rPr lang="ja-JP" altLang="en-US" sz="1400" dirty="0" smtClean="0"/>
              <a:t>・基礎を共有することで地区間の格差がなくなり、共通の目標を共有できる</a:t>
            </a:r>
          </a:p>
          <a:p>
            <a:r>
              <a:rPr lang="ja-JP" altLang="en-US" sz="1400" dirty="0" smtClean="0"/>
              <a:t>・地区ごとで実施方法が異なるので、基本に振り返って各地区の話を聴くのは意義がある。</a:t>
            </a:r>
          </a:p>
          <a:p>
            <a:r>
              <a:rPr lang="ja-JP" altLang="en-US" sz="1400" dirty="0" smtClean="0"/>
              <a:t>・リーダーとなる資質を発見できるが、もっと長い目で見る必要あり。</a:t>
            </a:r>
          </a:p>
          <a:p>
            <a:r>
              <a:rPr lang="ja-JP" altLang="en-US" sz="1400" dirty="0" smtClean="0"/>
              <a:t>・目的を良く理解することは必要</a:t>
            </a:r>
          </a:p>
          <a:p>
            <a:r>
              <a:rPr lang="ja-JP" altLang="en-US" sz="1400" dirty="0" smtClean="0"/>
              <a:t>・基礎的な内容として必要と思います。</a:t>
            </a:r>
          </a:p>
          <a:p>
            <a:r>
              <a:rPr lang="ja-JP" altLang="en-US" sz="1400" dirty="0" smtClean="0"/>
              <a:t>・青少年奉仕プログラムの基幹であるためしっかり基礎について知って頂きたい。</a:t>
            </a:r>
          </a:p>
          <a:p>
            <a:r>
              <a:rPr lang="ja-JP" altLang="en-US" sz="1400" dirty="0" smtClean="0"/>
              <a:t>・ライラセミナーの意義と効果をクラブ会員により良く認識していただきたい</a:t>
            </a:r>
          </a:p>
          <a:p>
            <a:r>
              <a:rPr lang="ja-JP" altLang="en-US" sz="1400" dirty="0" smtClean="0"/>
              <a:t>・基礎をしっかり理解しないと次へは進めません。基礎が一番大切ではないでしょうか。</a:t>
            </a:r>
          </a:p>
          <a:p>
            <a:r>
              <a:rPr lang="ja-JP" altLang="en-US" sz="1400" dirty="0" smtClean="0"/>
              <a:t>・ロータリアンが学ぶ部分が必要と思う。</a:t>
            </a:r>
            <a:endParaRPr lang="en-US" altLang="ja-JP" sz="1400" dirty="0" smtClean="0"/>
          </a:p>
          <a:p>
            <a:r>
              <a:rPr lang="ja-JP" altLang="en-US" sz="1400" dirty="0" smtClean="0"/>
              <a:t>・</a:t>
            </a:r>
            <a:r>
              <a:rPr lang="en-US" altLang="ja-JP" sz="1400" dirty="0" smtClean="0"/>
              <a:t>RYLA</a:t>
            </a:r>
            <a:r>
              <a:rPr lang="ja-JP" altLang="en-US" sz="1400" dirty="0" smtClean="0"/>
              <a:t>の手引きはあるが、既に各実施地区にて独自のプログラムにて開催されており、いつも各地区の実施内容の報告にて終わってしまっている。実施効果についての検証が出来ず、結局いつも原点に戻るだけに思える。</a:t>
            </a:r>
          </a:p>
          <a:p>
            <a:r>
              <a:rPr lang="ja-JP" altLang="en-US" sz="1400" dirty="0" smtClean="0"/>
              <a:t>・将来</a:t>
            </a:r>
            <a:r>
              <a:rPr lang="en-US" altLang="ja-JP" sz="1400" dirty="0" smtClean="0"/>
              <a:t>DL</a:t>
            </a:r>
            <a:r>
              <a:rPr lang="ja-JP" altLang="en-US" sz="1400" dirty="0" smtClean="0"/>
              <a:t>になるのに必要なので早めに研修に取り入れることに賛成</a:t>
            </a:r>
          </a:p>
          <a:p>
            <a:r>
              <a:rPr lang="ja-JP" altLang="en-US" sz="1400" dirty="0" smtClean="0"/>
              <a:t>・基本的な事柄をていねいにご指導いただければと存じます。</a:t>
            </a:r>
          </a:p>
          <a:p>
            <a:r>
              <a:rPr lang="ja-JP" altLang="en-US" sz="1400" dirty="0" smtClean="0"/>
              <a:t>・</a:t>
            </a:r>
            <a:r>
              <a:rPr lang="en-US" altLang="ja-JP" sz="1400" dirty="0" smtClean="0"/>
              <a:t>RYLA</a:t>
            </a:r>
            <a:r>
              <a:rPr lang="ja-JP" altLang="en-US" sz="1400" dirty="0" smtClean="0"/>
              <a:t>を通じて、ロータリーの価値観や文化をいかに伝えていくかの基本姿勢の議論に興味があります。</a:t>
            </a:r>
          </a:p>
          <a:p>
            <a:r>
              <a:rPr lang="ja-JP" altLang="en-US" sz="1400" dirty="0" smtClean="0"/>
              <a:t>・良いと思う</a:t>
            </a:r>
          </a:p>
          <a:p>
            <a:r>
              <a:rPr lang="ja-JP" altLang="en-US" sz="1400" dirty="0" smtClean="0"/>
              <a:t>・</a:t>
            </a:r>
            <a:r>
              <a:rPr lang="en-US" altLang="ja-JP" sz="1400" dirty="0" smtClean="0"/>
              <a:t>RYLA</a:t>
            </a:r>
            <a:r>
              <a:rPr lang="ja-JP" altLang="en-US" sz="1400" dirty="0" smtClean="0"/>
              <a:t>について研修希望</a:t>
            </a:r>
            <a:endParaRPr lang="en-US" altLang="ja-JP" sz="1400" dirty="0" smtClean="0"/>
          </a:p>
          <a:p>
            <a:endParaRPr lang="en-US" altLang="ja-JP" sz="1400" dirty="0"/>
          </a:p>
          <a:p>
            <a:endParaRPr lang="en-US" altLang="ja-JP" sz="1400" dirty="0" smtClean="0"/>
          </a:p>
          <a:p>
            <a:endParaRPr lang="ja-JP" altLang="en-US" sz="1400" dirty="0"/>
          </a:p>
        </p:txBody>
      </p:sp>
    </p:spTree>
    <p:extLst>
      <p:ext uri="{BB962C8B-B14F-4D97-AF65-F5344CB8AC3E}">
        <p14:creationId xmlns:p14="http://schemas.microsoft.com/office/powerpoint/2010/main" val="5276700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1660</Words>
  <Application>Microsoft Office PowerPoint</Application>
  <PresentationFormat>画面に合わせる (16:9)</PresentationFormat>
  <Paragraphs>97</Paragraphs>
  <Slides>23</Slides>
  <Notes>0</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PCUser</dc:creator>
  <cp:lastModifiedBy>PCUser</cp:lastModifiedBy>
  <cp:revision>3</cp:revision>
  <dcterms:created xsi:type="dcterms:W3CDTF">2022-12-11T12:13:16Z</dcterms:created>
  <dcterms:modified xsi:type="dcterms:W3CDTF">2022-12-11T12:43:13Z</dcterms:modified>
</cp:coreProperties>
</file>