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870" r:id="rId2"/>
    <p:sldId id="865" r:id="rId3"/>
    <p:sldId id="866" r:id="rId4"/>
    <p:sldId id="863" r:id="rId5"/>
    <p:sldId id="867" r:id="rId6"/>
    <p:sldId id="868" r:id="rId7"/>
    <p:sldId id="871" r:id="rId8"/>
    <p:sldId id="864" r:id="rId9"/>
  </p:sldIdLst>
  <p:sldSz cx="6858000" cy="9906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717F"/>
    <a:srgbClr val="C19314"/>
    <a:srgbClr val="568692"/>
    <a:srgbClr val="4472C4"/>
    <a:srgbClr val="5D97B4"/>
    <a:srgbClr val="E395BF"/>
    <a:srgbClr val="0830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50" autoAdjust="0"/>
    <p:restoredTop sz="93957" autoAdjust="0"/>
  </p:normalViewPr>
  <p:slideViewPr>
    <p:cSldViewPr snapToGrid="0">
      <p:cViewPr varScale="1">
        <p:scale>
          <a:sx n="59" d="100"/>
          <a:sy n="59" d="100"/>
        </p:scale>
        <p:origin x="284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5467" cy="502951"/>
          </a:xfrm>
          <a:prstGeom prst="rect">
            <a:avLst/>
          </a:prstGeom>
        </p:spPr>
        <p:txBody>
          <a:bodyPr vert="horz" lIns="93104" tIns="46551" rIns="93104" bIns="46551"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074" y="0"/>
            <a:ext cx="2985465" cy="502951"/>
          </a:xfrm>
          <a:prstGeom prst="rect">
            <a:avLst/>
          </a:prstGeom>
        </p:spPr>
        <p:txBody>
          <a:bodyPr vert="horz" lIns="93104" tIns="46551" rIns="93104" bIns="46551" rtlCol="0"/>
          <a:lstStyle>
            <a:lvl1pPr algn="r">
              <a:defRPr sz="1300"/>
            </a:lvl1pPr>
          </a:lstStyle>
          <a:p>
            <a:fld id="{03C517BE-365A-47BE-A7D0-98BC15214E9F}" type="datetimeFigureOut">
              <a:rPr kumimoji="1" lang="ja-JP" altLang="en-US" smtClean="0"/>
              <a:t>2023/2/2</a:t>
            </a:fld>
            <a:endParaRPr kumimoji="1" lang="ja-JP" altLang="en-US"/>
          </a:p>
        </p:txBody>
      </p:sp>
      <p:sp>
        <p:nvSpPr>
          <p:cNvPr id="4" name="スライド イメージ プレースホルダー 3"/>
          <p:cNvSpPr>
            <a:spLocks noGrp="1" noRot="1" noChangeAspect="1"/>
          </p:cNvSpPr>
          <p:nvPr>
            <p:ph type="sldImg" idx="2"/>
          </p:nvPr>
        </p:nvSpPr>
        <p:spPr>
          <a:xfrm>
            <a:off x="2274888" y="1252538"/>
            <a:ext cx="2338387" cy="3379787"/>
          </a:xfrm>
          <a:prstGeom prst="rect">
            <a:avLst/>
          </a:prstGeom>
          <a:noFill/>
          <a:ln w="12700">
            <a:solidFill>
              <a:prstClr val="black"/>
            </a:solidFill>
          </a:ln>
        </p:spPr>
        <p:txBody>
          <a:bodyPr vert="horz" lIns="93104" tIns="46551" rIns="93104" bIns="46551" rtlCol="0" anchor="ctr"/>
          <a:lstStyle/>
          <a:p>
            <a:endParaRPr lang="ja-JP" altLang="en-US"/>
          </a:p>
        </p:txBody>
      </p:sp>
      <p:sp>
        <p:nvSpPr>
          <p:cNvPr id="5" name="ノート プレースホルダー 4"/>
          <p:cNvSpPr>
            <a:spLocks noGrp="1"/>
          </p:cNvSpPr>
          <p:nvPr>
            <p:ph type="body" sz="quarter" idx="3"/>
          </p:nvPr>
        </p:nvSpPr>
        <p:spPr>
          <a:xfrm>
            <a:off x="688331" y="4821556"/>
            <a:ext cx="5511504" cy="3944616"/>
          </a:xfrm>
          <a:prstGeom prst="rect">
            <a:avLst/>
          </a:prstGeom>
        </p:spPr>
        <p:txBody>
          <a:bodyPr vert="horz" lIns="93104" tIns="46551" rIns="93104" bIns="4655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5763"/>
            <a:ext cx="2985467" cy="502951"/>
          </a:xfrm>
          <a:prstGeom prst="rect">
            <a:avLst/>
          </a:prstGeom>
        </p:spPr>
        <p:txBody>
          <a:bodyPr vert="horz" lIns="93104" tIns="46551" rIns="93104" bIns="4655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074" y="9515763"/>
            <a:ext cx="2985465" cy="502951"/>
          </a:xfrm>
          <a:prstGeom prst="rect">
            <a:avLst/>
          </a:prstGeom>
        </p:spPr>
        <p:txBody>
          <a:bodyPr vert="horz" lIns="93104" tIns="46551" rIns="93104" bIns="46551" rtlCol="0" anchor="b"/>
          <a:lstStyle>
            <a:lvl1pPr algn="r">
              <a:defRPr sz="1300"/>
            </a:lvl1pPr>
          </a:lstStyle>
          <a:p>
            <a:fld id="{B1A85E26-5F23-435F-B9FC-7E8C1FC1F8B8}" type="slidenum">
              <a:rPr kumimoji="1" lang="ja-JP" altLang="en-US" smtClean="0"/>
              <a:t>‹#›</a:t>
            </a:fld>
            <a:endParaRPr kumimoji="1" lang="ja-JP" altLang="en-US"/>
          </a:p>
        </p:txBody>
      </p:sp>
    </p:spTree>
    <p:extLst>
      <p:ext uri="{BB962C8B-B14F-4D97-AF65-F5344CB8AC3E}">
        <p14:creationId xmlns:p14="http://schemas.microsoft.com/office/powerpoint/2010/main" val="27857679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3C72209-C217-454C-8D30-F6D093F783C3}" type="datetimeFigureOut">
              <a:rPr kumimoji="1" lang="ja-JP" altLang="en-US" smtClean="0"/>
              <a:t>2023/2/2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073EF-9C33-4C80-B7FF-203DD1F3C969}" type="slidenum">
              <a:rPr kumimoji="1" lang="ja-JP" altLang="en-US" smtClean="0"/>
              <a:t>‹#›</a:t>
            </a:fld>
            <a:endParaRPr kumimoji="1" lang="ja-JP" altLang="en-US"/>
          </a:p>
        </p:txBody>
      </p:sp>
    </p:spTree>
    <p:extLst>
      <p:ext uri="{BB962C8B-B14F-4D97-AF65-F5344CB8AC3E}">
        <p14:creationId xmlns:p14="http://schemas.microsoft.com/office/powerpoint/2010/main" val="122102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C72209-C217-454C-8D30-F6D093F783C3}" type="datetimeFigureOut">
              <a:rPr kumimoji="1" lang="ja-JP" altLang="en-US" smtClean="0"/>
              <a:t>2023/2/2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073EF-9C33-4C80-B7FF-203DD1F3C969}" type="slidenum">
              <a:rPr kumimoji="1" lang="ja-JP" altLang="en-US" smtClean="0"/>
              <a:t>‹#›</a:t>
            </a:fld>
            <a:endParaRPr kumimoji="1" lang="ja-JP" altLang="en-US"/>
          </a:p>
        </p:txBody>
      </p:sp>
    </p:spTree>
    <p:extLst>
      <p:ext uri="{BB962C8B-B14F-4D97-AF65-F5344CB8AC3E}">
        <p14:creationId xmlns:p14="http://schemas.microsoft.com/office/powerpoint/2010/main" val="1696853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C72209-C217-454C-8D30-F6D093F783C3}" type="datetimeFigureOut">
              <a:rPr kumimoji="1" lang="ja-JP" altLang="en-US" smtClean="0"/>
              <a:t>2023/2/2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073EF-9C33-4C80-B7FF-203DD1F3C969}" type="slidenum">
              <a:rPr kumimoji="1" lang="ja-JP" altLang="en-US" smtClean="0"/>
              <a:t>‹#›</a:t>
            </a:fld>
            <a:endParaRPr kumimoji="1" lang="ja-JP" altLang="en-US"/>
          </a:p>
        </p:txBody>
      </p:sp>
    </p:spTree>
    <p:extLst>
      <p:ext uri="{BB962C8B-B14F-4D97-AF65-F5344CB8AC3E}">
        <p14:creationId xmlns:p14="http://schemas.microsoft.com/office/powerpoint/2010/main" val="231024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C72209-C217-454C-8D30-F6D093F783C3}" type="datetimeFigureOut">
              <a:rPr kumimoji="1" lang="ja-JP" altLang="en-US" smtClean="0"/>
              <a:t>2023/2/2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073EF-9C33-4C80-B7FF-203DD1F3C969}" type="slidenum">
              <a:rPr kumimoji="1" lang="ja-JP" altLang="en-US" smtClean="0"/>
              <a:t>‹#›</a:t>
            </a:fld>
            <a:endParaRPr kumimoji="1" lang="ja-JP" altLang="en-US"/>
          </a:p>
        </p:txBody>
      </p:sp>
    </p:spTree>
    <p:extLst>
      <p:ext uri="{BB962C8B-B14F-4D97-AF65-F5344CB8AC3E}">
        <p14:creationId xmlns:p14="http://schemas.microsoft.com/office/powerpoint/2010/main" val="232345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3C72209-C217-454C-8D30-F6D093F783C3}" type="datetimeFigureOut">
              <a:rPr kumimoji="1" lang="ja-JP" altLang="en-US" smtClean="0"/>
              <a:t>2023/2/2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073EF-9C33-4C80-B7FF-203DD1F3C969}" type="slidenum">
              <a:rPr kumimoji="1" lang="ja-JP" altLang="en-US" smtClean="0"/>
              <a:t>‹#›</a:t>
            </a:fld>
            <a:endParaRPr kumimoji="1" lang="ja-JP" altLang="en-US"/>
          </a:p>
        </p:txBody>
      </p:sp>
    </p:spTree>
    <p:extLst>
      <p:ext uri="{BB962C8B-B14F-4D97-AF65-F5344CB8AC3E}">
        <p14:creationId xmlns:p14="http://schemas.microsoft.com/office/powerpoint/2010/main" val="406932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3C72209-C217-454C-8D30-F6D093F783C3}" type="datetimeFigureOut">
              <a:rPr kumimoji="1" lang="ja-JP" altLang="en-US" smtClean="0"/>
              <a:t>2023/2/2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5073EF-9C33-4C80-B7FF-203DD1F3C969}" type="slidenum">
              <a:rPr kumimoji="1" lang="ja-JP" altLang="en-US" smtClean="0"/>
              <a:t>‹#›</a:t>
            </a:fld>
            <a:endParaRPr kumimoji="1" lang="ja-JP" altLang="en-US"/>
          </a:p>
        </p:txBody>
      </p:sp>
    </p:spTree>
    <p:extLst>
      <p:ext uri="{BB962C8B-B14F-4D97-AF65-F5344CB8AC3E}">
        <p14:creationId xmlns:p14="http://schemas.microsoft.com/office/powerpoint/2010/main" val="286552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3C72209-C217-454C-8D30-F6D093F783C3}" type="datetimeFigureOut">
              <a:rPr kumimoji="1" lang="ja-JP" altLang="en-US" smtClean="0"/>
              <a:t>2023/2/2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5073EF-9C33-4C80-B7FF-203DD1F3C969}" type="slidenum">
              <a:rPr kumimoji="1" lang="ja-JP" altLang="en-US" smtClean="0"/>
              <a:t>‹#›</a:t>
            </a:fld>
            <a:endParaRPr kumimoji="1" lang="ja-JP" altLang="en-US"/>
          </a:p>
        </p:txBody>
      </p:sp>
    </p:spTree>
    <p:extLst>
      <p:ext uri="{BB962C8B-B14F-4D97-AF65-F5344CB8AC3E}">
        <p14:creationId xmlns:p14="http://schemas.microsoft.com/office/powerpoint/2010/main" val="139374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3C72209-C217-454C-8D30-F6D093F783C3}" type="datetimeFigureOut">
              <a:rPr kumimoji="1" lang="ja-JP" altLang="en-US" smtClean="0"/>
              <a:t>2023/2/2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5073EF-9C33-4C80-B7FF-203DD1F3C969}" type="slidenum">
              <a:rPr kumimoji="1" lang="ja-JP" altLang="en-US" smtClean="0"/>
              <a:t>‹#›</a:t>
            </a:fld>
            <a:endParaRPr kumimoji="1" lang="ja-JP" altLang="en-US"/>
          </a:p>
        </p:txBody>
      </p:sp>
    </p:spTree>
    <p:extLst>
      <p:ext uri="{BB962C8B-B14F-4D97-AF65-F5344CB8AC3E}">
        <p14:creationId xmlns:p14="http://schemas.microsoft.com/office/powerpoint/2010/main" val="297424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72209-C217-454C-8D30-F6D093F783C3}" type="datetimeFigureOut">
              <a:rPr kumimoji="1" lang="ja-JP" altLang="en-US" smtClean="0"/>
              <a:t>2023/2/2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45073EF-9C33-4C80-B7FF-203DD1F3C969}" type="slidenum">
              <a:rPr kumimoji="1" lang="ja-JP" altLang="en-US" smtClean="0"/>
              <a:t>‹#›</a:t>
            </a:fld>
            <a:endParaRPr kumimoji="1" lang="ja-JP" altLang="en-US"/>
          </a:p>
        </p:txBody>
      </p:sp>
    </p:spTree>
    <p:extLst>
      <p:ext uri="{BB962C8B-B14F-4D97-AF65-F5344CB8AC3E}">
        <p14:creationId xmlns:p14="http://schemas.microsoft.com/office/powerpoint/2010/main" val="330895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3C72209-C217-454C-8D30-F6D093F783C3}" type="datetimeFigureOut">
              <a:rPr kumimoji="1" lang="ja-JP" altLang="en-US" smtClean="0"/>
              <a:t>2023/2/2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5073EF-9C33-4C80-B7FF-203DD1F3C969}" type="slidenum">
              <a:rPr kumimoji="1" lang="ja-JP" altLang="en-US" smtClean="0"/>
              <a:t>‹#›</a:t>
            </a:fld>
            <a:endParaRPr kumimoji="1" lang="ja-JP" altLang="en-US"/>
          </a:p>
        </p:txBody>
      </p:sp>
    </p:spTree>
    <p:extLst>
      <p:ext uri="{BB962C8B-B14F-4D97-AF65-F5344CB8AC3E}">
        <p14:creationId xmlns:p14="http://schemas.microsoft.com/office/powerpoint/2010/main" val="280624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3C72209-C217-454C-8D30-F6D093F783C3}" type="datetimeFigureOut">
              <a:rPr kumimoji="1" lang="ja-JP" altLang="en-US" smtClean="0"/>
              <a:t>2023/2/2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5073EF-9C33-4C80-B7FF-203DD1F3C969}" type="slidenum">
              <a:rPr kumimoji="1" lang="ja-JP" altLang="en-US" smtClean="0"/>
              <a:t>‹#›</a:t>
            </a:fld>
            <a:endParaRPr kumimoji="1" lang="ja-JP" altLang="en-US"/>
          </a:p>
        </p:txBody>
      </p:sp>
    </p:spTree>
    <p:extLst>
      <p:ext uri="{BB962C8B-B14F-4D97-AF65-F5344CB8AC3E}">
        <p14:creationId xmlns:p14="http://schemas.microsoft.com/office/powerpoint/2010/main" val="419966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3C72209-C217-454C-8D30-F6D093F783C3}" type="datetimeFigureOut">
              <a:rPr kumimoji="1" lang="ja-JP" altLang="en-US" smtClean="0"/>
              <a:t>2023/2/2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5073EF-9C33-4C80-B7FF-203DD1F3C969}" type="slidenum">
              <a:rPr kumimoji="1" lang="ja-JP" altLang="en-US" smtClean="0"/>
              <a:t>‹#›</a:t>
            </a:fld>
            <a:endParaRPr kumimoji="1" lang="ja-JP" altLang="en-US"/>
          </a:p>
        </p:txBody>
      </p:sp>
    </p:spTree>
    <p:extLst>
      <p:ext uri="{BB962C8B-B14F-4D97-AF65-F5344CB8AC3E}">
        <p14:creationId xmlns:p14="http://schemas.microsoft.com/office/powerpoint/2010/main" val="5001621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45E9475-B26B-C91A-B9FB-F9A3455C8097}"/>
              </a:ext>
            </a:extLst>
          </p:cNvPr>
          <p:cNvSpPr/>
          <p:nvPr/>
        </p:nvSpPr>
        <p:spPr>
          <a:xfrm>
            <a:off x="0" y="0"/>
            <a:ext cx="6858000" cy="9906000"/>
          </a:xfrm>
          <a:prstGeom prst="rect">
            <a:avLst/>
          </a:prstGeom>
          <a:solidFill>
            <a:srgbClr val="568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形 3" descr="ロゴ_2号_220225">
            <a:extLst>
              <a:ext uri="{FF2B5EF4-FFF2-40B4-BE49-F238E27FC236}">
                <a16:creationId xmlns:a16="http://schemas.microsoft.com/office/drawing/2014/main" id="{9F8E3CAF-FF1A-7C20-B85C-2EC1BB7D992F}"/>
              </a:ext>
            </a:extLst>
          </p:cNvPr>
          <p:cNvPicPr>
            <a:picLocks noChangeAspect="1"/>
          </p:cNvPicPr>
          <p:nvPr/>
        </p:nvPicPr>
        <p:blipFill>
          <a:blip r:embed="rId2">
            <a:duotone>
              <a:schemeClr val="accent4">
                <a:shade val="45000"/>
                <a:satMod val="135000"/>
              </a:schemeClr>
              <a:prstClr val="white"/>
            </a:duotone>
          </a:blip>
          <a:stretch>
            <a:fillRect/>
          </a:stretch>
        </p:blipFill>
        <p:spPr>
          <a:xfrm>
            <a:off x="2021352" y="212510"/>
            <a:ext cx="2330984" cy="2330984"/>
          </a:xfrm>
          <a:prstGeom prst="rect">
            <a:avLst/>
          </a:prstGeom>
        </p:spPr>
      </p:pic>
      <p:sp>
        <p:nvSpPr>
          <p:cNvPr id="5" name="タイトル 1">
            <a:extLst>
              <a:ext uri="{FF2B5EF4-FFF2-40B4-BE49-F238E27FC236}">
                <a16:creationId xmlns:a16="http://schemas.microsoft.com/office/drawing/2014/main" id="{4527BAF2-6894-E5A4-B7F5-9B8FB17C079A}"/>
              </a:ext>
            </a:extLst>
          </p:cNvPr>
          <p:cNvSpPr>
            <a:spLocks noGrp="1"/>
          </p:cNvSpPr>
          <p:nvPr>
            <p:ph type="ctrTitle"/>
          </p:nvPr>
        </p:nvSpPr>
        <p:spPr>
          <a:xfrm>
            <a:off x="208376" y="2676492"/>
            <a:ext cx="6469087" cy="1188085"/>
          </a:xfrm>
        </p:spPr>
        <p:txBody>
          <a:bodyPr>
            <a:normAutofit/>
          </a:bodyPr>
          <a:lstStyle/>
          <a:p>
            <a:pPr>
              <a:lnSpc>
                <a:spcPct val="150000"/>
              </a:lnSpc>
            </a:pPr>
            <a:r>
              <a:rPr lang="ja-JP" altLang="en-US" sz="24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第</a:t>
            </a:r>
            <a:r>
              <a:rPr lang="en-US" altLang="ja-JP" sz="24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35</a:t>
            </a:r>
            <a:r>
              <a:rPr lang="ja-JP" altLang="en-US" sz="24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回 全国ローターアクト研修会</a:t>
            </a:r>
            <a:br>
              <a:rPr lang="ja-JP" altLang="en-US" sz="24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br>
            <a:r>
              <a:rPr lang="ja-JP" altLang="en-US" sz="24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サブプログラムコース紹介</a:t>
            </a:r>
          </a:p>
        </p:txBody>
      </p:sp>
      <p:sp>
        <p:nvSpPr>
          <p:cNvPr id="6" name="タイトル 1">
            <a:extLst>
              <a:ext uri="{FF2B5EF4-FFF2-40B4-BE49-F238E27FC236}">
                <a16:creationId xmlns:a16="http://schemas.microsoft.com/office/drawing/2014/main" id="{45DDE897-4035-33E4-A0E2-F96D309DA2E0}"/>
              </a:ext>
            </a:extLst>
          </p:cNvPr>
          <p:cNvSpPr txBox="1">
            <a:spLocks/>
          </p:cNvSpPr>
          <p:nvPr/>
        </p:nvSpPr>
        <p:spPr>
          <a:xfrm>
            <a:off x="2235565" y="3539138"/>
            <a:ext cx="3186626" cy="77096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lnSpc>
                <a:spcPct val="150000"/>
              </a:lnSpc>
            </a:pPr>
            <a:r>
              <a:rPr lang="ja-JP" altLang="en-US" sz="16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日程：</a:t>
            </a:r>
            <a:r>
              <a:rPr lang="en-US" altLang="ja-JP" sz="16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2023</a:t>
            </a:r>
            <a:r>
              <a:rPr lang="ja-JP" altLang="en-US" sz="16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年</a:t>
            </a:r>
            <a:r>
              <a:rPr lang="en-US" altLang="ja-JP" sz="16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3</a:t>
            </a:r>
            <a:r>
              <a:rPr lang="ja-JP" altLang="en-US" sz="16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月</a:t>
            </a:r>
            <a:r>
              <a:rPr lang="en-US" altLang="ja-JP" sz="16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25</a:t>
            </a:r>
            <a:r>
              <a:rPr lang="ja-JP" altLang="en-US" sz="16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日（土）</a:t>
            </a:r>
          </a:p>
        </p:txBody>
      </p:sp>
      <p:pic>
        <p:nvPicPr>
          <p:cNvPr id="1026" name="Picture 2" descr="人知れぬ戦い】ねたみ？見下し？富山・石川県民の3人に1人が感じるライバル意識 – Sirabee">
            <a:extLst>
              <a:ext uri="{FF2B5EF4-FFF2-40B4-BE49-F238E27FC236}">
                <a16:creationId xmlns:a16="http://schemas.microsoft.com/office/drawing/2014/main" id="{E7E8112D-57D0-4256-44E5-1FC997CF7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762577"/>
            <a:ext cx="6885838" cy="4000500"/>
          </a:xfrm>
          <a:prstGeom prst="rect">
            <a:avLst/>
          </a:prstGeom>
          <a:noFill/>
          <a:extLst>
            <a:ext uri="{909E8E84-426E-40DD-AFC4-6F175D3DCCD1}">
              <a14:hiddenFill xmlns:a14="http://schemas.microsoft.com/office/drawing/2010/main">
                <a:solidFill>
                  <a:srgbClr val="FFFFFF"/>
                </a:solidFill>
              </a14:hiddenFill>
            </a:ext>
          </a:extLst>
        </p:spPr>
      </p:pic>
      <p:sp>
        <p:nvSpPr>
          <p:cNvPr id="8" name="楕円 7">
            <a:extLst>
              <a:ext uri="{FF2B5EF4-FFF2-40B4-BE49-F238E27FC236}">
                <a16:creationId xmlns:a16="http://schemas.microsoft.com/office/drawing/2014/main" id="{42F351CE-CC92-35A3-B626-34859027BFDB}"/>
              </a:ext>
            </a:extLst>
          </p:cNvPr>
          <p:cNvSpPr/>
          <p:nvPr/>
        </p:nvSpPr>
        <p:spPr>
          <a:xfrm>
            <a:off x="3018987" y="8427733"/>
            <a:ext cx="152400" cy="1518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DA7A243E-80C2-3DDE-2BA6-6436B86E5E9E}"/>
              </a:ext>
            </a:extLst>
          </p:cNvPr>
          <p:cNvCxnSpPr>
            <a:cxnSpLocks/>
          </p:cNvCxnSpPr>
          <p:nvPr/>
        </p:nvCxnSpPr>
        <p:spPr>
          <a:xfrm flipV="1">
            <a:off x="3095187" y="8275076"/>
            <a:ext cx="1876863" cy="2285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B08F914-DA68-1B18-92B9-82A49E675B83}"/>
              </a:ext>
            </a:extLst>
          </p:cNvPr>
          <p:cNvSpPr txBox="1"/>
          <p:nvPr/>
        </p:nvSpPr>
        <p:spPr>
          <a:xfrm>
            <a:off x="5014913" y="8058401"/>
            <a:ext cx="1228725" cy="369332"/>
          </a:xfrm>
          <a:prstGeom prst="rect">
            <a:avLst/>
          </a:prstGeom>
          <a:noFill/>
        </p:spPr>
        <p:txBody>
          <a:bodyPr wrap="square" rtlCol="0">
            <a:spAutoFit/>
          </a:bodyPr>
          <a:lstStyle/>
          <a:p>
            <a:r>
              <a:rPr kumimoji="1" lang="ja-JP" altLang="en-US" b="1" dirty="0">
                <a:solidFill>
                  <a:srgbClr val="FF0000"/>
                </a:solidFill>
                <a:latin typeface="+mn-ea"/>
              </a:rPr>
              <a:t>南砺</a:t>
            </a:r>
            <a:r>
              <a:rPr kumimoji="1" lang="en-US" altLang="ja-JP" b="1" dirty="0">
                <a:solidFill>
                  <a:srgbClr val="FF0000"/>
                </a:solidFill>
                <a:latin typeface="+mn-ea"/>
              </a:rPr>
              <a:t>RAC</a:t>
            </a:r>
            <a:endParaRPr kumimoji="1" lang="ja-JP" altLang="en-US" b="1" dirty="0">
              <a:solidFill>
                <a:srgbClr val="FF0000"/>
              </a:solidFill>
              <a:latin typeface="+mn-ea"/>
            </a:endParaRPr>
          </a:p>
        </p:txBody>
      </p:sp>
      <p:sp>
        <p:nvSpPr>
          <p:cNvPr id="13" name="楕円 12">
            <a:extLst>
              <a:ext uri="{FF2B5EF4-FFF2-40B4-BE49-F238E27FC236}">
                <a16:creationId xmlns:a16="http://schemas.microsoft.com/office/drawing/2014/main" id="{E3DF357F-C8B0-12AF-25CD-A6878293F6EC}"/>
              </a:ext>
            </a:extLst>
          </p:cNvPr>
          <p:cNvSpPr/>
          <p:nvPr/>
        </p:nvSpPr>
        <p:spPr>
          <a:xfrm>
            <a:off x="3095187" y="8091182"/>
            <a:ext cx="152400" cy="1518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4036728E-61C2-AE84-2641-3768EDD07964}"/>
              </a:ext>
            </a:extLst>
          </p:cNvPr>
          <p:cNvCxnSpPr>
            <a:cxnSpLocks/>
          </p:cNvCxnSpPr>
          <p:nvPr/>
        </p:nvCxnSpPr>
        <p:spPr>
          <a:xfrm flipV="1">
            <a:off x="3171387" y="7347548"/>
            <a:ext cx="1914963" cy="8251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05FF6895-5C6A-B383-D5EE-64DC39C8542C}"/>
              </a:ext>
            </a:extLst>
          </p:cNvPr>
          <p:cNvSpPr txBox="1"/>
          <p:nvPr/>
        </p:nvSpPr>
        <p:spPr>
          <a:xfrm>
            <a:off x="5060241" y="7162882"/>
            <a:ext cx="1228725" cy="369332"/>
          </a:xfrm>
          <a:prstGeom prst="rect">
            <a:avLst/>
          </a:prstGeom>
          <a:noFill/>
        </p:spPr>
        <p:txBody>
          <a:bodyPr wrap="square" rtlCol="0">
            <a:spAutoFit/>
          </a:bodyPr>
          <a:lstStyle/>
          <a:p>
            <a:r>
              <a:rPr kumimoji="1" lang="ja-JP" altLang="en-US" b="1" dirty="0">
                <a:solidFill>
                  <a:srgbClr val="FF0000"/>
                </a:solidFill>
                <a:latin typeface="+mn-ea"/>
              </a:rPr>
              <a:t>砺波</a:t>
            </a:r>
            <a:r>
              <a:rPr kumimoji="1" lang="en-US" altLang="ja-JP" b="1" dirty="0">
                <a:solidFill>
                  <a:srgbClr val="FF0000"/>
                </a:solidFill>
                <a:latin typeface="+mn-ea"/>
              </a:rPr>
              <a:t>RAC</a:t>
            </a:r>
            <a:endParaRPr kumimoji="1" lang="ja-JP" altLang="en-US" b="1" dirty="0">
              <a:solidFill>
                <a:srgbClr val="FF0000"/>
              </a:solidFill>
              <a:latin typeface="+mn-ea"/>
            </a:endParaRPr>
          </a:p>
        </p:txBody>
      </p:sp>
      <p:cxnSp>
        <p:nvCxnSpPr>
          <p:cNvPr id="17" name="直線コネクタ 16">
            <a:extLst>
              <a:ext uri="{FF2B5EF4-FFF2-40B4-BE49-F238E27FC236}">
                <a16:creationId xmlns:a16="http://schemas.microsoft.com/office/drawing/2014/main" id="{101E87BB-0B85-1F31-88AE-F450DF3149C5}"/>
              </a:ext>
            </a:extLst>
          </p:cNvPr>
          <p:cNvCxnSpPr>
            <a:cxnSpLocks/>
          </p:cNvCxnSpPr>
          <p:nvPr/>
        </p:nvCxnSpPr>
        <p:spPr>
          <a:xfrm flipV="1">
            <a:off x="3714312" y="6173519"/>
            <a:ext cx="1048188" cy="1181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楕円 18">
            <a:extLst>
              <a:ext uri="{FF2B5EF4-FFF2-40B4-BE49-F238E27FC236}">
                <a16:creationId xmlns:a16="http://schemas.microsoft.com/office/drawing/2014/main" id="{687D1B35-CC6D-9A58-0A29-C5F87447696E}"/>
              </a:ext>
            </a:extLst>
          </p:cNvPr>
          <p:cNvSpPr/>
          <p:nvPr/>
        </p:nvSpPr>
        <p:spPr>
          <a:xfrm>
            <a:off x="3638112" y="6215745"/>
            <a:ext cx="152400" cy="1518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15093E1-ECC7-DE06-F0C5-F6BD7F847A5D}"/>
              </a:ext>
            </a:extLst>
          </p:cNvPr>
          <p:cNvSpPr txBox="1"/>
          <p:nvPr/>
        </p:nvSpPr>
        <p:spPr>
          <a:xfrm>
            <a:off x="4762500" y="5969775"/>
            <a:ext cx="1228725" cy="369332"/>
          </a:xfrm>
          <a:prstGeom prst="rect">
            <a:avLst/>
          </a:prstGeom>
          <a:noFill/>
        </p:spPr>
        <p:txBody>
          <a:bodyPr wrap="square" rtlCol="0">
            <a:spAutoFit/>
          </a:bodyPr>
          <a:lstStyle/>
          <a:p>
            <a:r>
              <a:rPr kumimoji="1" lang="ja-JP" altLang="en-US" b="1" dirty="0">
                <a:solidFill>
                  <a:srgbClr val="FF0000"/>
                </a:solidFill>
                <a:latin typeface="+mn-ea"/>
              </a:rPr>
              <a:t>珠洲</a:t>
            </a:r>
            <a:r>
              <a:rPr kumimoji="1" lang="en-US" altLang="ja-JP" b="1" dirty="0">
                <a:solidFill>
                  <a:srgbClr val="FF0000"/>
                </a:solidFill>
                <a:latin typeface="+mn-ea"/>
              </a:rPr>
              <a:t>RAC</a:t>
            </a:r>
            <a:endParaRPr kumimoji="1" lang="ja-JP" altLang="en-US" b="1" dirty="0">
              <a:solidFill>
                <a:srgbClr val="FF0000"/>
              </a:solidFill>
              <a:latin typeface="+mn-ea"/>
            </a:endParaRPr>
          </a:p>
        </p:txBody>
      </p:sp>
      <p:sp>
        <p:nvSpPr>
          <p:cNvPr id="21" name="楕円 20">
            <a:extLst>
              <a:ext uri="{FF2B5EF4-FFF2-40B4-BE49-F238E27FC236}">
                <a16:creationId xmlns:a16="http://schemas.microsoft.com/office/drawing/2014/main" id="{95BD84E3-71B5-822E-5011-311EDFE51BB2}"/>
              </a:ext>
            </a:extLst>
          </p:cNvPr>
          <p:cNvSpPr/>
          <p:nvPr/>
        </p:nvSpPr>
        <p:spPr>
          <a:xfrm>
            <a:off x="2235565" y="8694433"/>
            <a:ext cx="152400" cy="1518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5AE9883D-3BCC-21DB-2FF1-67C6BF7A8FB1}"/>
              </a:ext>
            </a:extLst>
          </p:cNvPr>
          <p:cNvCxnSpPr>
            <a:cxnSpLocks/>
          </p:cNvCxnSpPr>
          <p:nvPr/>
        </p:nvCxnSpPr>
        <p:spPr>
          <a:xfrm>
            <a:off x="1238250" y="8523497"/>
            <a:ext cx="1149715" cy="2283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7C15E11B-A374-8FC2-CB34-06D3C7E43EF0}"/>
              </a:ext>
            </a:extLst>
          </p:cNvPr>
          <p:cNvSpPr txBox="1"/>
          <p:nvPr/>
        </p:nvSpPr>
        <p:spPr>
          <a:xfrm>
            <a:off x="99136" y="8233541"/>
            <a:ext cx="1228725" cy="369332"/>
          </a:xfrm>
          <a:prstGeom prst="rect">
            <a:avLst/>
          </a:prstGeom>
          <a:noFill/>
        </p:spPr>
        <p:txBody>
          <a:bodyPr wrap="square" rtlCol="0">
            <a:spAutoFit/>
          </a:bodyPr>
          <a:lstStyle/>
          <a:p>
            <a:r>
              <a:rPr kumimoji="1" lang="ja-JP" altLang="en-US" b="1" dirty="0">
                <a:solidFill>
                  <a:srgbClr val="FF0000"/>
                </a:solidFill>
                <a:latin typeface="+mn-ea"/>
              </a:rPr>
              <a:t>小松</a:t>
            </a:r>
            <a:r>
              <a:rPr kumimoji="1" lang="en-US" altLang="ja-JP" b="1" dirty="0">
                <a:solidFill>
                  <a:srgbClr val="FF0000"/>
                </a:solidFill>
                <a:latin typeface="+mn-ea"/>
              </a:rPr>
              <a:t>RAC</a:t>
            </a:r>
            <a:endParaRPr kumimoji="1" lang="ja-JP" altLang="en-US" b="1" dirty="0">
              <a:solidFill>
                <a:srgbClr val="FF0000"/>
              </a:solidFill>
              <a:latin typeface="+mn-ea"/>
            </a:endParaRPr>
          </a:p>
        </p:txBody>
      </p:sp>
      <p:sp>
        <p:nvSpPr>
          <p:cNvPr id="25" name="楕円 24">
            <a:extLst>
              <a:ext uri="{FF2B5EF4-FFF2-40B4-BE49-F238E27FC236}">
                <a16:creationId xmlns:a16="http://schemas.microsoft.com/office/drawing/2014/main" id="{6E5B8DCF-C377-DECB-802E-9B9CA1503018}"/>
              </a:ext>
            </a:extLst>
          </p:cNvPr>
          <p:cNvSpPr/>
          <p:nvPr/>
        </p:nvSpPr>
        <p:spPr>
          <a:xfrm>
            <a:off x="2564926" y="8306071"/>
            <a:ext cx="152400" cy="1518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F109ACFE-AE6C-CD62-A673-4C7BDDC0500D}"/>
              </a:ext>
            </a:extLst>
          </p:cNvPr>
          <p:cNvCxnSpPr>
            <a:cxnSpLocks/>
          </p:cNvCxnSpPr>
          <p:nvPr/>
        </p:nvCxnSpPr>
        <p:spPr>
          <a:xfrm>
            <a:off x="1504950" y="7905960"/>
            <a:ext cx="1154468" cy="4650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55BFF07-4612-9BFC-E7EE-0EDAE7EBBF95}"/>
              </a:ext>
            </a:extLst>
          </p:cNvPr>
          <p:cNvSpPr txBox="1"/>
          <p:nvPr/>
        </p:nvSpPr>
        <p:spPr>
          <a:xfrm>
            <a:off x="155793" y="7296320"/>
            <a:ext cx="1669084" cy="646331"/>
          </a:xfrm>
          <a:prstGeom prst="rect">
            <a:avLst/>
          </a:prstGeom>
          <a:noFill/>
        </p:spPr>
        <p:txBody>
          <a:bodyPr wrap="square" rtlCol="0">
            <a:spAutoFit/>
          </a:bodyPr>
          <a:lstStyle/>
          <a:p>
            <a:r>
              <a:rPr kumimoji="1" lang="ja-JP" altLang="en-US" b="1" dirty="0">
                <a:solidFill>
                  <a:srgbClr val="FF0000"/>
                </a:solidFill>
                <a:latin typeface="+mn-ea"/>
              </a:rPr>
              <a:t>金沢</a:t>
            </a:r>
            <a:r>
              <a:rPr kumimoji="1" lang="en-US" altLang="ja-JP" b="1" dirty="0">
                <a:solidFill>
                  <a:srgbClr val="FF0000"/>
                </a:solidFill>
                <a:latin typeface="+mn-ea"/>
              </a:rPr>
              <a:t>RAC</a:t>
            </a:r>
          </a:p>
          <a:p>
            <a:r>
              <a:rPr kumimoji="1" lang="ja-JP" altLang="en-US" b="1" dirty="0">
                <a:solidFill>
                  <a:srgbClr val="FF0000"/>
                </a:solidFill>
                <a:latin typeface="+mn-ea"/>
              </a:rPr>
              <a:t>金沢東</a:t>
            </a:r>
            <a:r>
              <a:rPr kumimoji="1" lang="en-US" altLang="ja-JP" b="1" dirty="0">
                <a:solidFill>
                  <a:srgbClr val="FF0000"/>
                </a:solidFill>
                <a:latin typeface="+mn-ea"/>
              </a:rPr>
              <a:t>RAC</a:t>
            </a:r>
            <a:endParaRPr kumimoji="1" lang="ja-JP" altLang="en-US" b="1" dirty="0">
              <a:solidFill>
                <a:srgbClr val="FF0000"/>
              </a:solidFill>
              <a:latin typeface="+mn-ea"/>
            </a:endParaRPr>
          </a:p>
        </p:txBody>
      </p:sp>
      <p:sp>
        <p:nvSpPr>
          <p:cNvPr id="29" name="タイトル 1">
            <a:extLst>
              <a:ext uri="{FF2B5EF4-FFF2-40B4-BE49-F238E27FC236}">
                <a16:creationId xmlns:a16="http://schemas.microsoft.com/office/drawing/2014/main" id="{A2CDC5A5-1D14-E54A-BD0B-FAF68C335DFD}"/>
              </a:ext>
            </a:extLst>
          </p:cNvPr>
          <p:cNvSpPr txBox="1">
            <a:spLocks/>
          </p:cNvSpPr>
          <p:nvPr/>
        </p:nvSpPr>
        <p:spPr>
          <a:xfrm>
            <a:off x="208376" y="3975656"/>
            <a:ext cx="6392999" cy="1260734"/>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50000"/>
              </a:lnSpc>
            </a:pPr>
            <a:r>
              <a:rPr lang="ja-JP" altLang="en-US" sz="12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第</a:t>
            </a:r>
            <a:r>
              <a:rPr lang="en-US" altLang="ja-JP" sz="12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2610</a:t>
            </a:r>
            <a:r>
              <a:rPr lang="ja-JP" altLang="en-US" sz="12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地区</a:t>
            </a:r>
            <a:r>
              <a:rPr lang="en-US" altLang="ja-JP" sz="12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6</a:t>
            </a:r>
            <a:r>
              <a:rPr lang="ja-JP" altLang="en-US" sz="12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クラブの地元を体験していただく</a:t>
            </a:r>
            <a:r>
              <a:rPr lang="en-US" altLang="ja-JP" sz="12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8</a:t>
            </a:r>
            <a:r>
              <a:rPr lang="ja-JP" altLang="en-US" sz="12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つのコースをご用意しました。</a:t>
            </a:r>
            <a:endParaRPr lang="en-US" altLang="ja-JP" sz="12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endParaRPr>
          </a:p>
          <a:p>
            <a:pPr>
              <a:lnSpc>
                <a:spcPct val="150000"/>
              </a:lnSpc>
            </a:pPr>
            <a:r>
              <a:rPr lang="ja-JP" altLang="en-US" sz="1200" b="1" dirty="0">
                <a:solidFill>
                  <a:schemeClr val="bg1"/>
                </a:solidFill>
                <a:latin typeface="游ゴシック" panose="020B0400000000000000" pitchFamily="50" charset="-128"/>
                <a:ea typeface="游ゴシック" panose="020B0400000000000000" pitchFamily="50" charset="-128"/>
                <a:cs typeface="HGｺﾞｼｯｸM" panose="020B0409000000000000" charset="-128"/>
              </a:rPr>
              <a:t>どれも各クラブおすすめのコースとなっています。ぜひ楽しみながら学んでください！</a:t>
            </a:r>
          </a:p>
        </p:txBody>
      </p:sp>
    </p:spTree>
    <p:extLst>
      <p:ext uri="{BB962C8B-B14F-4D97-AF65-F5344CB8AC3E}">
        <p14:creationId xmlns:p14="http://schemas.microsoft.com/office/powerpoint/2010/main" val="16749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寺町鐘声園">
            <a:extLst>
              <a:ext uri="{FF2B5EF4-FFF2-40B4-BE49-F238E27FC236}">
                <a16:creationId xmlns:a16="http://schemas.microsoft.com/office/drawing/2014/main" id="{C70E2C6E-129E-B607-138C-5CE4AB5BC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36" y="802082"/>
            <a:ext cx="3073581" cy="205545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A3A0B20A-A800-AF8B-7DF9-A54C932010A4}"/>
              </a:ext>
            </a:extLst>
          </p:cNvPr>
          <p:cNvSpPr txBox="1"/>
          <p:nvPr/>
        </p:nvSpPr>
        <p:spPr>
          <a:xfrm>
            <a:off x="267148" y="258111"/>
            <a:ext cx="3429000" cy="461665"/>
          </a:xfrm>
          <a:prstGeom prst="rect">
            <a:avLst/>
          </a:prstGeom>
          <a:noFill/>
        </p:spPr>
        <p:txBody>
          <a:bodyPr wrap="square">
            <a:spAutoFit/>
          </a:bodyPr>
          <a:lstStyle/>
          <a:p>
            <a:r>
              <a:rPr lang="ja-JP" altLang="en-US" sz="2400" b="1" dirty="0">
                <a:solidFill>
                  <a:srgbClr val="000000"/>
                </a:solidFill>
                <a:latin typeface="-apple-system"/>
              </a:rPr>
              <a:t>■石川 金沢寺町コース</a:t>
            </a:r>
            <a:endParaRPr lang="en-US" altLang="ja-JP" sz="2400" b="1" i="0" dirty="0">
              <a:solidFill>
                <a:srgbClr val="000000"/>
              </a:solidFill>
              <a:effectLst>
                <a:outerShdw blurRad="50800" dist="38100" dir="2700000" algn="tl" rotWithShape="0">
                  <a:schemeClr val="bg1">
                    <a:alpha val="40000"/>
                  </a:schemeClr>
                </a:outerShdw>
              </a:effectLst>
              <a:latin typeface="-apple-system"/>
            </a:endParaRPr>
          </a:p>
        </p:txBody>
      </p:sp>
      <p:sp>
        <p:nvSpPr>
          <p:cNvPr id="21" name="テキスト ボックス 20">
            <a:extLst>
              <a:ext uri="{FF2B5EF4-FFF2-40B4-BE49-F238E27FC236}">
                <a16:creationId xmlns:a16="http://schemas.microsoft.com/office/drawing/2014/main" id="{773111D6-6EED-F973-E55C-07A8FD70E7C4}"/>
              </a:ext>
            </a:extLst>
          </p:cNvPr>
          <p:cNvSpPr txBox="1"/>
          <p:nvPr/>
        </p:nvSpPr>
        <p:spPr>
          <a:xfrm>
            <a:off x="3390155" y="837133"/>
            <a:ext cx="3429000" cy="2004908"/>
          </a:xfrm>
          <a:prstGeom prst="rect">
            <a:avLst/>
          </a:prstGeom>
          <a:noFill/>
        </p:spPr>
        <p:txBody>
          <a:bodyPr wrap="square">
            <a:spAutoFit/>
          </a:bodyPr>
          <a:lstStyle/>
          <a:p>
            <a:pPr rtl="0">
              <a:lnSpc>
                <a:spcPct val="150000"/>
              </a:lnSpc>
              <a:spcBef>
                <a:spcPts val="0"/>
              </a:spcBef>
              <a:spcAft>
                <a:spcPts val="0"/>
              </a:spcAft>
            </a:pPr>
            <a:r>
              <a:rPr lang="ja-JP" altLang="en-US" sz="1200" b="1" dirty="0">
                <a:effectLst/>
                <a:latin typeface="+mn-ea"/>
              </a:rPr>
              <a:t>金沢三寺院群の中で最も規模が大きく、</a:t>
            </a:r>
            <a:endParaRPr lang="en-US" altLang="ja-JP" sz="1200" b="1" dirty="0">
              <a:effectLst/>
              <a:latin typeface="+mn-ea"/>
            </a:endParaRPr>
          </a:p>
          <a:p>
            <a:pPr rtl="0">
              <a:lnSpc>
                <a:spcPct val="150000"/>
              </a:lnSpc>
              <a:spcBef>
                <a:spcPts val="0"/>
              </a:spcBef>
              <a:spcAft>
                <a:spcPts val="0"/>
              </a:spcAft>
            </a:pPr>
            <a:r>
              <a:rPr lang="ja-JP" altLang="en-US" sz="1200" b="1" dirty="0">
                <a:effectLst/>
                <a:latin typeface="+mn-ea"/>
              </a:rPr>
              <a:t>約</a:t>
            </a:r>
            <a:r>
              <a:rPr lang="en-US" altLang="ja-JP" sz="1200" b="1" dirty="0">
                <a:effectLst/>
                <a:latin typeface="+mn-ea"/>
              </a:rPr>
              <a:t>70</a:t>
            </a:r>
            <a:r>
              <a:rPr lang="ja-JP" altLang="en-US" sz="1200" b="1" dirty="0">
                <a:effectLst/>
                <a:latin typeface="+mn-ea"/>
              </a:rPr>
              <a:t>もの寺社が集まっている寺院群。</a:t>
            </a:r>
            <a:endParaRPr lang="en-US" altLang="ja-JP" sz="1200" b="1" dirty="0">
              <a:effectLst/>
              <a:latin typeface="+mn-ea"/>
            </a:endParaRPr>
          </a:p>
          <a:p>
            <a:pPr rtl="0">
              <a:lnSpc>
                <a:spcPct val="150000"/>
              </a:lnSpc>
              <a:spcBef>
                <a:spcPts val="0"/>
              </a:spcBef>
              <a:spcAft>
                <a:spcPts val="0"/>
              </a:spcAft>
            </a:pPr>
            <a:r>
              <a:rPr lang="ja-JP" altLang="en-US" sz="1200" b="1" dirty="0">
                <a:effectLst/>
                <a:latin typeface="+mn-ea"/>
              </a:rPr>
              <a:t>忍者寺で知られる「妙立寺」</a:t>
            </a:r>
            <a:endParaRPr lang="en-US" altLang="ja-JP" sz="1200" b="1" dirty="0">
              <a:effectLst/>
              <a:latin typeface="+mn-ea"/>
            </a:endParaRPr>
          </a:p>
          <a:p>
            <a:pPr rtl="0">
              <a:lnSpc>
                <a:spcPct val="150000"/>
              </a:lnSpc>
              <a:spcBef>
                <a:spcPts val="0"/>
              </a:spcBef>
              <a:spcAft>
                <a:spcPts val="0"/>
              </a:spcAft>
            </a:pPr>
            <a:r>
              <a:rPr lang="ja-JP" altLang="en-US" sz="1200" b="1" dirty="0">
                <a:effectLst/>
                <a:latin typeface="+mn-ea"/>
              </a:rPr>
              <a:t>室生犀星ゆかりの「雨宝院」</a:t>
            </a:r>
            <a:endParaRPr lang="en-US" altLang="ja-JP" sz="1200" b="1" dirty="0">
              <a:effectLst/>
              <a:latin typeface="+mn-ea"/>
            </a:endParaRPr>
          </a:p>
          <a:p>
            <a:pPr rtl="0">
              <a:lnSpc>
                <a:spcPct val="150000"/>
              </a:lnSpc>
              <a:spcBef>
                <a:spcPts val="0"/>
              </a:spcBef>
              <a:spcAft>
                <a:spcPts val="0"/>
              </a:spcAft>
            </a:pPr>
            <a:r>
              <a:rPr lang="ja-JP" altLang="en-US" sz="1200" b="1" dirty="0">
                <a:effectLst/>
                <a:latin typeface="+mn-ea"/>
              </a:rPr>
              <a:t>天然記念物の大桜で有名な「松月寺」など、</a:t>
            </a:r>
            <a:endParaRPr lang="en-US" altLang="ja-JP" sz="1200" b="1" dirty="0">
              <a:effectLst/>
              <a:latin typeface="+mn-ea"/>
            </a:endParaRPr>
          </a:p>
          <a:p>
            <a:pPr rtl="0">
              <a:lnSpc>
                <a:spcPct val="150000"/>
              </a:lnSpc>
              <a:spcBef>
                <a:spcPts val="0"/>
              </a:spcBef>
              <a:spcAft>
                <a:spcPts val="0"/>
              </a:spcAft>
            </a:pPr>
            <a:r>
              <a:rPr lang="ja-JP" altLang="en-US" sz="1200" b="1" dirty="0">
                <a:effectLst/>
                <a:latin typeface="+mn-ea"/>
              </a:rPr>
              <a:t>国の重要伝統的建造物群保存地区に選定されています。</a:t>
            </a:r>
          </a:p>
        </p:txBody>
      </p:sp>
      <p:sp>
        <p:nvSpPr>
          <p:cNvPr id="5" name="テキスト ボックス 4">
            <a:extLst>
              <a:ext uri="{FF2B5EF4-FFF2-40B4-BE49-F238E27FC236}">
                <a16:creationId xmlns:a16="http://schemas.microsoft.com/office/drawing/2014/main" id="{0863100F-F0AD-343A-E937-B933BA3EDA39}"/>
              </a:ext>
            </a:extLst>
          </p:cNvPr>
          <p:cNvSpPr txBox="1"/>
          <p:nvPr/>
        </p:nvSpPr>
        <p:spPr>
          <a:xfrm>
            <a:off x="405261" y="1506644"/>
            <a:ext cx="2746769" cy="954107"/>
          </a:xfrm>
          <a:prstGeom prst="rect">
            <a:avLst/>
          </a:prstGeom>
          <a:noFill/>
        </p:spPr>
        <p:txBody>
          <a:bodyPr wrap="square">
            <a:spAutoFit/>
          </a:bodyPr>
          <a:lstStyle/>
          <a:p>
            <a:r>
              <a:rPr lang="ja-JP" altLang="en-US" sz="2800" b="1" dirty="0">
                <a:solidFill>
                  <a:schemeClr val="bg1"/>
                </a:solidFill>
                <a:effectLst>
                  <a:outerShdw blurRad="50800" dist="38100" dir="2700000" algn="tl" rotWithShape="0">
                    <a:prstClr val="black">
                      <a:alpha val="40000"/>
                    </a:prstClr>
                  </a:outerShdw>
                </a:effectLst>
                <a:latin typeface="+mn-ea"/>
              </a:rPr>
              <a:t>①</a:t>
            </a:r>
            <a:r>
              <a:rPr lang="ja-JP" altLang="en-US" b="1" dirty="0">
                <a:solidFill>
                  <a:schemeClr val="bg1"/>
                </a:solidFill>
                <a:effectLst>
                  <a:outerShdw blurRad="50800" dist="38100" dir="2700000" algn="tl" rotWithShape="0">
                    <a:prstClr val="black">
                      <a:alpha val="40000"/>
                    </a:prstClr>
                  </a:outerShdw>
                </a:effectLst>
                <a:latin typeface="+mn-ea"/>
              </a:rPr>
              <a:t>まいどさんによる</a:t>
            </a:r>
            <a:endParaRPr lang="en-US" altLang="ja-JP" b="1" dirty="0">
              <a:solidFill>
                <a:schemeClr val="bg1"/>
              </a:solidFill>
              <a:effectLst>
                <a:outerShdw blurRad="50800" dist="38100" dir="2700000" algn="tl" rotWithShape="0">
                  <a:prstClr val="black">
                    <a:alpha val="40000"/>
                  </a:prstClr>
                </a:outerShdw>
              </a:effectLst>
              <a:latin typeface="+mn-ea"/>
            </a:endParaRPr>
          </a:p>
          <a:p>
            <a:r>
              <a:rPr lang="ja-JP" altLang="en-US" sz="2800" b="1" dirty="0">
                <a:solidFill>
                  <a:schemeClr val="bg1"/>
                </a:solidFill>
                <a:effectLst>
                  <a:outerShdw blurRad="50800" dist="38100" dir="2700000" algn="tl" rotWithShape="0">
                    <a:prstClr val="black">
                      <a:alpha val="40000"/>
                    </a:prstClr>
                  </a:outerShdw>
                </a:effectLst>
                <a:latin typeface="+mn-ea"/>
              </a:rPr>
              <a:t>　</a:t>
            </a:r>
            <a:r>
              <a:rPr lang="ja-JP" altLang="en-US" sz="2000" b="1" dirty="0">
                <a:solidFill>
                  <a:schemeClr val="bg1"/>
                </a:solidFill>
                <a:effectLst>
                  <a:outerShdw blurRad="50800" dist="38100" dir="2700000" algn="tl" rotWithShape="0">
                    <a:prstClr val="black">
                      <a:alpha val="40000"/>
                    </a:prstClr>
                  </a:outerShdw>
                </a:effectLst>
                <a:latin typeface="+mn-ea"/>
              </a:rPr>
              <a:t>寺町寺院群案内</a:t>
            </a:r>
            <a:endParaRPr lang="ja-JP" altLang="en-US" sz="2800" dirty="0">
              <a:solidFill>
                <a:schemeClr val="bg1"/>
              </a:solidFill>
              <a:effectLst>
                <a:outerShdw blurRad="50800" dist="38100" dir="2700000" algn="tl" rotWithShape="0">
                  <a:prstClr val="black">
                    <a:alpha val="40000"/>
                  </a:prstClr>
                </a:outerShdw>
              </a:effectLst>
            </a:endParaRPr>
          </a:p>
        </p:txBody>
      </p:sp>
      <p:pic>
        <p:nvPicPr>
          <p:cNvPr id="1028" name="Picture 4">
            <a:extLst>
              <a:ext uri="{FF2B5EF4-FFF2-40B4-BE49-F238E27FC236}">
                <a16:creationId xmlns:a16="http://schemas.microsoft.com/office/drawing/2014/main" id="{9745F798-85AE-6DB7-01CE-26630C32C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36" y="3758102"/>
            <a:ext cx="3073581" cy="20554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A8190A-4900-E0D6-665A-1AEDBB5621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065"/>
          <a:stretch/>
        </p:blipFill>
        <p:spPr bwMode="auto">
          <a:xfrm>
            <a:off x="3525699" y="3732035"/>
            <a:ext cx="3047319" cy="2055457"/>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9955F5B1-39A0-FDE5-AAE5-4C1F04A1A0FC}"/>
              </a:ext>
            </a:extLst>
          </p:cNvPr>
          <p:cNvSpPr txBox="1"/>
          <p:nvPr/>
        </p:nvSpPr>
        <p:spPr>
          <a:xfrm>
            <a:off x="3520888" y="5903368"/>
            <a:ext cx="3173098" cy="738664"/>
          </a:xfrm>
          <a:prstGeom prst="rect">
            <a:avLst/>
          </a:prstGeom>
          <a:noFill/>
        </p:spPr>
        <p:txBody>
          <a:bodyPr wrap="square">
            <a:spAutoFit/>
          </a:bodyPr>
          <a:lstStyle/>
          <a:p>
            <a:r>
              <a:rPr lang="ja-JP" altLang="en-US" sz="1050" b="1" i="0" dirty="0">
                <a:effectLst/>
                <a:latin typeface="Yu Gothic" panose="020B0400000000000000" pitchFamily="50" charset="-128"/>
                <a:ea typeface="Yu Gothic" panose="020B0400000000000000" pitchFamily="50" charset="-128"/>
              </a:rPr>
              <a:t>お寺の中にはカフェが併設</a:t>
            </a:r>
            <a:endParaRPr lang="en-US" altLang="ja-JP" sz="1050" b="1" i="0" dirty="0">
              <a:effectLst/>
              <a:latin typeface="Yu Gothic" panose="020B0400000000000000" pitchFamily="50" charset="-128"/>
              <a:ea typeface="Yu Gothic" panose="020B0400000000000000" pitchFamily="50" charset="-128"/>
            </a:endParaRPr>
          </a:p>
          <a:p>
            <a:r>
              <a:rPr lang="ja-JP" altLang="en-US" sz="1050" b="0" i="0" dirty="0">
                <a:effectLst/>
                <a:latin typeface="Yu Gothic" panose="020B0400000000000000" pitchFamily="50" charset="-128"/>
                <a:ea typeface="Yu Gothic" panose="020B0400000000000000" pitchFamily="50" charset="-128"/>
              </a:rPr>
              <a:t>美濃</a:t>
            </a:r>
            <a:r>
              <a:rPr lang="en-US" altLang="ja-JP" sz="1050" b="0" i="0" dirty="0">
                <a:effectLst/>
                <a:latin typeface="Yu Gothic" panose="020B0400000000000000" pitchFamily="50" charset="-128"/>
                <a:ea typeface="Yu Gothic" panose="020B0400000000000000" pitchFamily="50" charset="-128"/>
              </a:rPr>
              <a:t>(</a:t>
            </a:r>
            <a:r>
              <a:rPr lang="ja-JP" altLang="en-US" sz="1050" b="0" i="0" dirty="0">
                <a:effectLst/>
                <a:latin typeface="Yu Gothic" panose="020B0400000000000000" pitchFamily="50" charset="-128"/>
                <a:ea typeface="Yu Gothic" panose="020B0400000000000000" pitchFamily="50" charset="-128"/>
              </a:rPr>
              <a:t>岐阜県</a:t>
            </a:r>
            <a:r>
              <a:rPr lang="en-US" altLang="ja-JP" sz="1050" b="0" i="0" dirty="0">
                <a:effectLst/>
                <a:latin typeface="Yu Gothic" panose="020B0400000000000000" pitchFamily="50" charset="-128"/>
                <a:ea typeface="Yu Gothic" panose="020B0400000000000000" pitchFamily="50" charset="-128"/>
              </a:rPr>
              <a:t>)</a:t>
            </a:r>
            <a:r>
              <a:rPr lang="ja-JP" altLang="en-US" sz="1050" b="0" i="0" dirty="0">
                <a:effectLst/>
                <a:latin typeface="Yu Gothic" panose="020B0400000000000000" pitchFamily="50" charset="-128"/>
                <a:ea typeface="Yu Gothic" panose="020B0400000000000000" pitchFamily="50" charset="-128"/>
              </a:rPr>
              <a:t>の禅僧・千岳宗仞禅師が創建した寺。山門および本堂は創建当初の建物と考えられています。</a:t>
            </a:r>
            <a:endParaRPr lang="ja-JP" altLang="en-US" sz="1050" dirty="0">
              <a:latin typeface="+mn-ea"/>
            </a:endParaRPr>
          </a:p>
        </p:txBody>
      </p:sp>
      <p:sp>
        <p:nvSpPr>
          <p:cNvPr id="16" name="テキスト ボックス 15">
            <a:extLst>
              <a:ext uri="{FF2B5EF4-FFF2-40B4-BE49-F238E27FC236}">
                <a16:creationId xmlns:a16="http://schemas.microsoft.com/office/drawing/2014/main" id="{3BF3BDC8-2A25-A649-62C5-B94E8BF73D21}"/>
              </a:ext>
            </a:extLst>
          </p:cNvPr>
          <p:cNvSpPr txBox="1"/>
          <p:nvPr/>
        </p:nvSpPr>
        <p:spPr>
          <a:xfrm>
            <a:off x="159203" y="5905864"/>
            <a:ext cx="3114335" cy="900246"/>
          </a:xfrm>
          <a:prstGeom prst="rect">
            <a:avLst/>
          </a:prstGeom>
          <a:noFill/>
        </p:spPr>
        <p:txBody>
          <a:bodyPr wrap="square">
            <a:spAutoFit/>
          </a:bodyPr>
          <a:lstStyle/>
          <a:p>
            <a:pPr algn="just" fontAlgn="base"/>
            <a:r>
              <a:rPr lang="ja-JP" altLang="en-US" sz="1050" b="1" i="0" dirty="0">
                <a:effectLst/>
                <a:latin typeface="+mn-ea"/>
              </a:rPr>
              <a:t>落とし穴、隠し階段などの仕掛けにびっくり！</a:t>
            </a:r>
            <a:r>
              <a:rPr lang="ja-JP" altLang="en-US" sz="1050" b="0" i="0" dirty="0">
                <a:effectLst/>
                <a:latin typeface="+mn-ea"/>
              </a:rPr>
              <a:t>「忍者寺」と呼ばれ、落とし穴になる賽銭箱、床板をまくると出現する隠し階段、金沢城への抜け道が整備されていたとされる井戸などの仕掛けが、寺のあちこちで</a:t>
            </a:r>
            <a:r>
              <a:rPr lang="ja-JP" altLang="en-US" sz="1050" dirty="0">
                <a:latin typeface="+mn-ea"/>
              </a:rPr>
              <a:t>見ることができます。</a:t>
            </a:r>
            <a:endParaRPr lang="ja-JP" altLang="en-US" sz="1050" b="0" i="0" dirty="0">
              <a:effectLst/>
              <a:latin typeface="+mn-ea"/>
            </a:endParaRPr>
          </a:p>
        </p:txBody>
      </p:sp>
      <p:pic>
        <p:nvPicPr>
          <p:cNvPr id="1032" name="Picture 8" descr="情緒漂うメインストリート">
            <a:extLst>
              <a:ext uri="{FF2B5EF4-FFF2-40B4-BE49-F238E27FC236}">
                <a16:creationId xmlns:a16="http://schemas.microsoft.com/office/drawing/2014/main" id="{AB30F8B5-9FAC-B9B7-95D7-5480DB2A2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96" y="7310695"/>
            <a:ext cx="3114336" cy="2075504"/>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FDE0A7F5-66CF-EA45-90DD-5CABC4E1E34C}"/>
              </a:ext>
            </a:extLst>
          </p:cNvPr>
          <p:cNvSpPr txBox="1"/>
          <p:nvPr/>
        </p:nvSpPr>
        <p:spPr>
          <a:xfrm>
            <a:off x="3550270" y="7357839"/>
            <a:ext cx="3114336" cy="2062103"/>
          </a:xfrm>
          <a:prstGeom prst="rect">
            <a:avLst/>
          </a:prstGeom>
          <a:noFill/>
        </p:spPr>
        <p:txBody>
          <a:bodyPr wrap="square">
            <a:spAutoFit/>
          </a:bodyPr>
          <a:lstStyle/>
          <a:p>
            <a:pPr algn="just" fontAlgn="base"/>
            <a:r>
              <a:rPr lang="ja-JP" altLang="en-US" b="1" i="0" dirty="0">
                <a:effectLst/>
                <a:latin typeface="+mn-ea"/>
              </a:rPr>
              <a:t>割烹や町家ショップが軒を</a:t>
            </a:r>
            <a:endParaRPr lang="en-US" altLang="ja-JP" b="1" i="0" dirty="0">
              <a:effectLst/>
              <a:latin typeface="+mn-ea"/>
            </a:endParaRPr>
          </a:p>
          <a:p>
            <a:pPr algn="just" fontAlgn="base"/>
            <a:r>
              <a:rPr lang="ja-JP" altLang="en-US" b="1" i="0" dirty="0">
                <a:effectLst/>
                <a:latin typeface="+mn-ea"/>
              </a:rPr>
              <a:t>連ねる趣のある町並み</a:t>
            </a:r>
            <a:endParaRPr lang="en-US" altLang="ja-JP" b="1" i="0" dirty="0">
              <a:effectLst/>
              <a:latin typeface="+mn-ea"/>
            </a:endParaRPr>
          </a:p>
          <a:p>
            <a:pPr algn="just" fontAlgn="base"/>
            <a:endParaRPr lang="ja-JP" altLang="en-US" sz="800" b="1" i="0" dirty="0">
              <a:effectLst/>
              <a:latin typeface="+mn-ea"/>
            </a:endParaRPr>
          </a:p>
          <a:p>
            <a:pPr algn="just" fontAlgn="base"/>
            <a:r>
              <a:rPr lang="ja-JP" altLang="en-US" sz="1200" b="0" i="0" dirty="0">
                <a:effectLst/>
                <a:latin typeface="+mn-ea"/>
              </a:rPr>
              <a:t>ひがし茶屋街、主計町茶屋街と並ぶ金沢三茶屋街のひとつ。出格子が美しい</a:t>
            </a:r>
            <a:r>
              <a:rPr lang="en-US" altLang="ja-JP" sz="1200" b="0" i="0" dirty="0">
                <a:effectLst/>
                <a:latin typeface="+mn-ea"/>
              </a:rPr>
              <a:t>2</a:t>
            </a:r>
            <a:r>
              <a:rPr lang="ja-JP" altLang="en-US" sz="1200" b="0" i="0" dirty="0">
                <a:effectLst/>
                <a:latin typeface="+mn-ea"/>
              </a:rPr>
              <a:t>階建ての茶屋建築に老舗割烹が軒を並べ、趣のある一角を作り上げています。夕暮れ時になると、着飾った芸妓が街を歩き、家並みからは三味線の音色が流れて、芸の町・金沢の夜が感じられます。</a:t>
            </a:r>
          </a:p>
        </p:txBody>
      </p:sp>
      <p:sp>
        <p:nvSpPr>
          <p:cNvPr id="23" name="テキスト ボックス 22">
            <a:extLst>
              <a:ext uri="{FF2B5EF4-FFF2-40B4-BE49-F238E27FC236}">
                <a16:creationId xmlns:a16="http://schemas.microsoft.com/office/drawing/2014/main" id="{AD46E671-D3AC-8E8F-94B6-E3F01C372BE7}"/>
              </a:ext>
            </a:extLst>
          </p:cNvPr>
          <p:cNvSpPr txBox="1"/>
          <p:nvPr/>
        </p:nvSpPr>
        <p:spPr>
          <a:xfrm>
            <a:off x="386792" y="8008937"/>
            <a:ext cx="2623108" cy="954107"/>
          </a:xfrm>
          <a:prstGeom prst="rect">
            <a:avLst/>
          </a:prstGeom>
          <a:noFill/>
        </p:spPr>
        <p:txBody>
          <a:bodyPr wrap="square">
            <a:spAutoFit/>
          </a:bodyPr>
          <a:lstStyle/>
          <a:p>
            <a:r>
              <a:rPr lang="ja-JP" altLang="en-US" sz="2800" b="1" dirty="0">
                <a:solidFill>
                  <a:schemeClr val="bg1"/>
                </a:solidFill>
                <a:effectLst>
                  <a:outerShdw blurRad="50800" dist="38100" dir="2700000" algn="tl" rotWithShape="0">
                    <a:prstClr val="black">
                      <a:alpha val="40000"/>
                    </a:prstClr>
                  </a:outerShdw>
                </a:effectLst>
                <a:latin typeface="+mn-ea"/>
              </a:rPr>
              <a:t>④にし茶屋街</a:t>
            </a:r>
            <a:endParaRPr lang="en-US" altLang="ja-JP" sz="2800" b="1" dirty="0">
              <a:solidFill>
                <a:schemeClr val="bg1"/>
              </a:solidFill>
              <a:effectLst>
                <a:outerShdw blurRad="50800" dist="38100" dir="2700000" algn="tl" rotWithShape="0">
                  <a:prstClr val="black">
                    <a:alpha val="40000"/>
                  </a:prstClr>
                </a:outerShdw>
              </a:effectLst>
              <a:latin typeface="+mn-ea"/>
            </a:endParaRPr>
          </a:p>
          <a:p>
            <a:r>
              <a:rPr lang="ja-JP" altLang="en-US" sz="2800" b="1" dirty="0">
                <a:solidFill>
                  <a:schemeClr val="bg1"/>
                </a:solidFill>
                <a:effectLst>
                  <a:outerShdw blurRad="50800" dist="38100" dir="2700000" algn="tl" rotWithShape="0">
                    <a:prstClr val="black">
                      <a:alpha val="40000"/>
                    </a:prstClr>
                  </a:outerShdw>
                </a:effectLst>
                <a:latin typeface="+mn-ea"/>
              </a:rPr>
              <a:t>　散策</a:t>
            </a:r>
            <a:endParaRPr lang="ja-JP" altLang="en-US" sz="2800" dirty="0">
              <a:solidFill>
                <a:schemeClr val="bg1"/>
              </a:solidFill>
              <a:effectLst>
                <a:outerShdw blurRad="50800" dist="38100" dir="2700000" algn="tl" rotWithShape="0">
                  <a:prstClr val="black">
                    <a:alpha val="40000"/>
                  </a:prstClr>
                </a:outerShdw>
              </a:effectLst>
            </a:endParaRPr>
          </a:p>
        </p:txBody>
      </p:sp>
      <p:sp>
        <p:nvSpPr>
          <p:cNvPr id="24" name="正方形/長方形 23">
            <a:extLst>
              <a:ext uri="{FF2B5EF4-FFF2-40B4-BE49-F238E27FC236}">
                <a16:creationId xmlns:a16="http://schemas.microsoft.com/office/drawing/2014/main" id="{06DAE00D-C41F-7371-B673-97EC433A1BC3}"/>
              </a:ext>
            </a:extLst>
          </p:cNvPr>
          <p:cNvSpPr/>
          <p:nvPr/>
        </p:nvSpPr>
        <p:spPr>
          <a:xfrm>
            <a:off x="0" y="719776"/>
            <a:ext cx="6858000" cy="60911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D9E2FE9C-1852-7984-4B00-A2EBA7C9509A}"/>
              </a:ext>
            </a:extLst>
          </p:cNvPr>
          <p:cNvSpPr/>
          <p:nvPr/>
        </p:nvSpPr>
        <p:spPr>
          <a:xfrm>
            <a:off x="0" y="7128764"/>
            <a:ext cx="6858000" cy="26738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a:extLst>
              <a:ext uri="{FF2B5EF4-FFF2-40B4-BE49-F238E27FC236}">
                <a16:creationId xmlns:a16="http://schemas.microsoft.com/office/drawing/2014/main" id="{B9A785A1-BECD-ADE3-6577-6DF8F708DEAD}"/>
              </a:ext>
            </a:extLst>
          </p:cNvPr>
          <p:cNvSpPr/>
          <p:nvPr/>
        </p:nvSpPr>
        <p:spPr>
          <a:xfrm rot="10800000">
            <a:off x="3176764" y="6864756"/>
            <a:ext cx="426781" cy="210188"/>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D8BA2043-ACF6-F9C4-7017-B144A14C5868}"/>
              </a:ext>
            </a:extLst>
          </p:cNvPr>
          <p:cNvSpPr txBox="1"/>
          <p:nvPr/>
        </p:nvSpPr>
        <p:spPr>
          <a:xfrm>
            <a:off x="405261" y="4474495"/>
            <a:ext cx="2746769" cy="954107"/>
          </a:xfrm>
          <a:prstGeom prst="rect">
            <a:avLst/>
          </a:prstGeom>
          <a:noFill/>
        </p:spPr>
        <p:txBody>
          <a:bodyPr wrap="square">
            <a:spAutoFit/>
          </a:bodyPr>
          <a:lstStyle/>
          <a:p>
            <a:r>
              <a:rPr lang="ja-JP" altLang="en-US" sz="2800" b="1" dirty="0">
                <a:solidFill>
                  <a:schemeClr val="bg1"/>
                </a:solidFill>
                <a:effectLst>
                  <a:outerShdw blurRad="50800" dist="38100" dir="2700000" algn="tl" rotWithShape="0">
                    <a:prstClr val="black">
                      <a:alpha val="40000"/>
                    </a:prstClr>
                  </a:outerShdw>
                </a:effectLst>
                <a:latin typeface="+mn-ea"/>
              </a:rPr>
              <a:t>②妙立寺参拝</a:t>
            </a:r>
            <a:endParaRPr lang="en-US" altLang="ja-JP" sz="2800" b="1" dirty="0">
              <a:solidFill>
                <a:schemeClr val="bg1"/>
              </a:solidFill>
              <a:effectLst>
                <a:outerShdw blurRad="50800" dist="38100" dir="2700000" algn="tl" rotWithShape="0">
                  <a:prstClr val="black">
                    <a:alpha val="40000"/>
                  </a:prstClr>
                </a:outerShdw>
              </a:effectLst>
              <a:latin typeface="+mn-ea"/>
            </a:endParaRPr>
          </a:p>
          <a:p>
            <a:r>
              <a:rPr lang="ja-JP" altLang="en-US" sz="2800" b="1" dirty="0">
                <a:solidFill>
                  <a:schemeClr val="bg1"/>
                </a:solidFill>
                <a:effectLst>
                  <a:outerShdw blurRad="50800" dist="38100" dir="2700000" algn="tl" rotWithShape="0">
                    <a:prstClr val="black">
                      <a:alpha val="40000"/>
                    </a:prstClr>
                  </a:outerShdw>
                </a:effectLst>
                <a:latin typeface="+mn-ea"/>
              </a:rPr>
              <a:t> （忍者寺）</a:t>
            </a:r>
          </a:p>
        </p:txBody>
      </p:sp>
      <p:sp>
        <p:nvSpPr>
          <p:cNvPr id="28" name="テキスト ボックス 27">
            <a:extLst>
              <a:ext uri="{FF2B5EF4-FFF2-40B4-BE49-F238E27FC236}">
                <a16:creationId xmlns:a16="http://schemas.microsoft.com/office/drawing/2014/main" id="{C66D64F1-FCEA-BEBD-91D9-7241993659E4}"/>
              </a:ext>
            </a:extLst>
          </p:cNvPr>
          <p:cNvSpPr txBox="1"/>
          <p:nvPr/>
        </p:nvSpPr>
        <p:spPr>
          <a:xfrm>
            <a:off x="3734053" y="4474495"/>
            <a:ext cx="2746769" cy="954107"/>
          </a:xfrm>
          <a:prstGeom prst="rect">
            <a:avLst/>
          </a:prstGeom>
          <a:noFill/>
        </p:spPr>
        <p:txBody>
          <a:bodyPr wrap="square">
            <a:spAutoFit/>
          </a:bodyPr>
          <a:lstStyle/>
          <a:p>
            <a:r>
              <a:rPr lang="ja-JP" altLang="en-US" sz="2800" b="1" dirty="0">
                <a:solidFill>
                  <a:schemeClr val="bg1"/>
                </a:solidFill>
                <a:effectLst>
                  <a:outerShdw blurRad="50800" dist="38100" dir="2700000" algn="tl" rotWithShape="0">
                    <a:prstClr val="black">
                      <a:alpha val="40000"/>
                    </a:prstClr>
                  </a:outerShdw>
                </a:effectLst>
                <a:latin typeface="+mn-ea"/>
              </a:rPr>
              <a:t>③宝勝寺カフェ</a:t>
            </a:r>
            <a:endParaRPr lang="en-US" altLang="ja-JP" sz="2800" b="1" dirty="0">
              <a:solidFill>
                <a:schemeClr val="bg1"/>
              </a:solidFill>
              <a:effectLst>
                <a:outerShdw blurRad="50800" dist="38100" dir="2700000" algn="tl" rotWithShape="0">
                  <a:prstClr val="black">
                    <a:alpha val="40000"/>
                  </a:prstClr>
                </a:outerShdw>
              </a:effectLst>
              <a:latin typeface="+mn-ea"/>
            </a:endParaRPr>
          </a:p>
          <a:p>
            <a:r>
              <a:rPr lang="ja-JP" altLang="en-US" sz="2800" b="1" dirty="0">
                <a:solidFill>
                  <a:schemeClr val="bg1"/>
                </a:solidFill>
                <a:effectLst>
                  <a:outerShdw blurRad="50800" dist="38100" dir="2700000" algn="tl" rotWithShape="0">
                    <a:prstClr val="black">
                      <a:alpha val="40000"/>
                    </a:prstClr>
                  </a:outerShdw>
                </a:effectLst>
                <a:latin typeface="+mn-ea"/>
              </a:rPr>
              <a:t>　休憩</a:t>
            </a:r>
            <a:endParaRPr lang="en-US" altLang="ja-JP" sz="2800" b="1" dirty="0">
              <a:solidFill>
                <a:schemeClr val="bg1"/>
              </a:solidFill>
              <a:effectLst>
                <a:outerShdw blurRad="50800" dist="38100" dir="2700000" algn="tl" rotWithShape="0">
                  <a:prstClr val="black">
                    <a:alpha val="40000"/>
                  </a:prstClr>
                </a:outerShdw>
              </a:effectLst>
              <a:latin typeface="+mn-ea"/>
            </a:endParaRPr>
          </a:p>
        </p:txBody>
      </p:sp>
      <p:sp>
        <p:nvSpPr>
          <p:cNvPr id="3" name="テキスト ボックス 2">
            <a:extLst>
              <a:ext uri="{FF2B5EF4-FFF2-40B4-BE49-F238E27FC236}">
                <a16:creationId xmlns:a16="http://schemas.microsoft.com/office/drawing/2014/main" id="{720B13B1-0CA6-C5F3-2F04-82E3AA52CE11}"/>
              </a:ext>
            </a:extLst>
          </p:cNvPr>
          <p:cNvSpPr txBox="1"/>
          <p:nvPr/>
        </p:nvSpPr>
        <p:spPr>
          <a:xfrm>
            <a:off x="150668" y="2984356"/>
            <a:ext cx="6664604" cy="646331"/>
          </a:xfrm>
          <a:prstGeom prst="rect">
            <a:avLst/>
          </a:prstGeom>
          <a:noFill/>
        </p:spPr>
        <p:txBody>
          <a:bodyPr wrap="square">
            <a:spAutoFit/>
          </a:bodyPr>
          <a:lstStyle/>
          <a:p>
            <a:r>
              <a:rPr lang="en-US" altLang="ja-JP" sz="1200" b="1" dirty="0">
                <a:solidFill>
                  <a:srgbClr val="FF0000"/>
                </a:solidFill>
                <a:latin typeface="Yu Gothic" panose="020B0400000000000000" pitchFamily="50" charset="-128"/>
                <a:ea typeface="Yu Gothic" panose="020B0400000000000000" pitchFamily="50" charset="-128"/>
              </a:rPr>
              <a:t>Q.</a:t>
            </a:r>
            <a:r>
              <a:rPr lang="ja-JP" altLang="en-US" sz="1200" b="1" i="0" dirty="0">
                <a:solidFill>
                  <a:srgbClr val="FF0000"/>
                </a:solidFill>
                <a:effectLst/>
                <a:latin typeface="Yu Gothic" panose="020B0400000000000000" pitchFamily="50" charset="-128"/>
                <a:ea typeface="Yu Gothic" panose="020B0400000000000000" pitchFamily="50" charset="-128"/>
              </a:rPr>
              <a:t>「まいどさん」って？</a:t>
            </a:r>
            <a:endParaRPr lang="en-US" altLang="ja-JP" sz="1200" b="1" i="0" dirty="0">
              <a:solidFill>
                <a:srgbClr val="FF0000"/>
              </a:solidFill>
              <a:effectLst/>
              <a:latin typeface="Yu Gothic" panose="020B0400000000000000" pitchFamily="50" charset="-128"/>
              <a:ea typeface="Yu Gothic" panose="020B0400000000000000" pitchFamily="50" charset="-128"/>
            </a:endParaRPr>
          </a:p>
          <a:p>
            <a:r>
              <a:rPr lang="ja-JP" altLang="en-US" sz="1200" b="1" dirty="0">
                <a:latin typeface="Yu Gothic" panose="020B0400000000000000" pitchFamily="50" charset="-128"/>
                <a:ea typeface="Yu Gothic" panose="020B0400000000000000" pitchFamily="50" charset="-128"/>
              </a:rPr>
              <a:t>　金沢観光のボランティアガイドさんのことです。</a:t>
            </a:r>
            <a:r>
              <a:rPr lang="en-US" altLang="ja-JP" sz="1200" b="1" i="0" dirty="0">
                <a:effectLst/>
                <a:latin typeface="Yu Gothic" panose="020B0400000000000000" pitchFamily="50" charset="-128"/>
                <a:ea typeface="Yu Gothic" panose="020B0400000000000000" pitchFamily="50" charset="-128"/>
              </a:rPr>
              <a:t>300</a:t>
            </a:r>
            <a:r>
              <a:rPr lang="ja-JP" altLang="en-US" sz="1200" b="1" i="0" dirty="0">
                <a:effectLst/>
                <a:latin typeface="Yu Gothic" panose="020B0400000000000000" pitchFamily="50" charset="-128"/>
                <a:ea typeface="Yu Gothic" panose="020B0400000000000000" pitchFamily="50" charset="-128"/>
              </a:rPr>
              <a:t>人を超えるメンバーが、</a:t>
            </a:r>
            <a:endParaRPr lang="en-US" altLang="ja-JP" sz="1200" b="1" i="0" dirty="0">
              <a:effectLst/>
              <a:latin typeface="Yu Gothic" panose="020B0400000000000000" pitchFamily="50" charset="-128"/>
              <a:ea typeface="Yu Gothic" panose="020B0400000000000000" pitchFamily="50" charset="-128"/>
            </a:endParaRPr>
          </a:p>
          <a:p>
            <a:r>
              <a:rPr lang="ja-JP" altLang="en-US" sz="1200" b="1" dirty="0">
                <a:latin typeface="Yu Gothic" panose="020B0400000000000000" pitchFamily="50" charset="-128"/>
                <a:ea typeface="Yu Gothic" panose="020B0400000000000000" pitchFamily="50" charset="-128"/>
              </a:rPr>
              <a:t>　</a:t>
            </a:r>
            <a:r>
              <a:rPr lang="ja-JP" altLang="en-US" sz="1200" b="1" i="0" dirty="0">
                <a:effectLst/>
                <a:latin typeface="Yu Gothic" panose="020B0400000000000000" pitchFamily="50" charset="-128"/>
                <a:ea typeface="Yu Gothic" panose="020B0400000000000000" pitchFamily="50" charset="-128"/>
              </a:rPr>
              <a:t>金沢へ観光に来られる皆さんに少しでも金沢を知っていただきたいと毎日頑張っています。</a:t>
            </a:r>
            <a:endParaRPr lang="ja-JP" altLang="en-US" sz="1200" b="1" dirty="0"/>
          </a:p>
        </p:txBody>
      </p:sp>
    </p:spTree>
    <p:extLst>
      <p:ext uri="{BB962C8B-B14F-4D97-AF65-F5344CB8AC3E}">
        <p14:creationId xmlns:p14="http://schemas.microsoft.com/office/powerpoint/2010/main" val="3238515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8" descr="１万分の１ミリメートルの世界へ、ようこそ。">
            <a:extLst>
              <a:ext uri="{FF2B5EF4-FFF2-40B4-BE49-F238E27FC236}">
                <a16:creationId xmlns:a16="http://schemas.microsoft.com/office/drawing/2014/main" id="{B002F503-35E8-0B7E-FE95-AB67F32E7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673" y="5775838"/>
            <a:ext cx="3346290" cy="125176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A3A0B20A-A800-AF8B-7DF9-A54C932010A4}"/>
              </a:ext>
            </a:extLst>
          </p:cNvPr>
          <p:cNvSpPr txBox="1"/>
          <p:nvPr/>
        </p:nvSpPr>
        <p:spPr>
          <a:xfrm>
            <a:off x="267148" y="258111"/>
            <a:ext cx="3429000" cy="461665"/>
          </a:xfrm>
          <a:prstGeom prst="rect">
            <a:avLst/>
          </a:prstGeom>
          <a:noFill/>
        </p:spPr>
        <p:txBody>
          <a:bodyPr wrap="square">
            <a:spAutoFit/>
          </a:bodyPr>
          <a:lstStyle/>
          <a:p>
            <a:r>
              <a:rPr lang="ja-JP" altLang="en-US" sz="2400" b="1" dirty="0">
                <a:solidFill>
                  <a:srgbClr val="000000"/>
                </a:solidFill>
                <a:latin typeface="-apple-system"/>
              </a:rPr>
              <a:t>■石川 金沢金箔コース</a:t>
            </a:r>
            <a:endParaRPr lang="en-US" altLang="ja-JP" sz="2400" b="1" i="0" dirty="0">
              <a:solidFill>
                <a:srgbClr val="000000"/>
              </a:solidFill>
              <a:effectLst>
                <a:outerShdw blurRad="50800" dist="38100" dir="2700000" algn="tl" rotWithShape="0">
                  <a:schemeClr val="bg1">
                    <a:alpha val="40000"/>
                  </a:schemeClr>
                </a:outerShdw>
              </a:effectLst>
              <a:latin typeface="-apple-system"/>
            </a:endParaRPr>
          </a:p>
        </p:txBody>
      </p:sp>
      <p:pic>
        <p:nvPicPr>
          <p:cNvPr id="2" name="Picture 2" descr="諸江 健太、テキストの画像のようです">
            <a:extLst>
              <a:ext uri="{FF2B5EF4-FFF2-40B4-BE49-F238E27FC236}">
                <a16:creationId xmlns:a16="http://schemas.microsoft.com/office/drawing/2014/main" id="{8D467238-7FE7-E321-0C9B-74AF7C12FE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30" t="33255" r="6527" b="8568"/>
          <a:stretch/>
        </p:blipFill>
        <p:spPr bwMode="auto">
          <a:xfrm>
            <a:off x="3888323" y="1712654"/>
            <a:ext cx="2663316" cy="28996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010962D7-8D6D-9FA9-C2FA-645DEC839CD0}"/>
              </a:ext>
            </a:extLst>
          </p:cNvPr>
          <p:cNvSpPr txBox="1"/>
          <p:nvPr/>
        </p:nvSpPr>
        <p:spPr>
          <a:xfrm>
            <a:off x="336532" y="1712654"/>
            <a:ext cx="3528646" cy="2447529"/>
          </a:xfrm>
          <a:prstGeom prst="rect">
            <a:avLst/>
          </a:prstGeom>
          <a:noFill/>
        </p:spPr>
        <p:txBody>
          <a:bodyPr wrap="square">
            <a:spAutoFit/>
          </a:bodyPr>
          <a:lstStyle/>
          <a:p>
            <a:pPr rtl="0">
              <a:lnSpc>
                <a:spcPct val="150000"/>
              </a:lnSpc>
              <a:spcBef>
                <a:spcPts val="720"/>
              </a:spcBef>
              <a:spcAft>
                <a:spcPts val="0"/>
              </a:spcAft>
            </a:pPr>
            <a:r>
              <a:rPr lang="ja-JP" altLang="en-US" sz="2400" b="1" i="0" u="sng" strike="noStrike" dirty="0">
                <a:solidFill>
                  <a:srgbClr val="C19314"/>
                </a:solidFill>
                <a:effectLst/>
                <a:latin typeface="+mn-ea"/>
              </a:rPr>
              <a:t>■基調講演</a:t>
            </a:r>
            <a:endParaRPr lang="en-US" altLang="ja-JP" sz="2400" b="1" i="0" u="sng" strike="noStrike" dirty="0">
              <a:solidFill>
                <a:srgbClr val="C19314"/>
              </a:solidFill>
              <a:effectLst/>
              <a:latin typeface="+mn-ea"/>
            </a:endParaRPr>
          </a:p>
          <a:p>
            <a:pPr rtl="0">
              <a:lnSpc>
                <a:spcPct val="150000"/>
              </a:lnSpc>
              <a:spcBef>
                <a:spcPts val="720"/>
              </a:spcBef>
              <a:spcAft>
                <a:spcPts val="0"/>
              </a:spcAft>
            </a:pPr>
            <a:r>
              <a:rPr lang="ja-JP" altLang="en-US" sz="1600" b="1" dirty="0">
                <a:solidFill>
                  <a:srgbClr val="000000"/>
                </a:solidFill>
                <a:latin typeface="+mn-ea"/>
              </a:rPr>
              <a:t>講師：</a:t>
            </a:r>
            <a:r>
              <a:rPr lang="ja-JP" altLang="en-US" sz="1600" b="1" i="0" u="none" strike="noStrike" dirty="0">
                <a:solidFill>
                  <a:srgbClr val="000000"/>
                </a:solidFill>
                <a:effectLst/>
                <a:latin typeface="+mn-ea"/>
              </a:rPr>
              <a:t>株式会社ゴールデンバロール </a:t>
            </a:r>
            <a:endParaRPr lang="en-US" altLang="ja-JP" sz="1600" b="1" i="0" u="none" strike="noStrike" dirty="0">
              <a:solidFill>
                <a:srgbClr val="000000"/>
              </a:solidFill>
              <a:effectLst/>
              <a:latin typeface="+mn-ea"/>
            </a:endParaRPr>
          </a:p>
          <a:p>
            <a:pPr rtl="0">
              <a:lnSpc>
                <a:spcPct val="150000"/>
              </a:lnSpc>
              <a:spcBef>
                <a:spcPts val="720"/>
              </a:spcBef>
              <a:spcAft>
                <a:spcPts val="0"/>
              </a:spcAft>
            </a:pPr>
            <a:r>
              <a:rPr lang="ja-JP" altLang="en-US" sz="1600" b="1" dirty="0">
                <a:solidFill>
                  <a:srgbClr val="000000"/>
                </a:solidFill>
                <a:latin typeface="+mn-ea"/>
              </a:rPr>
              <a:t>　　　</a:t>
            </a:r>
            <a:r>
              <a:rPr lang="ja-JP" altLang="en-US" sz="1600" b="1" i="0" u="none" strike="noStrike" dirty="0">
                <a:solidFill>
                  <a:srgbClr val="000000"/>
                </a:solidFill>
                <a:effectLst/>
                <a:latin typeface="+mn-ea"/>
              </a:rPr>
              <a:t>代表取締役 諸江 健太様</a:t>
            </a:r>
          </a:p>
          <a:p>
            <a:pPr rtl="0">
              <a:lnSpc>
                <a:spcPct val="150000"/>
              </a:lnSpc>
              <a:spcBef>
                <a:spcPts val="720"/>
              </a:spcBef>
              <a:spcAft>
                <a:spcPts val="0"/>
              </a:spcAft>
            </a:pPr>
            <a:r>
              <a:rPr lang="ja-JP" altLang="en-US" sz="1600" b="1" i="0" u="none" strike="noStrike" dirty="0">
                <a:solidFill>
                  <a:srgbClr val="000000"/>
                </a:solidFill>
                <a:effectLst/>
                <a:latin typeface="+mn-ea"/>
              </a:rPr>
              <a:t>テーマ</a:t>
            </a:r>
            <a:r>
              <a:rPr lang="ja-JP" altLang="en-US" sz="1600" b="1" dirty="0">
                <a:solidFill>
                  <a:srgbClr val="000000"/>
                </a:solidFill>
                <a:latin typeface="+mn-ea"/>
              </a:rPr>
              <a:t>：</a:t>
            </a:r>
            <a:r>
              <a:rPr lang="ja-JP" altLang="en-US" sz="1600" b="1" i="0" u="none" strike="noStrike" dirty="0">
                <a:solidFill>
                  <a:srgbClr val="000000"/>
                </a:solidFill>
                <a:effectLst/>
                <a:latin typeface="+mn-ea"/>
              </a:rPr>
              <a:t>今後の金箔業界</a:t>
            </a:r>
            <a:endParaRPr lang="en-US" altLang="ja-JP" sz="1600" b="1" i="0" u="none" strike="noStrike" dirty="0">
              <a:solidFill>
                <a:srgbClr val="000000"/>
              </a:solidFill>
              <a:effectLst/>
              <a:latin typeface="+mn-ea"/>
            </a:endParaRPr>
          </a:p>
          <a:p>
            <a:pPr rtl="0">
              <a:lnSpc>
                <a:spcPct val="150000"/>
              </a:lnSpc>
              <a:spcBef>
                <a:spcPts val="720"/>
              </a:spcBef>
              <a:spcAft>
                <a:spcPts val="0"/>
              </a:spcAft>
            </a:pPr>
            <a:r>
              <a:rPr lang="ja-JP" altLang="en-US" sz="1600" b="1" dirty="0">
                <a:solidFill>
                  <a:srgbClr val="000000"/>
                </a:solidFill>
                <a:latin typeface="+mn-ea"/>
              </a:rPr>
              <a:t>場所：金沢歌劇座</a:t>
            </a:r>
            <a:endParaRPr lang="en-US" altLang="ja-JP" sz="1600" b="1" dirty="0">
              <a:solidFill>
                <a:srgbClr val="000000"/>
              </a:solidFill>
              <a:latin typeface="+mn-ea"/>
            </a:endParaRPr>
          </a:p>
        </p:txBody>
      </p:sp>
      <p:pic>
        <p:nvPicPr>
          <p:cNvPr id="11" name="Picture 4" descr="金箔はり体験 | 加賀 伝統工芸村 ゆのくにの森">
            <a:extLst>
              <a:ext uri="{FF2B5EF4-FFF2-40B4-BE49-F238E27FC236}">
                <a16:creationId xmlns:a16="http://schemas.microsoft.com/office/drawing/2014/main" id="{AC7608EA-C5EE-D2B6-11C6-BCF6C923B9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26" r="13678"/>
          <a:stretch/>
        </p:blipFill>
        <p:spPr bwMode="auto">
          <a:xfrm>
            <a:off x="3429000" y="7359533"/>
            <a:ext cx="3265373" cy="2048625"/>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CDD65456-2D22-5FF1-FC5E-1A0782D1B48F}"/>
              </a:ext>
            </a:extLst>
          </p:cNvPr>
          <p:cNvSpPr txBox="1"/>
          <p:nvPr/>
        </p:nvSpPr>
        <p:spPr>
          <a:xfrm>
            <a:off x="178118" y="9490647"/>
            <a:ext cx="3528646" cy="338554"/>
          </a:xfrm>
          <a:prstGeom prst="rect">
            <a:avLst/>
          </a:prstGeom>
          <a:noFill/>
        </p:spPr>
        <p:txBody>
          <a:bodyPr wrap="square">
            <a:spAutoFit/>
          </a:bodyPr>
          <a:lstStyle/>
          <a:p>
            <a:pPr rtl="0">
              <a:spcBef>
                <a:spcPts val="720"/>
              </a:spcBef>
              <a:spcAft>
                <a:spcPts val="0"/>
              </a:spcAft>
            </a:pPr>
            <a:r>
              <a:rPr lang="ja-JP" altLang="en-US" sz="1600" b="1" u="sng" dirty="0">
                <a:solidFill>
                  <a:srgbClr val="C19314"/>
                </a:solidFill>
                <a:latin typeface="+mn-ea"/>
              </a:rPr>
              <a:t>ひがし茶屋街散策</a:t>
            </a:r>
            <a:endParaRPr lang="en-US" altLang="ja-JP" sz="1200" b="0" i="0" u="sng" strike="noStrike" dirty="0">
              <a:solidFill>
                <a:srgbClr val="C19314"/>
              </a:solidFill>
              <a:effectLst/>
              <a:latin typeface="+mn-ea"/>
            </a:endParaRPr>
          </a:p>
        </p:txBody>
      </p:sp>
      <p:sp>
        <p:nvSpPr>
          <p:cNvPr id="14" name="テキスト ボックス 13">
            <a:extLst>
              <a:ext uri="{FF2B5EF4-FFF2-40B4-BE49-F238E27FC236}">
                <a16:creationId xmlns:a16="http://schemas.microsoft.com/office/drawing/2014/main" id="{4E34FA85-9607-B9E0-B5C1-DC7DCD4E8745}"/>
              </a:ext>
            </a:extLst>
          </p:cNvPr>
          <p:cNvSpPr txBox="1"/>
          <p:nvPr/>
        </p:nvSpPr>
        <p:spPr>
          <a:xfrm>
            <a:off x="3446897" y="9528747"/>
            <a:ext cx="3528646" cy="338554"/>
          </a:xfrm>
          <a:prstGeom prst="rect">
            <a:avLst/>
          </a:prstGeom>
          <a:noFill/>
        </p:spPr>
        <p:txBody>
          <a:bodyPr wrap="square">
            <a:spAutoFit/>
          </a:bodyPr>
          <a:lstStyle/>
          <a:p>
            <a:pPr rtl="0">
              <a:spcBef>
                <a:spcPts val="720"/>
              </a:spcBef>
              <a:spcAft>
                <a:spcPts val="0"/>
              </a:spcAft>
            </a:pPr>
            <a:r>
              <a:rPr lang="ja-JP" altLang="en-US" sz="1600" b="1" u="sng" dirty="0">
                <a:solidFill>
                  <a:srgbClr val="C19314"/>
                </a:solidFill>
              </a:rPr>
              <a:t>記念品への箔貼り体験</a:t>
            </a:r>
            <a:endParaRPr lang="en-US" altLang="ja-JP" sz="1200" b="1" i="0" u="sng" strike="noStrike" dirty="0">
              <a:solidFill>
                <a:srgbClr val="C19314"/>
              </a:solidFill>
              <a:effectLst/>
              <a:latin typeface="+mn-ea"/>
            </a:endParaRPr>
          </a:p>
        </p:txBody>
      </p:sp>
      <p:sp>
        <p:nvSpPr>
          <p:cNvPr id="17" name="テキスト ボックス 16">
            <a:extLst>
              <a:ext uri="{FF2B5EF4-FFF2-40B4-BE49-F238E27FC236}">
                <a16:creationId xmlns:a16="http://schemas.microsoft.com/office/drawing/2014/main" id="{CE36F242-FF98-1FC7-735F-2771B03A7FD8}"/>
              </a:ext>
            </a:extLst>
          </p:cNvPr>
          <p:cNvSpPr txBox="1"/>
          <p:nvPr/>
        </p:nvSpPr>
        <p:spPr>
          <a:xfrm>
            <a:off x="5288" y="5264124"/>
            <a:ext cx="4984432" cy="338554"/>
          </a:xfrm>
          <a:prstGeom prst="rect">
            <a:avLst/>
          </a:prstGeom>
          <a:noFill/>
        </p:spPr>
        <p:txBody>
          <a:bodyPr wrap="square">
            <a:spAutoFit/>
          </a:bodyPr>
          <a:lstStyle/>
          <a:p>
            <a:pPr rtl="0">
              <a:spcBef>
                <a:spcPts val="720"/>
              </a:spcBef>
              <a:spcAft>
                <a:spcPts val="0"/>
              </a:spcAft>
            </a:pPr>
            <a:r>
              <a:rPr lang="ja-JP" altLang="en-US" sz="1600" b="1" u="sng" dirty="0">
                <a:solidFill>
                  <a:srgbClr val="C19314"/>
                </a:solidFill>
                <a:latin typeface="+mn-ea"/>
              </a:rPr>
              <a:t>　金箔について知る「安江金箔工芸館ツアー」</a:t>
            </a:r>
            <a:endParaRPr lang="en-US" altLang="ja-JP" sz="1200" b="1" u="sng" dirty="0">
              <a:solidFill>
                <a:srgbClr val="C19314"/>
              </a:solidFill>
              <a:latin typeface="+mn-ea"/>
            </a:endParaRPr>
          </a:p>
        </p:txBody>
      </p:sp>
      <p:pic>
        <p:nvPicPr>
          <p:cNvPr id="29" name="Picture 6" descr="ひがし茶屋街｜観光・体験｜【公式】金沢の観光・旅行情報サイト｜金沢旅物語">
            <a:extLst>
              <a:ext uri="{FF2B5EF4-FFF2-40B4-BE49-F238E27FC236}">
                <a16:creationId xmlns:a16="http://schemas.microsoft.com/office/drawing/2014/main" id="{62B623BB-E579-7525-F936-B7888AF375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014" y="7359533"/>
            <a:ext cx="3084720" cy="2048625"/>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56B35C27-031B-FD80-C555-318D054103DB}"/>
              </a:ext>
            </a:extLst>
          </p:cNvPr>
          <p:cNvSpPr txBox="1"/>
          <p:nvPr/>
        </p:nvSpPr>
        <p:spPr>
          <a:xfrm>
            <a:off x="235487" y="5557903"/>
            <a:ext cx="2945951" cy="1591654"/>
          </a:xfrm>
          <a:prstGeom prst="rect">
            <a:avLst/>
          </a:prstGeom>
          <a:noFill/>
        </p:spPr>
        <p:txBody>
          <a:bodyPr wrap="square">
            <a:spAutoFit/>
          </a:bodyPr>
          <a:lstStyle/>
          <a:p>
            <a:pPr>
              <a:lnSpc>
                <a:spcPct val="150000"/>
              </a:lnSpc>
              <a:spcBef>
                <a:spcPts val="720"/>
              </a:spcBef>
            </a:pPr>
            <a:r>
              <a:rPr lang="ja-JP" altLang="en-US" sz="1100" b="1" i="0" dirty="0">
                <a:solidFill>
                  <a:srgbClr val="000000"/>
                </a:solidFill>
                <a:effectLst/>
                <a:latin typeface="+mn-ea"/>
              </a:rPr>
              <a:t>金箔製造道具、工程見本及び美術工芸作品を所蔵。美術工芸作品は、金屏風をはじめとする絵画や加賀蒔絵などの漆工、加賀象嵌に代表される金工、金糸を用いた染織、陶磁、七宝ガラス、彫刻、書、その他の金箔工芸など多岐にわたっています。</a:t>
            </a:r>
            <a:endParaRPr lang="en-US" altLang="ja-JP" sz="1100" b="1" i="0" u="none" strike="noStrike" dirty="0">
              <a:solidFill>
                <a:srgbClr val="000000"/>
              </a:solidFill>
              <a:effectLst/>
              <a:latin typeface="+mn-ea"/>
            </a:endParaRPr>
          </a:p>
        </p:txBody>
      </p:sp>
      <p:sp>
        <p:nvSpPr>
          <p:cNvPr id="35" name="テキスト ボックス 34">
            <a:extLst>
              <a:ext uri="{FF2B5EF4-FFF2-40B4-BE49-F238E27FC236}">
                <a16:creationId xmlns:a16="http://schemas.microsoft.com/office/drawing/2014/main" id="{C1731BDC-2697-B8D9-8D04-0F3AE645D02C}"/>
              </a:ext>
            </a:extLst>
          </p:cNvPr>
          <p:cNvSpPr txBox="1"/>
          <p:nvPr/>
        </p:nvSpPr>
        <p:spPr>
          <a:xfrm>
            <a:off x="218163" y="891619"/>
            <a:ext cx="6433916" cy="523220"/>
          </a:xfrm>
          <a:prstGeom prst="rect">
            <a:avLst/>
          </a:prstGeom>
          <a:noFill/>
        </p:spPr>
        <p:txBody>
          <a:bodyPr wrap="square">
            <a:spAutoFit/>
          </a:bodyPr>
          <a:lstStyle/>
          <a:p>
            <a:pPr algn="ctr"/>
            <a:r>
              <a:rPr lang="ja-JP" altLang="en-US" sz="1400" b="1" dirty="0"/>
              <a:t>石川の伝統文化「金箔」。その歴史や伝統を学びながら、</a:t>
            </a:r>
            <a:endParaRPr lang="en-US" altLang="ja-JP" sz="1400" b="1" dirty="0"/>
          </a:p>
          <a:p>
            <a:pPr algn="ctr"/>
            <a:r>
              <a:rPr lang="ja-JP" altLang="en-US" sz="1400" b="1" dirty="0"/>
              <a:t>自分の地域の伝統文化がどのようにして守られているかを考えるきっかけに。</a:t>
            </a:r>
          </a:p>
        </p:txBody>
      </p:sp>
      <p:sp>
        <p:nvSpPr>
          <p:cNvPr id="3" name="テキスト ボックス 2">
            <a:extLst>
              <a:ext uri="{FF2B5EF4-FFF2-40B4-BE49-F238E27FC236}">
                <a16:creationId xmlns:a16="http://schemas.microsoft.com/office/drawing/2014/main" id="{E65E123E-C309-EE8C-F45D-A4A84E745ABA}"/>
              </a:ext>
            </a:extLst>
          </p:cNvPr>
          <p:cNvSpPr txBox="1"/>
          <p:nvPr/>
        </p:nvSpPr>
        <p:spPr>
          <a:xfrm>
            <a:off x="0" y="4865276"/>
            <a:ext cx="6858000" cy="338554"/>
          </a:xfrm>
          <a:prstGeom prst="rect">
            <a:avLst/>
          </a:prstGeom>
          <a:solidFill>
            <a:srgbClr val="C19314"/>
          </a:solidFill>
          <a:ln>
            <a:noFill/>
          </a:ln>
        </p:spPr>
        <p:txBody>
          <a:bodyPr wrap="square">
            <a:spAutoFit/>
          </a:bodyPr>
          <a:lstStyle/>
          <a:p>
            <a:pPr algn="ctr" rtl="0">
              <a:spcBef>
                <a:spcPts val="720"/>
              </a:spcBef>
              <a:spcAft>
                <a:spcPts val="0"/>
              </a:spcAft>
            </a:pPr>
            <a:r>
              <a:rPr lang="ja-JP" altLang="en-US" sz="1600" b="1" dirty="0">
                <a:solidFill>
                  <a:schemeClr val="bg1"/>
                </a:solidFill>
                <a:latin typeface="+mn-ea"/>
              </a:rPr>
              <a:t>他にも金沢・金箔の世界を知るコンテンツが盛りだくさんです！</a:t>
            </a:r>
            <a:endParaRPr lang="en-US" altLang="ja-JP" sz="1200" b="1" dirty="0">
              <a:solidFill>
                <a:schemeClr val="bg1"/>
              </a:solidFill>
              <a:latin typeface="+mn-ea"/>
            </a:endParaRPr>
          </a:p>
        </p:txBody>
      </p:sp>
    </p:spTree>
    <p:extLst>
      <p:ext uri="{BB962C8B-B14F-4D97-AF65-F5344CB8AC3E}">
        <p14:creationId xmlns:p14="http://schemas.microsoft.com/office/powerpoint/2010/main" val="85942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吹き出し: 円形 5">
            <a:extLst>
              <a:ext uri="{FF2B5EF4-FFF2-40B4-BE49-F238E27FC236}">
                <a16:creationId xmlns:a16="http://schemas.microsoft.com/office/drawing/2014/main" id="{CED062A7-2752-40B9-2A6A-78BC31882986}"/>
              </a:ext>
            </a:extLst>
          </p:cNvPr>
          <p:cNvSpPr/>
          <p:nvPr/>
        </p:nvSpPr>
        <p:spPr>
          <a:xfrm>
            <a:off x="137444" y="8940800"/>
            <a:ext cx="3291556" cy="756111"/>
          </a:xfrm>
          <a:prstGeom prst="wedgeEllipseCallout">
            <a:avLst>
              <a:gd name="adj1" fmla="val 2240"/>
              <a:gd name="adj2" fmla="val -43318"/>
            </a:avLst>
          </a:prstGeom>
          <a:solidFill>
            <a:srgbClr val="4C7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A8411068-76CA-9679-744C-13F04A6CF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20" y="-1"/>
            <a:ext cx="6247680" cy="4156823"/>
          </a:xfrm>
          <a:prstGeom prst="rect">
            <a:avLst/>
          </a:prstGeom>
        </p:spPr>
      </p:pic>
      <p:sp>
        <p:nvSpPr>
          <p:cNvPr id="7" name="テキスト ボックス 6">
            <a:extLst>
              <a:ext uri="{FF2B5EF4-FFF2-40B4-BE49-F238E27FC236}">
                <a16:creationId xmlns:a16="http://schemas.microsoft.com/office/drawing/2014/main" id="{CB0EC7D1-7475-E7DA-B639-D6DE9D42AF87}"/>
              </a:ext>
            </a:extLst>
          </p:cNvPr>
          <p:cNvSpPr txBox="1"/>
          <p:nvPr/>
        </p:nvSpPr>
        <p:spPr>
          <a:xfrm>
            <a:off x="48133" y="132889"/>
            <a:ext cx="492443" cy="2533299"/>
          </a:xfrm>
          <a:prstGeom prst="rect">
            <a:avLst/>
          </a:prstGeom>
          <a:noFill/>
        </p:spPr>
        <p:txBody>
          <a:bodyPr vert="eaVert" wrap="square">
            <a:spAutoFit/>
          </a:bodyPr>
          <a:lstStyle/>
          <a:p>
            <a:r>
              <a:rPr lang="ja-JP" altLang="en-US" sz="2000" b="1" dirty="0">
                <a:solidFill>
                  <a:srgbClr val="000000"/>
                </a:solidFill>
                <a:latin typeface="-apple-system"/>
              </a:rPr>
              <a:t>■ 石川 大野</a:t>
            </a:r>
            <a:r>
              <a:rPr lang="ja-JP" altLang="en-US" sz="2000" b="1" i="0" dirty="0">
                <a:solidFill>
                  <a:srgbClr val="000000"/>
                </a:solidFill>
                <a:effectLst>
                  <a:outerShdw blurRad="50800" dist="38100" dir="2700000" algn="tl" rotWithShape="0">
                    <a:schemeClr val="bg1">
                      <a:alpha val="40000"/>
                    </a:schemeClr>
                  </a:outerShdw>
                </a:effectLst>
                <a:latin typeface="-apple-system"/>
              </a:rPr>
              <a:t>コース</a:t>
            </a:r>
            <a:endParaRPr lang="en-US" altLang="ja-JP" sz="2000" b="1" i="0" dirty="0">
              <a:solidFill>
                <a:srgbClr val="000000"/>
              </a:solidFill>
              <a:effectLst>
                <a:outerShdw blurRad="50800" dist="38100" dir="2700000" algn="tl" rotWithShape="0">
                  <a:schemeClr val="bg1">
                    <a:alpha val="40000"/>
                  </a:schemeClr>
                </a:outerShdw>
              </a:effectLst>
              <a:latin typeface="-apple-system"/>
            </a:endParaRPr>
          </a:p>
        </p:txBody>
      </p:sp>
      <p:pic>
        <p:nvPicPr>
          <p:cNvPr id="5" name="図 4">
            <a:extLst>
              <a:ext uri="{FF2B5EF4-FFF2-40B4-BE49-F238E27FC236}">
                <a16:creationId xmlns:a16="http://schemas.microsoft.com/office/drawing/2014/main" id="{251B335A-C9E6-F286-4A5A-B2F792E49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966" y="4156148"/>
            <a:ext cx="3178034" cy="3569431"/>
          </a:xfrm>
          <a:prstGeom prst="rect">
            <a:avLst/>
          </a:prstGeom>
        </p:spPr>
      </p:pic>
      <p:pic>
        <p:nvPicPr>
          <p:cNvPr id="14" name="図 13">
            <a:extLst>
              <a:ext uri="{FF2B5EF4-FFF2-40B4-BE49-F238E27FC236}">
                <a16:creationId xmlns:a16="http://schemas.microsoft.com/office/drawing/2014/main" id="{414D7758-0C21-3FA1-30A1-B75CACC5CC31}"/>
              </a:ext>
            </a:extLst>
          </p:cNvPr>
          <p:cNvPicPr>
            <a:picLocks noChangeAspect="1"/>
          </p:cNvPicPr>
          <p:nvPr/>
        </p:nvPicPr>
        <p:blipFill rotWithShape="1">
          <a:blip r:embed="rId4">
            <a:extLst>
              <a:ext uri="{28A0092B-C50C-407E-A947-70E740481C1C}">
                <a14:useLocalDpi xmlns:a14="http://schemas.microsoft.com/office/drawing/2010/main" val="0"/>
              </a:ext>
            </a:extLst>
          </a:blip>
          <a:srcRect b="2669"/>
          <a:stretch/>
        </p:blipFill>
        <p:spPr>
          <a:xfrm>
            <a:off x="3679966" y="7725579"/>
            <a:ext cx="3178034" cy="2180421"/>
          </a:xfrm>
          <a:prstGeom prst="rect">
            <a:avLst/>
          </a:prstGeom>
        </p:spPr>
      </p:pic>
      <p:sp>
        <p:nvSpPr>
          <p:cNvPr id="15" name="正方形/長方形 14">
            <a:extLst>
              <a:ext uri="{FF2B5EF4-FFF2-40B4-BE49-F238E27FC236}">
                <a16:creationId xmlns:a16="http://schemas.microsoft.com/office/drawing/2014/main" id="{ABAFD84D-98DF-8AF6-B06D-F48FDA7B2DBC}"/>
              </a:ext>
            </a:extLst>
          </p:cNvPr>
          <p:cNvSpPr/>
          <p:nvPr/>
        </p:nvSpPr>
        <p:spPr>
          <a:xfrm>
            <a:off x="0" y="2799078"/>
            <a:ext cx="6858000" cy="1097062"/>
          </a:xfrm>
          <a:prstGeom prst="rect">
            <a:avLst/>
          </a:prstGeom>
          <a:solidFill>
            <a:srgbClr val="5D97B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149E6B17-7407-6FA7-FEA0-140837AD0802}"/>
              </a:ext>
            </a:extLst>
          </p:cNvPr>
          <p:cNvSpPr txBox="1"/>
          <p:nvPr/>
        </p:nvSpPr>
        <p:spPr>
          <a:xfrm>
            <a:off x="359895" y="2880477"/>
            <a:ext cx="6485253" cy="1015663"/>
          </a:xfrm>
          <a:prstGeom prst="rect">
            <a:avLst/>
          </a:prstGeom>
          <a:noFill/>
        </p:spPr>
        <p:txBody>
          <a:bodyPr wrap="square" rtlCol="0">
            <a:spAutoFit/>
          </a:bodyPr>
          <a:lstStyle/>
          <a:p>
            <a:r>
              <a:rPr kumimoji="1" lang="en-US" altLang="ja-JP" sz="6000" b="1" dirty="0">
                <a:solidFill>
                  <a:schemeClr val="bg1"/>
                </a:solidFill>
                <a:latin typeface="+mn-ea"/>
              </a:rPr>
              <a:t>SUB PROGRAM</a:t>
            </a:r>
            <a:endParaRPr kumimoji="1" lang="ja-JP" altLang="en-US" sz="6000" b="1" dirty="0">
              <a:solidFill>
                <a:schemeClr val="bg1"/>
              </a:solidFill>
              <a:latin typeface="+mn-ea"/>
            </a:endParaRPr>
          </a:p>
        </p:txBody>
      </p:sp>
      <p:cxnSp>
        <p:nvCxnSpPr>
          <p:cNvPr id="21" name="直線コネクタ 20">
            <a:extLst>
              <a:ext uri="{FF2B5EF4-FFF2-40B4-BE49-F238E27FC236}">
                <a16:creationId xmlns:a16="http://schemas.microsoft.com/office/drawing/2014/main" id="{62BC3B56-86A5-D128-F420-6BE3966E6C65}"/>
              </a:ext>
            </a:extLst>
          </p:cNvPr>
          <p:cNvCxnSpPr/>
          <p:nvPr/>
        </p:nvCxnSpPr>
        <p:spPr>
          <a:xfrm>
            <a:off x="48133" y="3737113"/>
            <a:ext cx="680986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273610B5-3836-A94F-F80B-45E5CEF3A1B8}"/>
              </a:ext>
            </a:extLst>
          </p:cNvPr>
          <p:cNvSpPr txBox="1"/>
          <p:nvPr/>
        </p:nvSpPr>
        <p:spPr>
          <a:xfrm>
            <a:off x="137445" y="4357685"/>
            <a:ext cx="3315621" cy="1685526"/>
          </a:xfrm>
          <a:prstGeom prst="rect">
            <a:avLst/>
          </a:prstGeom>
          <a:noFill/>
        </p:spPr>
        <p:txBody>
          <a:bodyPr wrap="square" rtlCol="0">
            <a:spAutoFit/>
          </a:bodyPr>
          <a:lstStyle/>
          <a:p>
            <a:r>
              <a:rPr kumimoji="1" lang="ja-JP" altLang="en-US" sz="1050" dirty="0">
                <a:latin typeface="+mn-ea"/>
              </a:rPr>
              <a:t>金沢の味覚といえば何でしょうか？</a:t>
            </a:r>
            <a:endParaRPr kumimoji="1" lang="en-US" altLang="ja-JP" sz="1050" dirty="0">
              <a:latin typeface="+mn-ea"/>
            </a:endParaRPr>
          </a:p>
          <a:p>
            <a:pPr>
              <a:lnSpc>
                <a:spcPct val="150000"/>
              </a:lnSpc>
            </a:pPr>
            <a:r>
              <a:rPr kumimoji="1" lang="ja-JP" altLang="en-US" sz="1050" dirty="0">
                <a:latin typeface="+mn-ea"/>
              </a:rPr>
              <a:t>治部煮などの郷土料理を始め、海鮮、おでん</a:t>
            </a:r>
            <a:r>
              <a:rPr kumimoji="1" lang="en-US" altLang="ja-JP" sz="1050" dirty="0" err="1">
                <a:latin typeface="+mn-ea"/>
              </a:rPr>
              <a:t>etc</a:t>
            </a:r>
            <a:r>
              <a:rPr kumimoji="1" lang="en-US" altLang="ja-JP" sz="1050" dirty="0">
                <a:latin typeface="+mn-ea"/>
              </a:rPr>
              <a:t>…</a:t>
            </a:r>
          </a:p>
          <a:p>
            <a:pPr>
              <a:lnSpc>
                <a:spcPct val="150000"/>
              </a:lnSpc>
            </a:pPr>
            <a:r>
              <a:rPr kumimoji="1" lang="ja-JP" altLang="en-US" sz="1050" dirty="0">
                <a:latin typeface="+mn-ea"/>
              </a:rPr>
              <a:t>加賀藩の時代から現代まで金沢の食文化に欠かせないのが、麹を使った「発酵食品」です。</a:t>
            </a:r>
            <a:endParaRPr kumimoji="1" lang="en-US" altLang="ja-JP" sz="1050" dirty="0">
              <a:latin typeface="+mn-ea"/>
            </a:endParaRPr>
          </a:p>
          <a:p>
            <a:pPr>
              <a:lnSpc>
                <a:spcPct val="150000"/>
              </a:lnSpc>
            </a:pPr>
            <a:r>
              <a:rPr kumimoji="1" lang="ja-JP" altLang="en-US" sz="1050" dirty="0">
                <a:latin typeface="+mn-ea"/>
              </a:rPr>
              <a:t>金沢・大野は、日本の醤油五大産地のひとつ。</a:t>
            </a:r>
            <a:endParaRPr kumimoji="1" lang="en-US" altLang="ja-JP" sz="1050" dirty="0">
              <a:latin typeface="+mn-ea"/>
            </a:endParaRPr>
          </a:p>
          <a:p>
            <a:pPr>
              <a:lnSpc>
                <a:spcPct val="150000"/>
              </a:lnSpc>
            </a:pPr>
            <a:r>
              <a:rPr kumimoji="1" lang="ja-JP" altLang="en-US" sz="1050" dirty="0">
                <a:latin typeface="+mn-ea"/>
              </a:rPr>
              <a:t>昔ながらの町並みが残りながらも、ジンの蒸留所が新設するなど今注目の「発酵スポット」！</a:t>
            </a:r>
            <a:endParaRPr kumimoji="1" lang="en-US" altLang="ja-JP" sz="1050" dirty="0">
              <a:latin typeface="+mn-ea"/>
            </a:endParaRPr>
          </a:p>
        </p:txBody>
      </p:sp>
      <p:sp>
        <p:nvSpPr>
          <p:cNvPr id="23" name="テキスト ボックス 22">
            <a:extLst>
              <a:ext uri="{FF2B5EF4-FFF2-40B4-BE49-F238E27FC236}">
                <a16:creationId xmlns:a16="http://schemas.microsoft.com/office/drawing/2014/main" id="{4D679364-0FB3-578C-086F-2E86D9973B97}"/>
              </a:ext>
            </a:extLst>
          </p:cNvPr>
          <p:cNvSpPr txBox="1"/>
          <p:nvPr/>
        </p:nvSpPr>
        <p:spPr>
          <a:xfrm>
            <a:off x="144095" y="6168333"/>
            <a:ext cx="3315621" cy="2647456"/>
          </a:xfrm>
          <a:prstGeom prst="rect">
            <a:avLst/>
          </a:prstGeom>
          <a:noFill/>
        </p:spPr>
        <p:txBody>
          <a:bodyPr wrap="square" rtlCol="0">
            <a:spAutoFit/>
          </a:bodyPr>
          <a:lstStyle/>
          <a:p>
            <a:pPr>
              <a:lnSpc>
                <a:spcPct val="150000"/>
              </a:lnSpc>
            </a:pPr>
            <a:r>
              <a:rPr kumimoji="1" lang="ja-JP" altLang="en-US" sz="1400" b="1" dirty="0">
                <a:latin typeface="+mn-ea"/>
              </a:rPr>
              <a:t>■プログラム内容</a:t>
            </a:r>
            <a:endParaRPr kumimoji="1" lang="en-US" altLang="ja-JP" sz="1400" b="1" dirty="0">
              <a:latin typeface="+mn-ea"/>
            </a:endParaRPr>
          </a:p>
          <a:p>
            <a:pPr>
              <a:lnSpc>
                <a:spcPct val="150000"/>
              </a:lnSpc>
            </a:pPr>
            <a:r>
              <a:rPr kumimoji="1" lang="ja-JP" altLang="en-US" sz="1400" b="1" dirty="0">
                <a:latin typeface="+mn-ea"/>
              </a:rPr>
              <a:t>①現地ボランティア「まいどさん」による大野町ツアー</a:t>
            </a:r>
            <a:endParaRPr kumimoji="1" lang="en-US" altLang="ja-JP" sz="1400" b="1" dirty="0">
              <a:latin typeface="+mn-ea"/>
            </a:endParaRPr>
          </a:p>
          <a:p>
            <a:pPr>
              <a:lnSpc>
                <a:spcPct val="150000"/>
              </a:lnSpc>
            </a:pPr>
            <a:endParaRPr kumimoji="1" lang="en-US" altLang="ja-JP" sz="1400" b="1" dirty="0">
              <a:latin typeface="+mn-ea"/>
            </a:endParaRPr>
          </a:p>
          <a:p>
            <a:pPr>
              <a:lnSpc>
                <a:spcPct val="150000"/>
              </a:lnSpc>
            </a:pPr>
            <a:r>
              <a:rPr kumimoji="1" lang="ja-JP" altLang="en-US" sz="1400" b="1" dirty="0">
                <a:latin typeface="+mn-ea"/>
              </a:rPr>
              <a:t>②講話</a:t>
            </a:r>
            <a:endParaRPr kumimoji="1" lang="en-US" altLang="ja-JP" sz="1400" b="1" dirty="0">
              <a:latin typeface="+mn-ea"/>
            </a:endParaRPr>
          </a:p>
          <a:p>
            <a:pPr>
              <a:lnSpc>
                <a:spcPct val="150000"/>
              </a:lnSpc>
            </a:pPr>
            <a:r>
              <a:rPr kumimoji="1" lang="ja-JP" altLang="en-US" sz="1400" b="1" dirty="0">
                <a:latin typeface="+mn-ea"/>
              </a:rPr>
              <a:t>講師：ヤマト醤油味噌代表</a:t>
            </a:r>
            <a:endParaRPr kumimoji="1" lang="en-US" altLang="ja-JP" sz="1400" b="1" dirty="0">
              <a:latin typeface="+mn-ea"/>
            </a:endParaRPr>
          </a:p>
          <a:p>
            <a:pPr>
              <a:lnSpc>
                <a:spcPct val="150000"/>
              </a:lnSpc>
            </a:pPr>
            <a:r>
              <a:rPr kumimoji="1" lang="ja-JP" altLang="en-US" sz="1400" b="1" dirty="0">
                <a:latin typeface="+mn-ea"/>
              </a:rPr>
              <a:t>　　　山本晴一様</a:t>
            </a:r>
            <a:endParaRPr kumimoji="1" lang="en-US" altLang="ja-JP" sz="1400" b="1" dirty="0">
              <a:latin typeface="+mn-ea"/>
            </a:endParaRPr>
          </a:p>
          <a:p>
            <a:pPr>
              <a:lnSpc>
                <a:spcPct val="150000"/>
              </a:lnSpc>
            </a:pPr>
            <a:r>
              <a:rPr kumimoji="1" lang="ja-JP" altLang="en-US" sz="1400" b="1" dirty="0">
                <a:latin typeface="+mn-ea"/>
              </a:rPr>
              <a:t>内容：「発酵食のまち　金沢・大野」</a:t>
            </a:r>
            <a:endParaRPr kumimoji="1" lang="en-US" altLang="ja-JP" sz="1400" b="1" dirty="0">
              <a:latin typeface="+mn-ea"/>
            </a:endParaRPr>
          </a:p>
        </p:txBody>
      </p:sp>
      <p:sp>
        <p:nvSpPr>
          <p:cNvPr id="4" name="テキスト ボックス 3">
            <a:extLst>
              <a:ext uri="{FF2B5EF4-FFF2-40B4-BE49-F238E27FC236}">
                <a16:creationId xmlns:a16="http://schemas.microsoft.com/office/drawing/2014/main" id="{D080FAA2-FD43-79CB-1D8F-E9E166B30AF4}"/>
              </a:ext>
            </a:extLst>
          </p:cNvPr>
          <p:cNvSpPr txBox="1"/>
          <p:nvPr/>
        </p:nvSpPr>
        <p:spPr>
          <a:xfrm>
            <a:off x="326977" y="8934911"/>
            <a:ext cx="2912490" cy="707886"/>
          </a:xfrm>
          <a:prstGeom prst="rect">
            <a:avLst/>
          </a:prstGeom>
          <a:noFill/>
        </p:spPr>
        <p:txBody>
          <a:bodyPr wrap="square">
            <a:spAutoFit/>
          </a:bodyPr>
          <a:lstStyle/>
          <a:p>
            <a:pPr algn="ctr">
              <a:lnSpc>
                <a:spcPct val="150000"/>
              </a:lnSpc>
            </a:pPr>
            <a:r>
              <a:rPr kumimoji="1" lang="ja-JP" altLang="en-US" sz="1400" b="1" dirty="0">
                <a:solidFill>
                  <a:schemeClr val="bg1"/>
                </a:solidFill>
                <a:latin typeface="+mn-ea"/>
              </a:rPr>
              <a:t>現地スタッフによる</a:t>
            </a:r>
            <a:endParaRPr kumimoji="1" lang="en-US" altLang="ja-JP" sz="1400" b="1" dirty="0">
              <a:solidFill>
                <a:schemeClr val="bg1"/>
              </a:solidFill>
              <a:latin typeface="+mn-ea"/>
            </a:endParaRPr>
          </a:p>
          <a:p>
            <a:pPr algn="ctr">
              <a:lnSpc>
                <a:spcPct val="150000"/>
              </a:lnSpc>
            </a:pPr>
            <a:r>
              <a:rPr kumimoji="1" lang="ja-JP" altLang="en-US" sz="1400" b="1" dirty="0">
                <a:solidFill>
                  <a:schemeClr val="bg1"/>
                </a:solidFill>
                <a:latin typeface="+mn-ea"/>
              </a:rPr>
              <a:t>発酵食に関する説明もあるよ！</a:t>
            </a:r>
            <a:endParaRPr kumimoji="1" lang="en-US" altLang="ja-JP" sz="1400" b="1" dirty="0">
              <a:solidFill>
                <a:schemeClr val="bg1"/>
              </a:solidFill>
              <a:latin typeface="+mn-ea"/>
            </a:endParaRPr>
          </a:p>
        </p:txBody>
      </p:sp>
      <p:sp>
        <p:nvSpPr>
          <p:cNvPr id="9" name="テキスト ボックス 8">
            <a:extLst>
              <a:ext uri="{FF2B5EF4-FFF2-40B4-BE49-F238E27FC236}">
                <a16:creationId xmlns:a16="http://schemas.microsoft.com/office/drawing/2014/main" id="{7AB37BAF-35B0-7BBD-A258-EEAF29074D3B}"/>
              </a:ext>
            </a:extLst>
          </p:cNvPr>
          <p:cNvSpPr txBox="1"/>
          <p:nvPr/>
        </p:nvSpPr>
        <p:spPr>
          <a:xfrm>
            <a:off x="911324" y="223002"/>
            <a:ext cx="5898543" cy="954107"/>
          </a:xfrm>
          <a:prstGeom prst="rect">
            <a:avLst/>
          </a:prstGeom>
          <a:noFill/>
        </p:spPr>
        <p:txBody>
          <a:bodyPr wrap="square">
            <a:spAutoFit/>
          </a:bodyPr>
          <a:lstStyle/>
          <a:p>
            <a:r>
              <a:rPr kumimoji="1" lang="en-US" altLang="ja-JP" sz="2800" b="1" dirty="0">
                <a:solidFill>
                  <a:srgbClr val="FF0000"/>
                </a:solidFill>
                <a:effectLst>
                  <a:outerShdw blurRad="177800" dist="38100" dir="4800000" algn="tl" rotWithShape="0">
                    <a:schemeClr val="bg1">
                      <a:alpha val="36000"/>
                    </a:schemeClr>
                  </a:outerShdw>
                </a:effectLst>
                <a:latin typeface="+mn-ea"/>
              </a:rPr>
              <a:t>※</a:t>
            </a:r>
            <a:r>
              <a:rPr kumimoji="1" lang="ja-JP" altLang="en-US" sz="2800" b="1" dirty="0">
                <a:solidFill>
                  <a:srgbClr val="FF0000"/>
                </a:solidFill>
                <a:effectLst>
                  <a:outerShdw blurRad="177800" dist="38100" dir="4800000" algn="tl" rotWithShape="0">
                    <a:schemeClr val="bg1">
                      <a:alpha val="36000"/>
                    </a:schemeClr>
                  </a:outerShdw>
                </a:effectLst>
                <a:latin typeface="+mn-ea"/>
              </a:rPr>
              <a:t>金沢観光は中心街だけでは</a:t>
            </a:r>
            <a:endParaRPr kumimoji="1" lang="en-US" altLang="ja-JP" sz="2800" b="1" dirty="0">
              <a:solidFill>
                <a:srgbClr val="FF0000"/>
              </a:solidFill>
              <a:effectLst>
                <a:outerShdw blurRad="177800" dist="38100" dir="4800000" algn="tl" rotWithShape="0">
                  <a:schemeClr val="bg1">
                    <a:alpha val="36000"/>
                  </a:schemeClr>
                </a:outerShdw>
              </a:effectLst>
              <a:latin typeface="+mn-ea"/>
            </a:endParaRPr>
          </a:p>
          <a:p>
            <a:r>
              <a:rPr kumimoji="1" lang="ja-JP" altLang="en-US" sz="2800" b="1" dirty="0">
                <a:solidFill>
                  <a:srgbClr val="FF0000"/>
                </a:solidFill>
                <a:effectLst>
                  <a:outerShdw blurRad="177800" dist="38100" dir="4800000" algn="tl" rotWithShape="0">
                    <a:schemeClr val="bg1">
                      <a:alpha val="36000"/>
                    </a:schemeClr>
                  </a:outerShdw>
                </a:effectLst>
                <a:latin typeface="+mn-ea"/>
              </a:rPr>
              <a:t>　ありません！</a:t>
            </a:r>
            <a:endParaRPr kumimoji="1" lang="en-US" altLang="ja-JP" sz="2800" b="1" dirty="0">
              <a:solidFill>
                <a:srgbClr val="FF0000"/>
              </a:solidFill>
              <a:effectLst>
                <a:outerShdw blurRad="177800" dist="38100" dir="4800000" algn="tl" rotWithShape="0">
                  <a:schemeClr val="bg1">
                    <a:alpha val="36000"/>
                  </a:schemeClr>
                </a:outerShdw>
              </a:effectLst>
              <a:latin typeface="+mn-ea"/>
            </a:endParaRPr>
          </a:p>
        </p:txBody>
      </p:sp>
    </p:spTree>
    <p:extLst>
      <p:ext uri="{BB962C8B-B14F-4D97-AF65-F5344CB8AC3E}">
        <p14:creationId xmlns:p14="http://schemas.microsoft.com/office/powerpoint/2010/main" val="388105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71">
            <a:extLst>
              <a:ext uri="{FF2B5EF4-FFF2-40B4-BE49-F238E27FC236}">
                <a16:creationId xmlns:a16="http://schemas.microsoft.com/office/drawing/2014/main" id="{5CAF9F4D-E0DB-D0D8-7DC4-FDF4B5F09F37}"/>
              </a:ext>
            </a:extLst>
          </p:cNvPr>
          <p:cNvSpPr txBox="1"/>
          <p:nvPr/>
        </p:nvSpPr>
        <p:spPr>
          <a:xfrm>
            <a:off x="215681" y="4953000"/>
            <a:ext cx="6498144" cy="307777"/>
          </a:xfrm>
          <a:prstGeom prst="rect">
            <a:avLst/>
          </a:prstGeom>
        </p:spPr>
        <p:txBody>
          <a:bodyPr wrap="square" lIns="0" tIns="0" rIns="0" bIns="0" rtlCol="0" anchor="t">
            <a:spAutoFit/>
          </a:bodyPr>
          <a:lstStyle/>
          <a:p>
            <a:pPr algn="ctr" fontAlgn="base"/>
            <a:r>
              <a:rPr lang="ja-JP" altLang="en-US" sz="2000" b="1" i="0" dirty="0">
                <a:solidFill>
                  <a:srgbClr val="043459"/>
                </a:solidFill>
                <a:effectLst/>
                <a:latin typeface="YuGothic"/>
              </a:rPr>
              <a:t>新しい観光体験</a:t>
            </a:r>
            <a:r>
              <a:rPr lang="en-US" altLang="ja-JP" sz="2000" b="1" i="0" dirty="0">
                <a:solidFill>
                  <a:srgbClr val="043459"/>
                </a:solidFill>
                <a:effectLst/>
                <a:latin typeface="YuGothic"/>
              </a:rPr>
              <a:t>『</a:t>
            </a:r>
            <a:r>
              <a:rPr lang="ja-JP" altLang="en-US" sz="2000" b="1" i="0" dirty="0">
                <a:solidFill>
                  <a:srgbClr val="043459"/>
                </a:solidFill>
                <a:effectLst/>
                <a:latin typeface="YuGothic"/>
              </a:rPr>
              <a:t>金沢謎旅まちあるき</a:t>
            </a:r>
            <a:r>
              <a:rPr lang="en-US" altLang="ja-JP" sz="2000" b="1" i="0" dirty="0">
                <a:solidFill>
                  <a:srgbClr val="043459"/>
                </a:solidFill>
                <a:effectLst/>
                <a:latin typeface="YuGothic"/>
              </a:rPr>
              <a:t>』</a:t>
            </a:r>
          </a:p>
        </p:txBody>
      </p:sp>
      <p:sp>
        <p:nvSpPr>
          <p:cNvPr id="9" name="TextBox 71">
            <a:extLst>
              <a:ext uri="{FF2B5EF4-FFF2-40B4-BE49-F238E27FC236}">
                <a16:creationId xmlns:a16="http://schemas.microsoft.com/office/drawing/2014/main" id="{396A7FAF-BBDF-5196-745B-4874CD323F83}"/>
              </a:ext>
            </a:extLst>
          </p:cNvPr>
          <p:cNvSpPr txBox="1"/>
          <p:nvPr/>
        </p:nvSpPr>
        <p:spPr>
          <a:xfrm>
            <a:off x="652391" y="6079877"/>
            <a:ext cx="5835736" cy="1585049"/>
          </a:xfrm>
          <a:prstGeom prst="rect">
            <a:avLst/>
          </a:prstGeom>
        </p:spPr>
        <p:txBody>
          <a:bodyPr wrap="square" lIns="0" tIns="0" rIns="0" bIns="0" rtlCol="0" anchor="t">
            <a:spAutoFit/>
          </a:bodyPr>
          <a:lstStyle/>
          <a:p>
            <a:pPr algn="l" fontAlgn="base">
              <a:lnSpc>
                <a:spcPct val="150000"/>
              </a:lnSpc>
            </a:pPr>
            <a:r>
              <a:rPr lang="ja-JP" altLang="en-US" sz="1400" b="1" i="0" dirty="0">
                <a:solidFill>
                  <a:srgbClr val="043459"/>
                </a:solidFill>
                <a:effectLst/>
                <a:latin typeface="+mn-ea"/>
              </a:rPr>
              <a:t>謎の舞台は、金沢駅、兼六園、近江町市場、金沢</a:t>
            </a:r>
            <a:r>
              <a:rPr lang="en-US" altLang="ja-JP" sz="1400" b="1" i="0" dirty="0">
                <a:solidFill>
                  <a:srgbClr val="043459"/>
                </a:solidFill>
                <a:effectLst/>
                <a:latin typeface="+mn-ea"/>
              </a:rPr>
              <a:t>21</a:t>
            </a:r>
            <a:r>
              <a:rPr lang="ja-JP" altLang="en-US" sz="1400" b="1" i="0" dirty="0">
                <a:solidFill>
                  <a:srgbClr val="043459"/>
                </a:solidFill>
                <a:effectLst/>
                <a:latin typeface="+mn-ea"/>
              </a:rPr>
              <a:t>世紀美術館、</a:t>
            </a:r>
            <a:endParaRPr lang="en-US" altLang="ja-JP" sz="1400" b="1" i="0" dirty="0">
              <a:solidFill>
                <a:srgbClr val="043459"/>
              </a:solidFill>
              <a:effectLst/>
              <a:latin typeface="+mn-ea"/>
            </a:endParaRPr>
          </a:p>
          <a:p>
            <a:pPr algn="l" fontAlgn="base">
              <a:lnSpc>
                <a:spcPct val="150000"/>
              </a:lnSpc>
            </a:pPr>
            <a:r>
              <a:rPr lang="ja-JP" altLang="en-US" sz="1400" b="1" i="0" dirty="0">
                <a:solidFill>
                  <a:srgbClr val="043459"/>
                </a:solidFill>
                <a:effectLst/>
                <a:latin typeface="+mn-ea"/>
              </a:rPr>
              <a:t>ひがし茶屋街の</a:t>
            </a:r>
            <a:r>
              <a:rPr lang="en-US" altLang="ja-JP" sz="1400" b="1" i="0" dirty="0">
                <a:solidFill>
                  <a:srgbClr val="043459"/>
                </a:solidFill>
                <a:effectLst/>
                <a:latin typeface="+mn-ea"/>
              </a:rPr>
              <a:t>5</a:t>
            </a:r>
            <a:r>
              <a:rPr lang="ja-JP" altLang="en-US" sz="1400" b="1" i="0" dirty="0">
                <a:solidFill>
                  <a:srgbClr val="043459"/>
                </a:solidFill>
                <a:effectLst/>
                <a:latin typeface="+mn-ea"/>
              </a:rPr>
              <a:t>つのエリア。どのエリアからスタートしても、どんな順でも遊べます。謎解きをメインに歩いたり、謎解きそっちのけで美味しいものやきれいなものに寄り道したり・・・</a:t>
            </a:r>
            <a:endParaRPr lang="en-US" altLang="ja-JP" sz="1400" b="1" i="0" dirty="0">
              <a:solidFill>
                <a:srgbClr val="043459"/>
              </a:solidFill>
              <a:effectLst/>
              <a:latin typeface="+mn-ea"/>
            </a:endParaRPr>
          </a:p>
          <a:p>
            <a:pPr algn="l" fontAlgn="base">
              <a:lnSpc>
                <a:spcPct val="150000"/>
              </a:lnSpc>
            </a:pPr>
            <a:r>
              <a:rPr lang="ja-JP" altLang="en-US" sz="1400" b="1" i="0" dirty="0">
                <a:solidFill>
                  <a:srgbClr val="043459"/>
                </a:solidFill>
                <a:effectLst/>
                <a:latin typeface="+mn-ea"/>
              </a:rPr>
              <a:t>みなさんのペースで金沢をお楽しみください。</a:t>
            </a:r>
            <a:endParaRPr lang="en-US" altLang="ja-JP" sz="1400" b="1" i="0" dirty="0">
              <a:solidFill>
                <a:srgbClr val="043459"/>
              </a:solidFill>
              <a:effectLst/>
              <a:latin typeface="+mn-ea"/>
            </a:endParaRPr>
          </a:p>
        </p:txBody>
      </p:sp>
      <p:pic>
        <p:nvPicPr>
          <p:cNvPr id="12" name="図 11">
            <a:extLst>
              <a:ext uri="{FF2B5EF4-FFF2-40B4-BE49-F238E27FC236}">
                <a16:creationId xmlns:a16="http://schemas.microsoft.com/office/drawing/2014/main" id="{EC2294D9-1025-3E46-343C-56F2737ACD14}"/>
              </a:ext>
            </a:extLst>
          </p:cNvPr>
          <p:cNvPicPr>
            <a:picLocks noChangeAspect="1"/>
          </p:cNvPicPr>
          <p:nvPr/>
        </p:nvPicPr>
        <p:blipFill>
          <a:blip r:embed="rId2"/>
          <a:stretch>
            <a:fillRect/>
          </a:stretch>
        </p:blipFill>
        <p:spPr>
          <a:xfrm>
            <a:off x="757541" y="2034143"/>
            <a:ext cx="5342918" cy="3951065"/>
          </a:xfrm>
          <a:prstGeom prst="rect">
            <a:avLst/>
          </a:prstGeom>
        </p:spPr>
      </p:pic>
      <p:sp>
        <p:nvSpPr>
          <p:cNvPr id="7" name="テキスト ボックス 6">
            <a:extLst>
              <a:ext uri="{FF2B5EF4-FFF2-40B4-BE49-F238E27FC236}">
                <a16:creationId xmlns:a16="http://schemas.microsoft.com/office/drawing/2014/main" id="{CB0EC7D1-7475-E7DA-B639-D6DE9D42AF87}"/>
              </a:ext>
            </a:extLst>
          </p:cNvPr>
          <p:cNvSpPr txBox="1"/>
          <p:nvPr/>
        </p:nvSpPr>
        <p:spPr>
          <a:xfrm>
            <a:off x="267148" y="258111"/>
            <a:ext cx="3429000" cy="461665"/>
          </a:xfrm>
          <a:prstGeom prst="rect">
            <a:avLst/>
          </a:prstGeom>
          <a:noFill/>
        </p:spPr>
        <p:txBody>
          <a:bodyPr wrap="square">
            <a:spAutoFit/>
          </a:bodyPr>
          <a:lstStyle/>
          <a:p>
            <a:r>
              <a:rPr lang="ja-JP" altLang="en-US" sz="2400" b="1" dirty="0">
                <a:solidFill>
                  <a:srgbClr val="000000"/>
                </a:solidFill>
                <a:latin typeface="-apple-system"/>
              </a:rPr>
              <a:t>■石川 金沢</a:t>
            </a:r>
            <a:r>
              <a:rPr lang="ja-JP" altLang="en-US" sz="2400" b="1" i="0" dirty="0">
                <a:solidFill>
                  <a:srgbClr val="000000"/>
                </a:solidFill>
                <a:effectLst>
                  <a:outerShdw blurRad="50800" dist="38100" dir="2700000" algn="tl" rotWithShape="0">
                    <a:schemeClr val="bg1">
                      <a:alpha val="40000"/>
                    </a:schemeClr>
                  </a:outerShdw>
                </a:effectLst>
                <a:latin typeface="-apple-system"/>
              </a:rPr>
              <a:t>コース</a:t>
            </a:r>
            <a:endParaRPr lang="en-US" altLang="ja-JP" sz="2400" b="1" i="0" dirty="0">
              <a:solidFill>
                <a:srgbClr val="000000"/>
              </a:solidFill>
              <a:effectLst>
                <a:outerShdw blurRad="50800" dist="38100" dir="2700000" algn="tl" rotWithShape="0">
                  <a:schemeClr val="bg1">
                    <a:alpha val="40000"/>
                  </a:schemeClr>
                </a:outerShdw>
              </a:effectLst>
              <a:latin typeface="-apple-system"/>
            </a:endParaRPr>
          </a:p>
        </p:txBody>
      </p:sp>
      <p:sp>
        <p:nvSpPr>
          <p:cNvPr id="13" name="TextBox 71">
            <a:extLst>
              <a:ext uri="{FF2B5EF4-FFF2-40B4-BE49-F238E27FC236}">
                <a16:creationId xmlns:a16="http://schemas.microsoft.com/office/drawing/2014/main" id="{CAAEE0CD-58D9-35EE-5DE7-4B5F3372C30A}"/>
              </a:ext>
            </a:extLst>
          </p:cNvPr>
          <p:cNvSpPr txBox="1"/>
          <p:nvPr/>
        </p:nvSpPr>
        <p:spPr>
          <a:xfrm>
            <a:off x="512892" y="839056"/>
            <a:ext cx="5975235" cy="938719"/>
          </a:xfrm>
          <a:prstGeom prst="rect">
            <a:avLst/>
          </a:prstGeom>
        </p:spPr>
        <p:txBody>
          <a:bodyPr wrap="square" lIns="0" tIns="0" rIns="0" bIns="0" rtlCol="0" anchor="t">
            <a:spAutoFit/>
          </a:bodyPr>
          <a:lstStyle/>
          <a:p>
            <a:pPr algn="l" fontAlgn="base">
              <a:lnSpc>
                <a:spcPct val="150000"/>
              </a:lnSpc>
            </a:pPr>
            <a:r>
              <a:rPr lang="ja-JP" altLang="en-US" sz="1400" b="1" i="0" dirty="0">
                <a:solidFill>
                  <a:srgbClr val="043459"/>
                </a:solidFill>
                <a:effectLst/>
                <a:latin typeface="+mn-ea"/>
              </a:rPr>
              <a:t>金沢は、加賀藩の城下町をルーツとし、</a:t>
            </a:r>
            <a:r>
              <a:rPr lang="en-US" altLang="ja-JP" sz="1400" b="1" i="0" dirty="0">
                <a:solidFill>
                  <a:srgbClr val="043459"/>
                </a:solidFill>
                <a:effectLst/>
                <a:latin typeface="+mn-ea"/>
              </a:rPr>
              <a:t>400</a:t>
            </a:r>
            <a:r>
              <a:rPr lang="ja-JP" altLang="en-US" sz="1400" b="1" i="0" dirty="0">
                <a:solidFill>
                  <a:srgbClr val="043459"/>
                </a:solidFill>
                <a:effectLst/>
                <a:latin typeface="+mn-ea"/>
              </a:rPr>
              <a:t>年以上戦災に遭っていません。</a:t>
            </a:r>
            <a:endParaRPr lang="en-US" altLang="ja-JP" sz="1400" b="1" i="0" dirty="0">
              <a:solidFill>
                <a:srgbClr val="043459"/>
              </a:solidFill>
              <a:effectLst/>
              <a:latin typeface="+mn-ea"/>
            </a:endParaRPr>
          </a:p>
          <a:p>
            <a:pPr algn="l" fontAlgn="base">
              <a:lnSpc>
                <a:spcPct val="150000"/>
              </a:lnSpc>
            </a:pPr>
            <a:r>
              <a:rPr lang="ja-JP" altLang="en-US" sz="1400" b="1" i="0" dirty="0">
                <a:solidFill>
                  <a:srgbClr val="043459"/>
                </a:solidFill>
                <a:effectLst/>
                <a:latin typeface="+mn-ea"/>
              </a:rPr>
              <a:t>藩政時代のまちのスケールやまちなみを残す、歴史と文化の融合したまちである金沢の</a:t>
            </a:r>
            <a:r>
              <a:rPr lang="ja-JP" altLang="en-US" sz="1400" b="1" dirty="0">
                <a:solidFill>
                  <a:srgbClr val="043459"/>
                </a:solidFill>
                <a:latin typeface="+mn-ea"/>
              </a:rPr>
              <a:t>魅力をぜひ、体験ください。</a:t>
            </a:r>
            <a:endParaRPr lang="en-US" altLang="ja-JP" sz="1400" b="1" i="0" dirty="0">
              <a:solidFill>
                <a:srgbClr val="043459"/>
              </a:solidFill>
              <a:effectLst/>
              <a:latin typeface="+mn-ea"/>
            </a:endParaRPr>
          </a:p>
        </p:txBody>
      </p:sp>
      <p:pic>
        <p:nvPicPr>
          <p:cNvPr id="1026" name="Picture 2" descr="いろいろな人のシルエット | かわいいフリー素材集 いらすとや">
            <a:extLst>
              <a:ext uri="{FF2B5EF4-FFF2-40B4-BE49-F238E27FC236}">
                <a16:creationId xmlns:a16="http://schemas.microsoft.com/office/drawing/2014/main" id="{2AC400D3-C97A-3AAE-8F31-5EBFABBD9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123" y="7596832"/>
            <a:ext cx="1476375" cy="21963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71">
            <a:extLst>
              <a:ext uri="{FF2B5EF4-FFF2-40B4-BE49-F238E27FC236}">
                <a16:creationId xmlns:a16="http://schemas.microsoft.com/office/drawing/2014/main" id="{1CF9185F-45FF-4321-F07F-42BCABBE0266}"/>
              </a:ext>
            </a:extLst>
          </p:cNvPr>
          <p:cNvSpPr txBox="1"/>
          <p:nvPr/>
        </p:nvSpPr>
        <p:spPr>
          <a:xfrm>
            <a:off x="873083" y="8079431"/>
            <a:ext cx="3530686" cy="1231106"/>
          </a:xfrm>
          <a:prstGeom prst="rect">
            <a:avLst/>
          </a:prstGeom>
        </p:spPr>
        <p:txBody>
          <a:bodyPr wrap="square" lIns="0" tIns="0" rIns="0" bIns="0" rtlCol="0" anchor="t">
            <a:spAutoFit/>
          </a:bodyPr>
          <a:lstStyle/>
          <a:p>
            <a:pPr algn="l" fontAlgn="base">
              <a:lnSpc>
                <a:spcPct val="150000"/>
              </a:lnSpc>
            </a:pPr>
            <a:r>
              <a:rPr lang="ja-JP" altLang="en-US" sz="2800" b="1" i="0" dirty="0">
                <a:solidFill>
                  <a:srgbClr val="043459"/>
                </a:solidFill>
                <a:effectLst/>
                <a:latin typeface="+mn-ea"/>
              </a:rPr>
              <a:t>ミスター</a:t>
            </a:r>
            <a:r>
              <a:rPr lang="en-US" altLang="ja-JP" sz="2800" b="1" dirty="0">
                <a:solidFill>
                  <a:srgbClr val="043459"/>
                </a:solidFill>
                <a:latin typeface="+mn-ea"/>
              </a:rPr>
              <a:t>X</a:t>
            </a:r>
            <a:r>
              <a:rPr lang="ja-JP" altLang="en-US" sz="2800" b="1" dirty="0">
                <a:solidFill>
                  <a:srgbClr val="043459"/>
                </a:solidFill>
                <a:latin typeface="+mn-ea"/>
              </a:rPr>
              <a:t>氏による</a:t>
            </a:r>
            <a:endParaRPr lang="en-US" altLang="ja-JP" sz="2800" b="1" dirty="0">
              <a:solidFill>
                <a:srgbClr val="043459"/>
              </a:solidFill>
              <a:latin typeface="+mn-ea"/>
            </a:endParaRPr>
          </a:p>
          <a:p>
            <a:pPr algn="l" fontAlgn="base">
              <a:lnSpc>
                <a:spcPct val="150000"/>
              </a:lnSpc>
            </a:pPr>
            <a:r>
              <a:rPr lang="ja-JP" altLang="en-US" sz="2800" b="1" dirty="0">
                <a:solidFill>
                  <a:srgbClr val="043459"/>
                </a:solidFill>
                <a:latin typeface="+mn-ea"/>
              </a:rPr>
              <a:t>基調講演も！？</a:t>
            </a:r>
            <a:endParaRPr lang="en-US" altLang="ja-JP" sz="2800" b="1" i="0" dirty="0">
              <a:solidFill>
                <a:srgbClr val="043459"/>
              </a:solidFill>
              <a:effectLst/>
              <a:latin typeface="+mn-ea"/>
            </a:endParaRPr>
          </a:p>
        </p:txBody>
      </p:sp>
      <p:sp>
        <p:nvSpPr>
          <p:cNvPr id="4" name="テキスト ボックス 3">
            <a:extLst>
              <a:ext uri="{FF2B5EF4-FFF2-40B4-BE49-F238E27FC236}">
                <a16:creationId xmlns:a16="http://schemas.microsoft.com/office/drawing/2014/main" id="{B7664DE6-0EB6-C3F6-C802-F3AF8C0C284F}"/>
              </a:ext>
            </a:extLst>
          </p:cNvPr>
          <p:cNvSpPr txBox="1"/>
          <p:nvPr/>
        </p:nvSpPr>
        <p:spPr>
          <a:xfrm>
            <a:off x="4561003" y="7871857"/>
            <a:ext cx="925397" cy="769441"/>
          </a:xfrm>
          <a:prstGeom prst="rect">
            <a:avLst/>
          </a:prstGeom>
          <a:noFill/>
        </p:spPr>
        <p:txBody>
          <a:bodyPr wrap="square">
            <a:spAutoFit/>
          </a:bodyPr>
          <a:lstStyle/>
          <a:p>
            <a:r>
              <a:rPr lang="ja-JP" altLang="en-US" sz="4400" b="1" dirty="0">
                <a:solidFill>
                  <a:schemeClr val="bg1"/>
                </a:solidFill>
                <a:latin typeface="+mn-ea"/>
              </a:rPr>
              <a:t>？</a:t>
            </a:r>
            <a:endParaRPr lang="ja-JP" altLang="en-US" sz="4400" dirty="0">
              <a:solidFill>
                <a:schemeClr val="bg1"/>
              </a:solidFill>
            </a:endParaRPr>
          </a:p>
        </p:txBody>
      </p:sp>
    </p:spTree>
    <p:extLst>
      <p:ext uri="{BB962C8B-B14F-4D97-AF65-F5344CB8AC3E}">
        <p14:creationId xmlns:p14="http://schemas.microsoft.com/office/powerpoint/2010/main" val="153755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B0EC7D1-7475-E7DA-B639-D6DE9D42AF87}"/>
              </a:ext>
            </a:extLst>
          </p:cNvPr>
          <p:cNvSpPr txBox="1"/>
          <p:nvPr/>
        </p:nvSpPr>
        <p:spPr>
          <a:xfrm>
            <a:off x="267148" y="258111"/>
            <a:ext cx="3429000" cy="461665"/>
          </a:xfrm>
          <a:prstGeom prst="rect">
            <a:avLst/>
          </a:prstGeom>
          <a:noFill/>
        </p:spPr>
        <p:txBody>
          <a:bodyPr wrap="square">
            <a:spAutoFit/>
          </a:bodyPr>
          <a:lstStyle/>
          <a:p>
            <a:r>
              <a:rPr lang="ja-JP" altLang="en-US" sz="2400" b="1" dirty="0">
                <a:solidFill>
                  <a:srgbClr val="000000"/>
                </a:solidFill>
                <a:latin typeface="-apple-system"/>
              </a:rPr>
              <a:t>■石川 小松</a:t>
            </a:r>
            <a:r>
              <a:rPr lang="ja-JP" altLang="en-US" sz="2400" b="1" i="0" dirty="0">
                <a:solidFill>
                  <a:srgbClr val="000000"/>
                </a:solidFill>
                <a:effectLst>
                  <a:outerShdw blurRad="50800" dist="38100" dir="2700000" algn="tl" rotWithShape="0">
                    <a:schemeClr val="bg1">
                      <a:alpha val="40000"/>
                    </a:schemeClr>
                  </a:outerShdw>
                </a:effectLst>
                <a:latin typeface="-apple-system"/>
              </a:rPr>
              <a:t>コース</a:t>
            </a:r>
            <a:endParaRPr lang="en-US" altLang="ja-JP" sz="2400" b="1" i="0" dirty="0">
              <a:solidFill>
                <a:srgbClr val="000000"/>
              </a:solidFill>
              <a:effectLst>
                <a:outerShdw blurRad="50800" dist="38100" dir="2700000" algn="tl" rotWithShape="0">
                  <a:schemeClr val="bg1">
                    <a:alpha val="40000"/>
                  </a:schemeClr>
                </a:outerShdw>
              </a:effectLst>
              <a:latin typeface="-apple-system"/>
            </a:endParaRPr>
          </a:p>
        </p:txBody>
      </p:sp>
      <p:pic>
        <p:nvPicPr>
          <p:cNvPr id="1028" name="Picture 4" descr="こまつの杜 旧小松工場跡の超大型ダンプ930E＆わくわくコマツ館">
            <a:extLst>
              <a:ext uri="{FF2B5EF4-FFF2-40B4-BE49-F238E27FC236}">
                <a16:creationId xmlns:a16="http://schemas.microsoft.com/office/drawing/2014/main" id="{CF808D48-5E17-1AFF-3708-6DB212077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369" y="2384731"/>
            <a:ext cx="4733232" cy="31576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コマツ石川株式会社">
            <a:extLst>
              <a:ext uri="{FF2B5EF4-FFF2-40B4-BE49-F238E27FC236}">
                <a16:creationId xmlns:a16="http://schemas.microsoft.com/office/drawing/2014/main" id="{B65A734C-C087-4B1C-6990-4DDD50B3CA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76"/>
          <a:stretch/>
        </p:blipFill>
        <p:spPr bwMode="auto">
          <a:xfrm>
            <a:off x="2123707" y="2571901"/>
            <a:ext cx="1816783" cy="42055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36C64AF-F138-EABC-8B8D-788AA4C7C32F}"/>
              </a:ext>
            </a:extLst>
          </p:cNvPr>
          <p:cNvSpPr txBox="1"/>
          <p:nvPr/>
        </p:nvSpPr>
        <p:spPr>
          <a:xfrm>
            <a:off x="373194" y="799738"/>
            <a:ext cx="6217658" cy="1354025"/>
          </a:xfrm>
          <a:prstGeom prst="rect">
            <a:avLst/>
          </a:prstGeom>
          <a:noFill/>
        </p:spPr>
        <p:txBody>
          <a:bodyPr wrap="square">
            <a:spAutoFit/>
          </a:bodyPr>
          <a:lstStyle/>
          <a:p>
            <a:pPr>
              <a:lnSpc>
                <a:spcPct val="150000"/>
              </a:lnSpc>
            </a:pPr>
            <a:r>
              <a:rPr lang="ja-JP" altLang="en-US" sz="1400" b="0" i="0" u="none" strike="noStrike" baseline="0" dirty="0">
                <a:solidFill>
                  <a:srgbClr val="000000"/>
                </a:solidFill>
                <a:latin typeface="游ゴシック" panose="020B0400000000000000" pitchFamily="50" charset="-128"/>
                <a:ea typeface="游ゴシック" panose="020B0400000000000000" pitchFamily="50" charset="-128"/>
              </a:rPr>
              <a:t>石川県小松市には小松製作所（</a:t>
            </a:r>
            <a:r>
              <a:rPr lang="en-US" altLang="ja-JP" sz="1400" b="0" i="0" u="none" strike="noStrike" baseline="0" dirty="0">
                <a:solidFill>
                  <a:srgbClr val="000000"/>
                </a:solidFill>
                <a:latin typeface="游ゴシック" panose="020B0400000000000000" pitchFamily="50" charset="-128"/>
                <a:ea typeface="游ゴシック" panose="020B0400000000000000" pitchFamily="50" charset="-128"/>
              </a:rPr>
              <a:t>KOMATSU</a:t>
            </a:r>
            <a:r>
              <a:rPr lang="ja-JP" altLang="en-US" sz="1400" b="0" i="0" u="none" strike="noStrike" baseline="0" dirty="0">
                <a:solidFill>
                  <a:srgbClr val="000000"/>
                </a:solidFill>
                <a:latin typeface="游ゴシック" panose="020B0400000000000000" pitchFamily="50" charset="-128"/>
                <a:ea typeface="游ゴシック" panose="020B0400000000000000" pitchFamily="50" charset="-128"/>
              </a:rPr>
              <a:t>）や小松空港（北陸エアターミナルビル）など世界で活躍する企業があります。小松コースでは地方でどのような企業がグローバルで活躍しているかを探り、ワークショップを通して意見交換を行います。</a:t>
            </a:r>
            <a:endParaRPr lang="ja-JP" altLang="en-US" sz="1400" dirty="0"/>
          </a:p>
        </p:txBody>
      </p:sp>
      <p:pic>
        <p:nvPicPr>
          <p:cNvPr id="1034" name="Picture 10">
            <a:extLst>
              <a:ext uri="{FF2B5EF4-FFF2-40B4-BE49-F238E27FC236}">
                <a16:creationId xmlns:a16="http://schemas.microsoft.com/office/drawing/2014/main" id="{8E429345-7576-A844-4212-BA018F5CC7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52" r="14074"/>
          <a:stretch/>
        </p:blipFill>
        <p:spPr bwMode="auto">
          <a:xfrm>
            <a:off x="1972369" y="5713318"/>
            <a:ext cx="4733232" cy="268521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C1E3BC2C-1DAC-EF93-731E-D4D4E5FAD8FA}"/>
              </a:ext>
            </a:extLst>
          </p:cNvPr>
          <p:cNvSpPr txBox="1"/>
          <p:nvPr/>
        </p:nvSpPr>
        <p:spPr>
          <a:xfrm>
            <a:off x="-252954" y="3216870"/>
            <a:ext cx="2376661" cy="1433341"/>
          </a:xfrm>
          <a:prstGeom prst="rect">
            <a:avLst/>
          </a:prstGeom>
          <a:noFill/>
        </p:spPr>
        <p:txBody>
          <a:bodyPr wrap="square">
            <a:spAutoFit/>
          </a:bodyPr>
          <a:lstStyle/>
          <a:p>
            <a:pPr algn="ctr">
              <a:lnSpc>
                <a:spcPct val="150000"/>
              </a:lnSpc>
            </a:pPr>
            <a:r>
              <a:rPr lang="ja-JP" altLang="en-US" sz="2000" b="1" i="0" u="none" strike="noStrike" baseline="0" dirty="0">
                <a:solidFill>
                  <a:srgbClr val="000000"/>
                </a:solidFill>
                <a:latin typeface="游ゴシック" panose="020B0400000000000000" pitchFamily="50" charset="-128"/>
                <a:ea typeface="游ゴシック" panose="020B0400000000000000" pitchFamily="50" charset="-128"/>
              </a:rPr>
              <a:t>①</a:t>
            </a:r>
            <a:endParaRPr lang="en-US" altLang="ja-JP" sz="2000" b="1" i="0" u="none" strike="noStrike" baseline="0" dirty="0">
              <a:solidFill>
                <a:srgbClr val="000000"/>
              </a:solidFill>
              <a:latin typeface="游ゴシック" panose="020B0400000000000000" pitchFamily="50" charset="-128"/>
              <a:ea typeface="游ゴシック" panose="020B0400000000000000" pitchFamily="50" charset="-128"/>
            </a:endParaRPr>
          </a:p>
          <a:p>
            <a:pPr algn="ctr">
              <a:lnSpc>
                <a:spcPct val="150000"/>
              </a:lnSpc>
            </a:pPr>
            <a:r>
              <a:rPr lang="zh-TW" altLang="en-US" sz="2000" b="1" i="0" u="none" strike="noStrike" baseline="0" dirty="0">
                <a:solidFill>
                  <a:srgbClr val="000000"/>
                </a:solidFill>
                <a:latin typeface="游ゴシック" panose="020B0400000000000000" pitchFamily="50" charset="-128"/>
                <a:ea typeface="游ゴシック" panose="020B0400000000000000" pitchFamily="50" charset="-128"/>
              </a:rPr>
              <a:t>小松製作所</a:t>
            </a:r>
            <a:endParaRPr lang="en-US" altLang="zh-TW" sz="2000" b="1" i="0" u="none" strike="noStrike" baseline="0" dirty="0">
              <a:solidFill>
                <a:srgbClr val="000000"/>
              </a:solidFill>
              <a:latin typeface="游ゴシック" panose="020B0400000000000000" pitchFamily="50" charset="-128"/>
              <a:ea typeface="游ゴシック" panose="020B0400000000000000" pitchFamily="50" charset="-128"/>
            </a:endParaRPr>
          </a:p>
          <a:p>
            <a:pPr algn="ctr">
              <a:lnSpc>
                <a:spcPct val="150000"/>
              </a:lnSpc>
            </a:pPr>
            <a:r>
              <a:rPr lang="en-US" altLang="zh-TW" sz="2000" b="1" i="0" u="none" strike="noStrike" baseline="0" dirty="0">
                <a:solidFill>
                  <a:srgbClr val="000000"/>
                </a:solidFill>
                <a:latin typeface="游ゴシック" panose="020B0400000000000000" pitchFamily="50" charset="-128"/>
                <a:ea typeface="游ゴシック" panose="020B0400000000000000" pitchFamily="50" charset="-128"/>
              </a:rPr>
              <a:t>(</a:t>
            </a:r>
            <a:r>
              <a:rPr lang="zh-TW" altLang="en-US" sz="2000" b="1" i="0" u="none" strike="noStrike" baseline="0" dirty="0">
                <a:solidFill>
                  <a:srgbClr val="000000"/>
                </a:solidFill>
                <a:latin typeface="游ゴシック" panose="020B0400000000000000" pitchFamily="50" charset="-128"/>
                <a:ea typeface="游ゴシック" panose="020B0400000000000000" pitchFamily="50" charset="-128"/>
              </a:rPr>
              <a:t>粟津工場</a:t>
            </a:r>
            <a:r>
              <a:rPr lang="en-US" altLang="zh-TW" sz="2000" b="1" i="0" u="none" strike="noStrike" baseline="0" dirty="0">
                <a:solidFill>
                  <a:srgbClr val="000000"/>
                </a:solidFill>
                <a:latin typeface="游ゴシック" panose="020B0400000000000000" pitchFamily="50" charset="-128"/>
                <a:ea typeface="游ゴシック" panose="020B0400000000000000" pitchFamily="50" charset="-128"/>
              </a:rPr>
              <a:t>)</a:t>
            </a:r>
            <a:r>
              <a:rPr lang="zh-TW" altLang="en-US" sz="2000" b="1" i="0" u="none" strike="noStrike" baseline="0" dirty="0">
                <a:solidFill>
                  <a:srgbClr val="000000"/>
                </a:solidFill>
                <a:latin typeface="游ゴシック" panose="020B0400000000000000" pitchFamily="50" charset="-128"/>
                <a:ea typeface="游ゴシック" panose="020B0400000000000000" pitchFamily="50" charset="-128"/>
              </a:rPr>
              <a:t>見学</a:t>
            </a:r>
            <a:endParaRPr lang="en-US" altLang="ja-JP" sz="2000" b="1" i="0" u="none" strike="noStrike" baseline="0" dirty="0">
              <a:solidFill>
                <a:srgbClr val="000000"/>
              </a:solidFill>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9910A03B-135B-ECB3-210B-700BD0D914E8}"/>
              </a:ext>
            </a:extLst>
          </p:cNvPr>
          <p:cNvSpPr txBox="1"/>
          <p:nvPr/>
        </p:nvSpPr>
        <p:spPr>
          <a:xfrm>
            <a:off x="171236" y="6375679"/>
            <a:ext cx="1528280" cy="1433341"/>
          </a:xfrm>
          <a:prstGeom prst="rect">
            <a:avLst/>
          </a:prstGeom>
          <a:noFill/>
        </p:spPr>
        <p:txBody>
          <a:bodyPr wrap="square">
            <a:spAutoFit/>
          </a:bodyPr>
          <a:lstStyle/>
          <a:p>
            <a:pPr algn="ctr">
              <a:lnSpc>
                <a:spcPct val="150000"/>
              </a:lnSpc>
            </a:pPr>
            <a:r>
              <a:rPr lang="ja-JP" altLang="en-US" sz="2000" b="1" i="0" u="none" strike="noStrike" baseline="0" dirty="0">
                <a:solidFill>
                  <a:srgbClr val="000000"/>
                </a:solidFill>
                <a:latin typeface="游ゴシック" panose="020B0400000000000000" pitchFamily="50" charset="-128"/>
                <a:ea typeface="游ゴシック" panose="020B0400000000000000" pitchFamily="50" charset="-128"/>
              </a:rPr>
              <a:t>②</a:t>
            </a:r>
            <a:endParaRPr lang="en-US" altLang="ja-JP" sz="2000" b="1" i="0" u="none" strike="noStrike" baseline="0" dirty="0">
              <a:solidFill>
                <a:srgbClr val="000000"/>
              </a:solidFill>
              <a:latin typeface="游ゴシック" panose="020B0400000000000000" pitchFamily="50" charset="-128"/>
              <a:ea typeface="游ゴシック" panose="020B0400000000000000" pitchFamily="50" charset="-128"/>
            </a:endParaRPr>
          </a:p>
          <a:p>
            <a:pPr algn="ctr">
              <a:lnSpc>
                <a:spcPct val="150000"/>
              </a:lnSpc>
            </a:pPr>
            <a:r>
              <a:rPr lang="ja-JP" altLang="en-US" sz="2000" b="1" i="0" u="none" strike="noStrike" baseline="0" dirty="0">
                <a:solidFill>
                  <a:srgbClr val="000000"/>
                </a:solidFill>
                <a:latin typeface="游ゴシック" panose="020B0400000000000000" pitchFamily="50" charset="-128"/>
                <a:ea typeface="游ゴシック" panose="020B0400000000000000" pitchFamily="50" charset="-128"/>
              </a:rPr>
              <a:t>小松空港</a:t>
            </a:r>
            <a:endParaRPr lang="en-US" altLang="ja-JP" sz="2000" b="1" i="0" u="none" strike="noStrike" baseline="0" dirty="0">
              <a:solidFill>
                <a:srgbClr val="000000"/>
              </a:solidFill>
              <a:latin typeface="游ゴシック" panose="020B0400000000000000" pitchFamily="50" charset="-128"/>
              <a:ea typeface="游ゴシック" panose="020B0400000000000000" pitchFamily="50" charset="-128"/>
            </a:endParaRPr>
          </a:p>
          <a:p>
            <a:pPr algn="ctr">
              <a:lnSpc>
                <a:spcPct val="150000"/>
              </a:lnSpc>
            </a:pPr>
            <a:r>
              <a:rPr lang="ja-JP" altLang="en-US" sz="2000" b="1" i="0" u="none" strike="noStrike" baseline="0" dirty="0">
                <a:solidFill>
                  <a:srgbClr val="000000"/>
                </a:solidFill>
                <a:latin typeface="游ゴシック" panose="020B0400000000000000" pitchFamily="50" charset="-128"/>
                <a:ea typeface="游ゴシック" panose="020B0400000000000000" pitchFamily="50" charset="-128"/>
              </a:rPr>
              <a:t>見学</a:t>
            </a:r>
            <a:endParaRPr lang="en-US" altLang="ja-JP" sz="2000" b="1" i="0" u="none" strike="noStrike" baseline="0" dirty="0">
              <a:solidFill>
                <a:srgbClr val="000000"/>
              </a:solidFill>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260A6318-DE16-D54C-13A6-E488E1AEC038}"/>
              </a:ext>
            </a:extLst>
          </p:cNvPr>
          <p:cNvSpPr txBox="1"/>
          <p:nvPr/>
        </p:nvSpPr>
        <p:spPr>
          <a:xfrm>
            <a:off x="373194" y="8670996"/>
            <a:ext cx="5608506" cy="971676"/>
          </a:xfrm>
          <a:prstGeom prst="rect">
            <a:avLst/>
          </a:prstGeom>
          <a:noFill/>
        </p:spPr>
        <p:txBody>
          <a:bodyPr wrap="square">
            <a:spAutoFit/>
          </a:bodyPr>
          <a:lstStyle/>
          <a:p>
            <a:pPr>
              <a:lnSpc>
                <a:spcPct val="150000"/>
              </a:lnSpc>
            </a:pPr>
            <a:r>
              <a:rPr lang="ja-JP" altLang="en-US" sz="2000" b="1" i="0" u="none" strike="noStrike" baseline="0" dirty="0">
                <a:solidFill>
                  <a:srgbClr val="000000"/>
                </a:solidFill>
                <a:latin typeface="游ゴシック" panose="020B0400000000000000" pitchFamily="50" charset="-128"/>
                <a:ea typeface="游ゴシック" panose="020B0400000000000000" pitchFamily="50" charset="-128"/>
              </a:rPr>
              <a:t>③意見交流</a:t>
            </a:r>
            <a:endParaRPr lang="en-US" altLang="ja-JP" sz="2000" b="1" i="0" u="none" strike="noStrike" baseline="0" dirty="0">
              <a:solidFill>
                <a:srgbClr val="000000"/>
              </a:solidFill>
              <a:latin typeface="游ゴシック" panose="020B0400000000000000" pitchFamily="50" charset="-128"/>
              <a:ea typeface="游ゴシック" panose="020B0400000000000000" pitchFamily="50" charset="-128"/>
            </a:endParaRPr>
          </a:p>
          <a:p>
            <a:pPr>
              <a:lnSpc>
                <a:spcPct val="150000"/>
              </a:lnSpc>
            </a:pPr>
            <a:r>
              <a:rPr lang="ja-JP" altLang="en-US" sz="2000" b="1" dirty="0">
                <a:solidFill>
                  <a:srgbClr val="000000"/>
                </a:solidFill>
                <a:latin typeface="游ゴシック" panose="020B0400000000000000" pitchFamily="50" charset="-128"/>
                <a:ea typeface="游ゴシック" panose="020B0400000000000000" pitchFamily="50" charset="-128"/>
              </a:rPr>
              <a:t>　テーマ：小松の未来について考える</a:t>
            </a:r>
            <a:endParaRPr lang="en-US" altLang="ja-JP" sz="2000" b="1" dirty="0">
              <a:solidFill>
                <a:srgbClr val="0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6439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3A0B20A-A800-AF8B-7DF9-A54C932010A4}"/>
              </a:ext>
            </a:extLst>
          </p:cNvPr>
          <p:cNvSpPr txBox="1"/>
          <p:nvPr/>
        </p:nvSpPr>
        <p:spPr>
          <a:xfrm>
            <a:off x="267148" y="258111"/>
            <a:ext cx="5390702" cy="461665"/>
          </a:xfrm>
          <a:prstGeom prst="rect">
            <a:avLst/>
          </a:prstGeom>
          <a:noFill/>
        </p:spPr>
        <p:txBody>
          <a:bodyPr wrap="square">
            <a:spAutoFit/>
          </a:bodyPr>
          <a:lstStyle/>
          <a:p>
            <a:r>
              <a:rPr lang="ja-JP" altLang="en-US" sz="2400" b="1" dirty="0">
                <a:solidFill>
                  <a:srgbClr val="000000"/>
                </a:solidFill>
                <a:latin typeface="-apple-system"/>
              </a:rPr>
              <a:t>■石川 珠洲コース　</a:t>
            </a:r>
            <a:endParaRPr lang="en-US" altLang="ja-JP" sz="2400" b="1" i="0" dirty="0">
              <a:solidFill>
                <a:srgbClr val="000000"/>
              </a:solidFill>
              <a:effectLst>
                <a:outerShdw blurRad="50800" dist="38100" dir="2700000" algn="tl" rotWithShape="0">
                  <a:schemeClr val="bg1">
                    <a:alpha val="40000"/>
                  </a:schemeClr>
                </a:outerShdw>
              </a:effectLst>
              <a:latin typeface="+mn-ea"/>
            </a:endParaRPr>
          </a:p>
        </p:txBody>
      </p:sp>
      <p:pic>
        <p:nvPicPr>
          <p:cNvPr id="1029" name="Picture 5" descr="夕日に照らされた建物&#10;&#10;自動的に生成された説明">
            <a:extLst>
              <a:ext uri="{FF2B5EF4-FFF2-40B4-BE49-F238E27FC236}">
                <a16:creationId xmlns:a16="http://schemas.microsoft.com/office/drawing/2014/main" id="{4792F108-3A80-D49C-C6F1-29A0442E8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355" b="7680"/>
          <a:stretch/>
        </p:blipFill>
        <p:spPr bwMode="auto">
          <a:xfrm>
            <a:off x="1605" y="6349128"/>
            <a:ext cx="6873277" cy="3298761"/>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A5A678DA-F799-9028-2368-5805757EC307}"/>
              </a:ext>
            </a:extLst>
          </p:cNvPr>
          <p:cNvSpPr txBox="1"/>
          <p:nvPr/>
        </p:nvSpPr>
        <p:spPr>
          <a:xfrm>
            <a:off x="267148" y="2976850"/>
            <a:ext cx="6438899" cy="2878417"/>
          </a:xfrm>
          <a:prstGeom prst="rect">
            <a:avLst/>
          </a:prstGeom>
          <a:solidFill>
            <a:schemeClr val="bg1">
              <a:alpha val="25000"/>
            </a:schemeClr>
          </a:solidFill>
        </p:spPr>
        <p:txBody>
          <a:bodyPr wrap="square">
            <a:spAutoFit/>
          </a:bodyPr>
          <a:lstStyle/>
          <a:p>
            <a:pPr rtl="0">
              <a:lnSpc>
                <a:spcPct val="150000"/>
              </a:lnSpc>
              <a:spcBef>
                <a:spcPts val="0"/>
              </a:spcBef>
              <a:spcAft>
                <a:spcPts val="0"/>
              </a:spcAft>
            </a:pPr>
            <a:r>
              <a:rPr lang="en-US" altLang="ja-JP" sz="2000" b="1" dirty="0">
                <a:effectLst>
                  <a:outerShdw blurRad="50800" dist="38100" dir="2700000" algn="tl" rotWithShape="0">
                    <a:schemeClr val="bg1">
                      <a:alpha val="40000"/>
                    </a:schemeClr>
                  </a:outerShdw>
                </a:effectLst>
                <a:latin typeface="+mn-ea"/>
              </a:rPr>
              <a:t>【</a:t>
            </a:r>
            <a:r>
              <a:rPr lang="ja-JP" altLang="en-US" sz="2000" b="1" i="0" u="none" strike="noStrike" dirty="0">
                <a:effectLst>
                  <a:outerShdw blurRad="50800" dist="38100" dir="2700000" algn="tl" rotWithShape="0">
                    <a:schemeClr val="bg1">
                      <a:alpha val="40000"/>
                    </a:schemeClr>
                  </a:outerShdw>
                </a:effectLst>
                <a:latin typeface="+mn-ea"/>
              </a:rPr>
              <a:t>珠洲コース</a:t>
            </a:r>
            <a:r>
              <a:rPr lang="en-US" altLang="ja-JP" sz="2000" b="1" i="0" u="none" strike="noStrike" dirty="0">
                <a:effectLst>
                  <a:outerShdw blurRad="50800" dist="38100" dir="2700000" algn="tl" rotWithShape="0">
                    <a:schemeClr val="bg1">
                      <a:alpha val="40000"/>
                    </a:schemeClr>
                  </a:outerShdw>
                </a:effectLst>
                <a:latin typeface="+mn-ea"/>
              </a:rPr>
              <a:t>】</a:t>
            </a:r>
            <a:endParaRPr lang="en-US" altLang="ja-JP" sz="1600" b="1" i="0" u="none" strike="noStrike" dirty="0">
              <a:effectLst>
                <a:outerShdw blurRad="50800" dist="38100" dir="2700000" algn="tl" rotWithShape="0">
                  <a:schemeClr val="bg1">
                    <a:alpha val="40000"/>
                  </a:schemeClr>
                </a:outerShdw>
              </a:effectLst>
              <a:latin typeface="+mn-ea"/>
            </a:endParaRPr>
          </a:p>
          <a:p>
            <a:pPr rtl="0" fontAlgn="base">
              <a:lnSpc>
                <a:spcPct val="150000"/>
              </a:lnSpc>
              <a:spcBef>
                <a:spcPts val="0"/>
              </a:spcBef>
              <a:spcAft>
                <a:spcPts val="0"/>
              </a:spcAft>
            </a:pPr>
            <a:r>
              <a:rPr lang="ja-JP" altLang="en-US" sz="1600" b="1" dirty="0">
                <a:effectLst>
                  <a:outerShdw blurRad="50800" dist="38100" dir="2700000" algn="tl" rotWithShape="0">
                    <a:schemeClr val="bg1">
                      <a:alpha val="40000"/>
                    </a:schemeClr>
                  </a:outerShdw>
                </a:effectLst>
                <a:latin typeface="+mn-ea"/>
              </a:rPr>
              <a:t>　</a:t>
            </a:r>
            <a:r>
              <a:rPr lang="ja-JP" altLang="en-US" sz="1600" b="1" i="0" u="none" strike="noStrike" dirty="0">
                <a:effectLst>
                  <a:outerShdw blurRad="50800" dist="38100" dir="2700000" algn="tl" rotWithShape="0">
                    <a:schemeClr val="bg1">
                      <a:alpha val="40000"/>
                    </a:schemeClr>
                  </a:outerShdw>
                </a:effectLst>
                <a:latin typeface="+mn-ea"/>
              </a:rPr>
              <a:t>・</a:t>
            </a:r>
            <a:r>
              <a:rPr lang="en-US" altLang="ja-JP" sz="1600" b="1" i="0" u="none" strike="noStrike" dirty="0">
                <a:effectLst>
                  <a:outerShdw blurRad="50800" dist="38100" dir="2700000" algn="tl" rotWithShape="0">
                    <a:schemeClr val="bg1">
                      <a:alpha val="40000"/>
                    </a:schemeClr>
                  </a:outerShdw>
                </a:effectLst>
                <a:latin typeface="+mn-ea"/>
              </a:rPr>
              <a:t>’</a:t>
            </a:r>
            <a:r>
              <a:rPr lang="ja-JP" altLang="en-US" sz="1600" b="1" i="0" u="none" strike="noStrike" dirty="0">
                <a:effectLst>
                  <a:outerShdw blurRad="50800" dist="38100" dir="2700000" algn="tl" rotWithShape="0">
                    <a:schemeClr val="bg1">
                      <a:alpha val="40000"/>
                    </a:schemeClr>
                  </a:outerShdw>
                </a:effectLst>
                <a:latin typeface="+mn-ea"/>
              </a:rPr>
              <a:t>庄屋の館</a:t>
            </a:r>
            <a:r>
              <a:rPr lang="en-US" altLang="ja-JP" sz="1600" b="1" i="0" u="none" strike="noStrike" dirty="0">
                <a:effectLst>
                  <a:outerShdw blurRad="50800" dist="38100" dir="2700000" algn="tl" rotWithShape="0">
                    <a:schemeClr val="bg1">
                      <a:alpha val="40000"/>
                    </a:schemeClr>
                  </a:outerShdw>
                </a:effectLst>
                <a:latin typeface="+mn-ea"/>
              </a:rPr>
              <a:t>’</a:t>
            </a:r>
            <a:r>
              <a:rPr lang="ja-JP" altLang="en-US" sz="1600" b="1" i="0" u="none" strike="noStrike" dirty="0">
                <a:effectLst>
                  <a:outerShdw blurRad="50800" dist="38100" dir="2700000" algn="tl" rotWithShape="0">
                    <a:schemeClr val="bg1">
                      <a:alpha val="40000"/>
                    </a:schemeClr>
                  </a:outerShdw>
                </a:effectLst>
                <a:latin typeface="+mn-ea"/>
              </a:rPr>
              <a:t>での昼食（海藻しゃぶしゃぶ）</a:t>
            </a:r>
          </a:p>
          <a:p>
            <a:pPr rtl="0">
              <a:lnSpc>
                <a:spcPct val="150000"/>
              </a:lnSpc>
              <a:spcBef>
                <a:spcPts val="1000"/>
              </a:spcBef>
              <a:spcAft>
                <a:spcPts val="0"/>
              </a:spcAft>
            </a:pPr>
            <a:r>
              <a:rPr lang="ja-JP" altLang="en-US" sz="1600" b="1" i="0" u="none" strike="noStrike" dirty="0">
                <a:effectLst>
                  <a:outerShdw blurRad="50800" dist="38100" dir="2700000" algn="tl" rotWithShape="0">
                    <a:schemeClr val="bg1">
                      <a:alpha val="40000"/>
                    </a:schemeClr>
                  </a:outerShdw>
                </a:effectLst>
                <a:latin typeface="+mn-ea"/>
              </a:rPr>
              <a:t>　　＋</a:t>
            </a:r>
            <a:r>
              <a:rPr lang="en-US" altLang="ja-JP" sz="1600" b="1" i="0" u="none" strike="noStrike" dirty="0">
                <a:effectLst>
                  <a:outerShdw blurRad="50800" dist="38100" dir="2700000" algn="tl" rotWithShape="0">
                    <a:schemeClr val="bg1">
                      <a:alpha val="40000"/>
                    </a:schemeClr>
                  </a:outerShdw>
                </a:effectLst>
                <a:latin typeface="+mn-ea"/>
              </a:rPr>
              <a:t>α</a:t>
            </a:r>
            <a:r>
              <a:rPr lang="ja-JP" altLang="en-US" sz="1600" b="1" i="0" u="none" strike="noStrike" dirty="0">
                <a:effectLst>
                  <a:outerShdw blurRad="50800" dist="38100" dir="2700000" algn="tl" rotWithShape="0">
                    <a:schemeClr val="bg1">
                      <a:alpha val="40000"/>
                    </a:schemeClr>
                  </a:outerShdw>
                </a:effectLst>
                <a:latin typeface="+mn-ea"/>
              </a:rPr>
              <a:t>珪藻土</a:t>
            </a:r>
            <a:r>
              <a:rPr lang="en-US" altLang="ja-JP" sz="1600" b="1" i="0" u="none" strike="noStrike" dirty="0">
                <a:effectLst>
                  <a:outerShdw blurRad="50800" dist="38100" dir="2700000" algn="tl" rotWithShape="0">
                    <a:schemeClr val="bg1">
                      <a:alpha val="40000"/>
                    </a:schemeClr>
                  </a:outerShdw>
                </a:effectLst>
                <a:latin typeface="+mn-ea"/>
              </a:rPr>
              <a:t>×</a:t>
            </a:r>
            <a:r>
              <a:rPr lang="ja-JP" altLang="en-US" sz="1600" b="1" i="0" u="none" strike="noStrike" dirty="0">
                <a:effectLst>
                  <a:outerShdw blurRad="50800" dist="38100" dir="2700000" algn="tl" rotWithShape="0">
                    <a:schemeClr val="bg1">
                      <a:alpha val="40000"/>
                    </a:schemeClr>
                  </a:outerShdw>
                </a:effectLst>
                <a:latin typeface="+mn-ea"/>
              </a:rPr>
              <a:t>炭</a:t>
            </a:r>
            <a:r>
              <a:rPr lang="en-US" altLang="ja-JP" sz="1600" b="1" i="0" u="none" strike="noStrike" dirty="0">
                <a:effectLst>
                  <a:outerShdw blurRad="50800" dist="38100" dir="2700000" algn="tl" rotWithShape="0">
                    <a:schemeClr val="bg1">
                      <a:alpha val="40000"/>
                    </a:schemeClr>
                  </a:outerShdw>
                </a:effectLst>
                <a:latin typeface="+mn-ea"/>
              </a:rPr>
              <a:t>×</a:t>
            </a:r>
            <a:r>
              <a:rPr lang="ja-JP" altLang="en-US" sz="1600" b="1" i="0" u="none" strike="noStrike" dirty="0">
                <a:effectLst>
                  <a:outerShdw blurRad="50800" dist="38100" dir="2700000" algn="tl" rotWithShape="0">
                    <a:schemeClr val="bg1">
                      <a:alpha val="40000"/>
                    </a:schemeClr>
                  </a:outerShdw>
                </a:effectLst>
                <a:latin typeface="+mn-ea"/>
              </a:rPr>
              <a:t>塩ジェラート</a:t>
            </a:r>
            <a:r>
              <a:rPr lang="en-US" altLang="ja-JP" sz="1600" b="1" i="0" u="none" strike="noStrike" dirty="0">
                <a:effectLst>
                  <a:outerShdw blurRad="50800" dist="38100" dir="2700000" algn="tl" rotWithShape="0">
                    <a:schemeClr val="bg1">
                      <a:alpha val="40000"/>
                    </a:schemeClr>
                  </a:outerShdw>
                </a:effectLst>
                <a:latin typeface="+mn-ea"/>
              </a:rPr>
              <a:t>×</a:t>
            </a:r>
            <a:r>
              <a:rPr lang="ja-JP" altLang="en-US" sz="1600" b="1" i="0" u="none" strike="noStrike" dirty="0">
                <a:effectLst>
                  <a:outerShdw blurRad="50800" dist="38100" dir="2700000" algn="tl" rotWithShape="0">
                    <a:schemeClr val="bg1">
                      <a:alpha val="40000"/>
                    </a:schemeClr>
                  </a:outerShdw>
                </a:effectLst>
                <a:latin typeface="+mn-ea"/>
              </a:rPr>
              <a:t>二三味珈琲＝アフォガード</a:t>
            </a:r>
            <a:endParaRPr lang="en-US" altLang="ja-JP" sz="1600" b="1" dirty="0">
              <a:effectLst>
                <a:outerShdw blurRad="50800" dist="38100" dir="2700000" algn="tl" rotWithShape="0">
                  <a:schemeClr val="bg1">
                    <a:alpha val="40000"/>
                  </a:schemeClr>
                </a:outerShdw>
              </a:effectLst>
              <a:latin typeface="+mn-ea"/>
            </a:endParaRPr>
          </a:p>
          <a:p>
            <a:pPr rtl="0">
              <a:lnSpc>
                <a:spcPct val="150000"/>
              </a:lnSpc>
              <a:spcBef>
                <a:spcPts val="1000"/>
              </a:spcBef>
              <a:spcAft>
                <a:spcPts val="0"/>
              </a:spcAft>
            </a:pPr>
            <a:r>
              <a:rPr lang="ja-JP" altLang="en-US" sz="1600" b="1" i="0" u="none" strike="noStrike" dirty="0">
                <a:effectLst>
                  <a:outerShdw blurRad="50800" dist="38100" dir="2700000" algn="tl" rotWithShape="0">
                    <a:schemeClr val="bg1">
                      <a:alpha val="40000"/>
                    </a:schemeClr>
                  </a:outerShdw>
                </a:effectLst>
                <a:latin typeface="+mn-ea"/>
              </a:rPr>
              <a:t>　・スズ・シアター・ミュージアム鑑賞</a:t>
            </a:r>
            <a:endParaRPr lang="en-US" altLang="ja-JP" sz="1600" b="1" i="0" u="none" strike="noStrike" dirty="0">
              <a:effectLst>
                <a:outerShdw blurRad="50800" dist="38100" dir="2700000" algn="tl" rotWithShape="0">
                  <a:schemeClr val="bg1">
                    <a:alpha val="40000"/>
                  </a:schemeClr>
                </a:outerShdw>
              </a:effectLst>
              <a:latin typeface="+mn-ea"/>
            </a:endParaRPr>
          </a:p>
          <a:p>
            <a:pPr rtl="0" fontAlgn="base">
              <a:lnSpc>
                <a:spcPct val="150000"/>
              </a:lnSpc>
              <a:spcBef>
                <a:spcPts val="1000"/>
              </a:spcBef>
              <a:spcAft>
                <a:spcPts val="0"/>
              </a:spcAft>
            </a:pPr>
            <a:r>
              <a:rPr lang="ja-JP" altLang="en-US" sz="1600" b="1" i="0" u="none" strike="noStrike" dirty="0">
                <a:effectLst>
                  <a:outerShdw blurRad="50800" dist="38100" dir="2700000" algn="tl" rotWithShape="0">
                    <a:schemeClr val="bg1">
                      <a:alpha val="40000"/>
                    </a:schemeClr>
                  </a:outerShdw>
                </a:effectLst>
                <a:latin typeface="+mn-ea"/>
              </a:rPr>
              <a:t>　・道の駅狼煙での豆腐作り体験</a:t>
            </a:r>
          </a:p>
          <a:p>
            <a:pPr rtl="0" fontAlgn="base">
              <a:lnSpc>
                <a:spcPct val="150000"/>
              </a:lnSpc>
              <a:spcBef>
                <a:spcPts val="1000"/>
              </a:spcBef>
              <a:spcAft>
                <a:spcPts val="0"/>
              </a:spcAft>
            </a:pPr>
            <a:r>
              <a:rPr lang="ja-JP" altLang="en-US" sz="1600" b="1" i="0" u="none" strike="noStrike" dirty="0">
                <a:effectLst>
                  <a:outerShdw blurRad="50800" dist="38100" dir="2700000" algn="tl" rotWithShape="0">
                    <a:schemeClr val="bg1">
                      <a:alpha val="40000"/>
                    </a:schemeClr>
                  </a:outerShdw>
                </a:effectLst>
                <a:latin typeface="+mn-ea"/>
              </a:rPr>
              <a:t>　・禄剛埼（ろっこうさき）灯台の散策</a:t>
            </a:r>
            <a:endParaRPr lang="ja-JP" altLang="en-US" sz="1400" b="1" i="0" u="none" strike="noStrike" dirty="0">
              <a:effectLst>
                <a:outerShdw blurRad="50800" dist="38100" dir="2700000" algn="tl" rotWithShape="0">
                  <a:schemeClr val="bg1">
                    <a:alpha val="40000"/>
                  </a:schemeClr>
                </a:outerShdw>
              </a:effectLst>
              <a:latin typeface="+mn-ea"/>
            </a:endParaRPr>
          </a:p>
        </p:txBody>
      </p:sp>
      <p:sp>
        <p:nvSpPr>
          <p:cNvPr id="15" name="テキスト ボックス 14">
            <a:extLst>
              <a:ext uri="{FF2B5EF4-FFF2-40B4-BE49-F238E27FC236}">
                <a16:creationId xmlns:a16="http://schemas.microsoft.com/office/drawing/2014/main" id="{8DBF417B-248C-7386-1B91-907C136F873A}"/>
              </a:ext>
            </a:extLst>
          </p:cNvPr>
          <p:cNvSpPr txBox="1"/>
          <p:nvPr/>
        </p:nvSpPr>
        <p:spPr>
          <a:xfrm>
            <a:off x="386853" y="676804"/>
            <a:ext cx="5880597" cy="646331"/>
          </a:xfrm>
          <a:prstGeom prst="rect">
            <a:avLst/>
          </a:prstGeom>
          <a:noFill/>
        </p:spPr>
        <p:txBody>
          <a:bodyPr wrap="square">
            <a:spAutoFit/>
          </a:bodyPr>
          <a:lstStyle/>
          <a:p>
            <a:pPr rtl="0">
              <a:spcBef>
                <a:spcPts val="0"/>
              </a:spcBef>
              <a:spcAft>
                <a:spcPts val="0"/>
              </a:spcAft>
            </a:pPr>
            <a:r>
              <a:rPr lang="en-US" altLang="ja-JP" sz="1200" b="1" i="0" u="none" strike="noStrike" dirty="0">
                <a:solidFill>
                  <a:srgbClr val="FF0000"/>
                </a:solidFill>
                <a:effectLst/>
                <a:latin typeface="+mn-ea"/>
              </a:rPr>
              <a:t>※</a:t>
            </a:r>
            <a:r>
              <a:rPr lang="ja-JP" altLang="en-US" sz="1200" b="1" i="0" u="none" strike="noStrike" dirty="0">
                <a:solidFill>
                  <a:srgbClr val="FF0000"/>
                </a:solidFill>
                <a:effectLst/>
                <a:latin typeface="+mn-ea"/>
              </a:rPr>
              <a:t>羽田空港発の午前便で、のと里山空港に到着できる方</a:t>
            </a:r>
            <a:endParaRPr lang="en-US" altLang="ja-JP" sz="1200" b="1" dirty="0">
              <a:solidFill>
                <a:srgbClr val="FF0000"/>
              </a:solidFill>
              <a:latin typeface="+mn-ea"/>
            </a:endParaRPr>
          </a:p>
          <a:p>
            <a:pPr rtl="0">
              <a:spcBef>
                <a:spcPts val="0"/>
              </a:spcBef>
              <a:spcAft>
                <a:spcPts val="0"/>
              </a:spcAft>
            </a:pPr>
            <a:r>
              <a:rPr lang="en-US" altLang="ja-JP" sz="1200" b="1" i="0" u="none" strike="noStrike" dirty="0">
                <a:solidFill>
                  <a:srgbClr val="FF0000"/>
                </a:solidFill>
                <a:effectLst/>
                <a:latin typeface="+mn-ea"/>
              </a:rPr>
              <a:t>※</a:t>
            </a:r>
            <a:r>
              <a:rPr lang="ja-JP" altLang="en-US" sz="1200" b="1" i="0" u="none" strike="noStrike" dirty="0">
                <a:solidFill>
                  <a:srgbClr val="FF0000"/>
                </a:solidFill>
                <a:effectLst/>
                <a:latin typeface="+mn-ea"/>
              </a:rPr>
              <a:t>金沢駅に９時半（東京・大阪始発）に集合ができる方</a:t>
            </a:r>
            <a:endParaRPr lang="en-US" altLang="ja-JP" sz="1200" b="1" dirty="0">
              <a:solidFill>
                <a:srgbClr val="FF0000"/>
              </a:solidFill>
              <a:latin typeface="+mn-ea"/>
            </a:endParaRPr>
          </a:p>
          <a:p>
            <a:pPr rtl="0">
              <a:spcBef>
                <a:spcPts val="0"/>
              </a:spcBef>
              <a:spcAft>
                <a:spcPts val="0"/>
              </a:spcAft>
            </a:pPr>
            <a:r>
              <a:rPr lang="en-US" altLang="ja-JP" sz="1200" b="1" i="0" u="none" strike="noStrike" dirty="0">
                <a:solidFill>
                  <a:srgbClr val="FF0000"/>
                </a:solidFill>
                <a:effectLst/>
                <a:latin typeface="+mn-ea"/>
              </a:rPr>
              <a:t>※</a:t>
            </a:r>
            <a:r>
              <a:rPr lang="ja-JP" altLang="en-US" sz="1200" b="1" i="0" u="none" strike="noStrike" dirty="0">
                <a:solidFill>
                  <a:srgbClr val="FF0000"/>
                </a:solidFill>
                <a:effectLst/>
                <a:latin typeface="+mn-ea"/>
              </a:rPr>
              <a:t>開会式はオンラインで</a:t>
            </a:r>
            <a:r>
              <a:rPr lang="ja-JP" altLang="en-US" sz="1200" b="1" dirty="0">
                <a:solidFill>
                  <a:srgbClr val="FF0000"/>
                </a:solidFill>
                <a:latin typeface="+mn-ea"/>
              </a:rPr>
              <a:t>参加します。</a:t>
            </a:r>
            <a:endParaRPr lang="en-US" altLang="ja-JP" sz="1200" b="1" dirty="0">
              <a:solidFill>
                <a:srgbClr val="FF0000"/>
              </a:solidFill>
              <a:latin typeface="+mn-ea"/>
            </a:endParaRPr>
          </a:p>
        </p:txBody>
      </p:sp>
      <p:sp>
        <p:nvSpPr>
          <p:cNvPr id="21" name="テキスト ボックス 20">
            <a:extLst>
              <a:ext uri="{FF2B5EF4-FFF2-40B4-BE49-F238E27FC236}">
                <a16:creationId xmlns:a16="http://schemas.microsoft.com/office/drawing/2014/main" id="{773111D6-6EED-F973-E55C-07A8FD70E7C4}"/>
              </a:ext>
            </a:extLst>
          </p:cNvPr>
          <p:cNvSpPr txBox="1"/>
          <p:nvPr/>
        </p:nvSpPr>
        <p:spPr>
          <a:xfrm>
            <a:off x="386853" y="1467326"/>
            <a:ext cx="6052047" cy="1015663"/>
          </a:xfrm>
          <a:prstGeom prst="rect">
            <a:avLst/>
          </a:prstGeom>
          <a:noFill/>
        </p:spPr>
        <p:txBody>
          <a:bodyPr wrap="square">
            <a:spAutoFit/>
          </a:bodyPr>
          <a:lstStyle/>
          <a:p>
            <a:pPr rtl="0">
              <a:spcBef>
                <a:spcPts val="0"/>
              </a:spcBef>
              <a:spcAft>
                <a:spcPts val="0"/>
              </a:spcAft>
            </a:pPr>
            <a:r>
              <a:rPr lang="ja-JP" altLang="en-US" sz="1200" b="1" dirty="0">
                <a:latin typeface="+mn-ea"/>
              </a:rPr>
              <a:t>知っていますか？珠洲の課題。それは</a:t>
            </a:r>
            <a:r>
              <a:rPr lang="ja-JP" altLang="en-US" sz="1200" b="1" u="sng" dirty="0">
                <a:latin typeface="+mn-ea"/>
              </a:rPr>
              <a:t>「圧倒的不便さ」</a:t>
            </a:r>
            <a:endParaRPr lang="en-US" altLang="ja-JP" sz="1200" b="1" u="sng" dirty="0">
              <a:latin typeface="+mn-ea"/>
            </a:endParaRPr>
          </a:p>
          <a:p>
            <a:pPr rtl="0">
              <a:spcBef>
                <a:spcPts val="0"/>
              </a:spcBef>
              <a:spcAft>
                <a:spcPts val="0"/>
              </a:spcAft>
            </a:pPr>
            <a:r>
              <a:rPr lang="ja-JP" altLang="en-US" sz="1200" b="1" dirty="0">
                <a:latin typeface="+mn-ea"/>
              </a:rPr>
              <a:t>金沢から車で</a:t>
            </a:r>
            <a:r>
              <a:rPr lang="en-US" altLang="ja-JP" sz="1200" b="1" dirty="0">
                <a:latin typeface="+mn-ea"/>
              </a:rPr>
              <a:t>2</a:t>
            </a:r>
            <a:r>
              <a:rPr lang="ja-JP" altLang="en-US" sz="1200" b="1" dirty="0">
                <a:latin typeface="+mn-ea"/>
              </a:rPr>
              <a:t>時間以上、飲食・買い物できる場所も</a:t>
            </a:r>
            <a:r>
              <a:rPr lang="en-US" altLang="ja-JP" sz="1200" b="1" dirty="0">
                <a:latin typeface="+mn-ea"/>
              </a:rPr>
              <a:t>…</a:t>
            </a:r>
          </a:p>
          <a:p>
            <a:pPr rtl="0">
              <a:spcBef>
                <a:spcPts val="0"/>
              </a:spcBef>
              <a:spcAft>
                <a:spcPts val="0"/>
              </a:spcAft>
            </a:pPr>
            <a:endParaRPr lang="en-US" altLang="ja-JP" sz="1200" b="1" dirty="0">
              <a:latin typeface="+mn-ea"/>
            </a:endParaRPr>
          </a:p>
          <a:p>
            <a:pPr rtl="0">
              <a:spcBef>
                <a:spcPts val="0"/>
              </a:spcBef>
              <a:spcAft>
                <a:spcPts val="0"/>
              </a:spcAft>
            </a:pPr>
            <a:r>
              <a:rPr lang="ja-JP" altLang="en-US" sz="1200" b="1" dirty="0">
                <a:latin typeface="+mn-ea"/>
              </a:rPr>
              <a:t>この</a:t>
            </a:r>
            <a:r>
              <a:rPr lang="ja-JP" altLang="en-US" sz="1200" b="1" i="0" u="none" strike="noStrike" dirty="0">
                <a:effectLst/>
                <a:latin typeface="+mn-ea"/>
              </a:rPr>
              <a:t>不便さに勝る</a:t>
            </a:r>
            <a:r>
              <a:rPr lang="en-US" altLang="ja-JP" sz="1200" b="1" i="0" u="sng" strike="noStrike" dirty="0">
                <a:effectLst/>
                <a:latin typeface="+mn-ea"/>
              </a:rPr>
              <a:t>’</a:t>
            </a:r>
            <a:r>
              <a:rPr lang="ja-JP" altLang="en-US" sz="1200" b="1" i="0" u="sng" strike="noStrike" dirty="0">
                <a:effectLst/>
                <a:latin typeface="+mn-ea"/>
              </a:rPr>
              <a:t>珠洲の魅力</a:t>
            </a:r>
            <a:r>
              <a:rPr lang="en-US" altLang="ja-JP" sz="1200" b="1" i="0" u="sng" strike="noStrike" dirty="0">
                <a:effectLst/>
                <a:latin typeface="+mn-ea"/>
              </a:rPr>
              <a:t>’</a:t>
            </a:r>
            <a:r>
              <a:rPr lang="ja-JP" altLang="en-US" sz="1200" b="1" i="0" u="none" strike="noStrike" dirty="0">
                <a:effectLst/>
                <a:latin typeface="+mn-ea"/>
              </a:rPr>
              <a:t>とは何か？</a:t>
            </a:r>
            <a:endParaRPr lang="en-US" altLang="ja-JP" sz="1200" b="1" i="0" u="none" strike="noStrike" dirty="0">
              <a:effectLst/>
              <a:latin typeface="+mn-ea"/>
            </a:endParaRPr>
          </a:p>
          <a:p>
            <a:pPr rtl="0">
              <a:spcBef>
                <a:spcPts val="0"/>
              </a:spcBef>
              <a:spcAft>
                <a:spcPts val="0"/>
              </a:spcAft>
            </a:pPr>
            <a:r>
              <a:rPr lang="ja-JP" altLang="en-US" sz="1200" b="1" dirty="0">
                <a:effectLst/>
                <a:latin typeface="+mn-ea"/>
              </a:rPr>
              <a:t>珠洲市民が誇る「知恵」「技術」「自然」「チャレンジ精神」をぜひ体験ください！</a:t>
            </a:r>
          </a:p>
        </p:txBody>
      </p:sp>
    </p:spTree>
    <p:extLst>
      <p:ext uri="{BB962C8B-B14F-4D97-AF65-F5344CB8AC3E}">
        <p14:creationId xmlns:p14="http://schemas.microsoft.com/office/powerpoint/2010/main" val="199679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9795A94-D065-6C07-2FD5-4928E6ACB573}"/>
              </a:ext>
            </a:extLst>
          </p:cNvPr>
          <p:cNvSpPr txBox="1"/>
          <p:nvPr/>
        </p:nvSpPr>
        <p:spPr>
          <a:xfrm>
            <a:off x="203200" y="7711824"/>
            <a:ext cx="3486150" cy="1546577"/>
          </a:xfrm>
          <a:prstGeom prst="rect">
            <a:avLst/>
          </a:prstGeom>
          <a:noFill/>
        </p:spPr>
        <p:txBody>
          <a:bodyPr wrap="square">
            <a:spAutoFit/>
          </a:bodyPr>
          <a:lstStyle/>
          <a:p>
            <a:r>
              <a:rPr lang="ja-JP" altLang="en-US" sz="1050" dirty="0">
                <a:latin typeface="+mn-ea"/>
              </a:rPr>
              <a:t>「</a:t>
            </a:r>
            <a:r>
              <a:rPr lang="ja-JP" altLang="en-US" sz="1050" dirty="0">
                <a:latin typeface="arial" panose="020B0604020202020204" pitchFamily="34" charset="0"/>
              </a:rPr>
              <a:t>散居村」とは</a:t>
            </a:r>
            <a:r>
              <a:rPr lang="ja-JP" altLang="en-US" sz="1050" b="0" i="0" dirty="0">
                <a:effectLst/>
                <a:latin typeface="arial" panose="020B0604020202020204" pitchFamily="34" charset="0"/>
              </a:rPr>
              <a:t>広大な耕地の中に民家が散らばって点在する集落形態とのことです。</a:t>
            </a:r>
            <a:r>
              <a:rPr lang="ja-JP" altLang="en-US" sz="1050" b="0" i="0" dirty="0">
                <a:effectLst/>
                <a:latin typeface="+mn-ea"/>
              </a:rPr>
              <a:t>昔の散居村の人々は、自分の家の周りの農地を耕して米や野菜を作って生活し、日常生活に必要な資材を屋敷林から調達するという、きわめて自給自足に近い生活を送ってきました。</a:t>
            </a:r>
            <a:endParaRPr lang="en-US" altLang="ja-JP" sz="1050" b="0" i="0" dirty="0">
              <a:effectLst/>
              <a:latin typeface="+mn-ea"/>
            </a:endParaRPr>
          </a:p>
          <a:p>
            <a:r>
              <a:rPr lang="ja-JP" altLang="en-US" sz="1050" dirty="0">
                <a:latin typeface="+mn-ea"/>
              </a:rPr>
              <a:t>砺波平野の散居村は以下に形成され、その地に暮らす人々にどのような影響を与えてきたのか。</a:t>
            </a:r>
            <a:br>
              <a:rPr lang="ja-JP" altLang="en-US" sz="1050" dirty="0">
                <a:latin typeface="+mn-ea"/>
              </a:rPr>
            </a:br>
            <a:r>
              <a:rPr lang="ja-JP" altLang="en-US" sz="1050" b="0" i="0" dirty="0">
                <a:effectLst/>
                <a:latin typeface="+mn-ea"/>
              </a:rPr>
              <a:t>自然に働きかけて自然との共生を図って残してくれた知恵の結晶をぜひご覧ください。</a:t>
            </a:r>
            <a:endParaRPr lang="ja-JP" altLang="en-US" sz="1050" dirty="0">
              <a:latin typeface="+mn-ea"/>
            </a:endParaRPr>
          </a:p>
        </p:txBody>
      </p:sp>
      <p:sp>
        <p:nvSpPr>
          <p:cNvPr id="7" name="テキスト ボックス 6">
            <a:extLst>
              <a:ext uri="{FF2B5EF4-FFF2-40B4-BE49-F238E27FC236}">
                <a16:creationId xmlns:a16="http://schemas.microsoft.com/office/drawing/2014/main" id="{A3A0B20A-A800-AF8B-7DF9-A54C932010A4}"/>
              </a:ext>
            </a:extLst>
          </p:cNvPr>
          <p:cNvSpPr txBox="1"/>
          <p:nvPr/>
        </p:nvSpPr>
        <p:spPr>
          <a:xfrm>
            <a:off x="267148" y="258111"/>
            <a:ext cx="3429000" cy="461665"/>
          </a:xfrm>
          <a:prstGeom prst="rect">
            <a:avLst/>
          </a:prstGeom>
          <a:noFill/>
        </p:spPr>
        <p:txBody>
          <a:bodyPr wrap="square">
            <a:spAutoFit/>
          </a:bodyPr>
          <a:lstStyle/>
          <a:p>
            <a:r>
              <a:rPr lang="ja-JP" altLang="en-US" sz="2400" b="1" i="0">
                <a:solidFill>
                  <a:srgbClr val="000000"/>
                </a:solidFill>
                <a:effectLst/>
                <a:latin typeface="-apple-system"/>
              </a:rPr>
              <a:t>■</a:t>
            </a:r>
            <a:r>
              <a:rPr lang="ja-JP" altLang="en-US" sz="2400" b="1">
                <a:solidFill>
                  <a:srgbClr val="000000"/>
                </a:solidFill>
                <a:latin typeface="-apple-system"/>
              </a:rPr>
              <a:t>富山 </a:t>
            </a:r>
            <a:r>
              <a:rPr lang="ja-JP" altLang="en-US" sz="2400" b="1" i="0">
                <a:solidFill>
                  <a:srgbClr val="000000"/>
                </a:solidFill>
                <a:effectLst/>
                <a:latin typeface="-apple-system"/>
              </a:rPr>
              <a:t>砺波</a:t>
            </a:r>
            <a:r>
              <a:rPr lang="ja-JP" altLang="en-US" sz="2400" b="1" i="0" dirty="0">
                <a:solidFill>
                  <a:srgbClr val="000000"/>
                </a:solidFill>
                <a:effectLst/>
                <a:latin typeface="-apple-system"/>
              </a:rPr>
              <a:t>コース</a:t>
            </a:r>
            <a:endParaRPr lang="en-US" altLang="ja-JP" sz="2400" b="1" i="0" dirty="0">
              <a:solidFill>
                <a:srgbClr val="000000"/>
              </a:solidFill>
              <a:effectLst/>
              <a:latin typeface="-apple-system"/>
            </a:endParaRPr>
          </a:p>
        </p:txBody>
      </p:sp>
      <p:sp>
        <p:nvSpPr>
          <p:cNvPr id="8" name="テキスト ボックス 7">
            <a:extLst>
              <a:ext uri="{FF2B5EF4-FFF2-40B4-BE49-F238E27FC236}">
                <a16:creationId xmlns:a16="http://schemas.microsoft.com/office/drawing/2014/main" id="{385726B6-D6C8-6CE1-1E22-17240B7394BF}"/>
              </a:ext>
            </a:extLst>
          </p:cNvPr>
          <p:cNvSpPr txBox="1"/>
          <p:nvPr/>
        </p:nvSpPr>
        <p:spPr>
          <a:xfrm>
            <a:off x="3252851" y="4508181"/>
            <a:ext cx="3455017" cy="1384995"/>
          </a:xfrm>
          <a:prstGeom prst="rect">
            <a:avLst/>
          </a:prstGeom>
          <a:noFill/>
        </p:spPr>
        <p:txBody>
          <a:bodyPr wrap="square">
            <a:spAutoFit/>
          </a:bodyPr>
          <a:lstStyle/>
          <a:p>
            <a:r>
              <a:rPr lang="ja-JP" altLang="en-US" sz="1050" b="0" i="0" dirty="0">
                <a:solidFill>
                  <a:srgbClr val="000000"/>
                </a:solidFill>
                <a:effectLst/>
                <a:latin typeface="+mn-ea"/>
              </a:rPr>
              <a:t>砺波と言えば、チューリップ！チューリップは春を告げる代表的な花であり家庭や学校の花壇などで育てる花として人気です。</a:t>
            </a:r>
            <a:br>
              <a:rPr lang="ja-JP" altLang="en-US" sz="1050" dirty="0">
                <a:latin typeface="+mn-ea"/>
              </a:rPr>
            </a:br>
            <a:r>
              <a:rPr lang="ja-JP" altLang="en-US" sz="1050" b="0" i="0" dirty="0">
                <a:solidFill>
                  <a:srgbClr val="000000"/>
                </a:solidFill>
                <a:effectLst/>
                <a:latin typeface="+mn-ea"/>
              </a:rPr>
              <a:t>でも実は、チューリップ四季彩館の技術で一年中いつでも花を咲かせることができます。</a:t>
            </a:r>
            <a:br>
              <a:rPr lang="ja-JP" altLang="en-US" sz="1050" dirty="0">
                <a:latin typeface="+mn-ea"/>
              </a:rPr>
            </a:br>
            <a:r>
              <a:rPr lang="ja-JP" altLang="en-US" sz="1050" b="0" i="0" dirty="0">
                <a:solidFill>
                  <a:srgbClr val="000000"/>
                </a:solidFill>
                <a:effectLst/>
                <a:latin typeface="+mn-ea"/>
              </a:rPr>
              <a:t>チューリップ四季彩館は、土の中に埋まる球根が持つヒミツや、チューリップを愛する人の歴史・文化を体感しながら巡るちょっと不思議な施設です。</a:t>
            </a:r>
            <a:endParaRPr lang="en-US" altLang="ja-JP" sz="1050" dirty="0">
              <a:solidFill>
                <a:srgbClr val="000000"/>
              </a:solidFill>
              <a:latin typeface="+mn-ea"/>
            </a:endParaRPr>
          </a:p>
        </p:txBody>
      </p:sp>
      <p:sp>
        <p:nvSpPr>
          <p:cNvPr id="12" name="テキスト ボックス 11">
            <a:extLst>
              <a:ext uri="{FF2B5EF4-FFF2-40B4-BE49-F238E27FC236}">
                <a16:creationId xmlns:a16="http://schemas.microsoft.com/office/drawing/2014/main" id="{C181DBB5-A21B-5185-3037-8F68F9C4B274}"/>
              </a:ext>
            </a:extLst>
          </p:cNvPr>
          <p:cNvSpPr txBox="1"/>
          <p:nvPr/>
        </p:nvSpPr>
        <p:spPr>
          <a:xfrm>
            <a:off x="351285" y="1586962"/>
            <a:ext cx="3260725" cy="1615827"/>
          </a:xfrm>
          <a:prstGeom prst="rect">
            <a:avLst/>
          </a:prstGeom>
          <a:noFill/>
        </p:spPr>
        <p:txBody>
          <a:bodyPr wrap="square">
            <a:spAutoFit/>
          </a:bodyPr>
          <a:lstStyle/>
          <a:p>
            <a:pPr algn="l"/>
            <a:endParaRPr lang="en-US" altLang="ja-JP" sz="1100" b="0" i="0" dirty="0">
              <a:solidFill>
                <a:srgbClr val="2B1108"/>
              </a:solidFill>
              <a:effectLst/>
              <a:latin typeface="+mn-ea"/>
            </a:endParaRPr>
          </a:p>
          <a:p>
            <a:pPr algn="l"/>
            <a:r>
              <a:rPr lang="en-US" altLang="ja-JP" sz="1100" b="0" i="0" dirty="0">
                <a:solidFill>
                  <a:srgbClr val="2B1108"/>
                </a:solidFill>
                <a:effectLst/>
                <a:latin typeface="+mn-ea"/>
              </a:rPr>
              <a:t>1952</a:t>
            </a:r>
            <a:r>
              <a:rPr lang="ja-JP" altLang="en-US" sz="1100" b="0" i="0" dirty="0">
                <a:solidFill>
                  <a:srgbClr val="2B1108"/>
                </a:solidFill>
                <a:effectLst/>
                <a:latin typeface="+mn-ea"/>
              </a:rPr>
              <a:t>年の製造開始以来、受け継がれてきた製法・材料を生かして今も昔も変わらぬ情熱をもってウイスキーづくりを行っている三郎丸蒸留所。ここ富山の地から、世界に愛されるウイスキーを生み出したい。</a:t>
            </a:r>
            <a:br>
              <a:rPr lang="ja-JP" altLang="en-US" sz="1100" b="0" i="0" dirty="0">
                <a:solidFill>
                  <a:srgbClr val="2B1108"/>
                </a:solidFill>
                <a:effectLst/>
                <a:latin typeface="+mn-ea"/>
              </a:rPr>
            </a:br>
            <a:r>
              <a:rPr lang="ja-JP" altLang="en-US" sz="1100" b="0" i="0" dirty="0">
                <a:solidFill>
                  <a:srgbClr val="2B1108"/>
                </a:solidFill>
                <a:effectLst/>
                <a:latin typeface="+mn-ea"/>
              </a:rPr>
              <a:t>壮大な夢を懸けて、歴史を刻んできた蒸留所は、見学の出来る蒸留所へ生まれ変わりました。</a:t>
            </a:r>
            <a:br>
              <a:rPr lang="ja-JP" altLang="en-US" sz="1100" b="0" i="0" dirty="0">
                <a:solidFill>
                  <a:srgbClr val="2B1108"/>
                </a:solidFill>
                <a:effectLst/>
                <a:latin typeface="+mn-ea"/>
              </a:rPr>
            </a:br>
            <a:r>
              <a:rPr lang="ja-JP" altLang="en-US" sz="1100" b="0" i="0" dirty="0">
                <a:solidFill>
                  <a:srgbClr val="2B1108"/>
                </a:solidFill>
                <a:effectLst/>
                <a:latin typeface="+mn-ea"/>
              </a:rPr>
              <a:t>五感で感じるウイスキーの魅力を是非。</a:t>
            </a:r>
            <a:endParaRPr lang="en-US" altLang="ja-JP" sz="1100" b="0" i="0" dirty="0">
              <a:solidFill>
                <a:srgbClr val="000000"/>
              </a:solidFill>
              <a:effectLst/>
              <a:latin typeface="+mn-ea"/>
            </a:endParaRPr>
          </a:p>
        </p:txBody>
      </p:sp>
      <p:sp>
        <p:nvSpPr>
          <p:cNvPr id="15" name="四角形: 角を丸くする 14">
            <a:extLst>
              <a:ext uri="{FF2B5EF4-FFF2-40B4-BE49-F238E27FC236}">
                <a16:creationId xmlns:a16="http://schemas.microsoft.com/office/drawing/2014/main" id="{DCCFC3C6-CB41-AB10-12F8-F94FED8299A8}"/>
              </a:ext>
            </a:extLst>
          </p:cNvPr>
          <p:cNvSpPr/>
          <p:nvPr/>
        </p:nvSpPr>
        <p:spPr>
          <a:xfrm>
            <a:off x="227460" y="1368122"/>
            <a:ext cx="4378325" cy="369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a:solidFill>
                  <a:schemeClr val="accent6"/>
                </a:solidFill>
              </a:rPr>
              <a:t>北陸で唯一のウィスキー蒸留所！</a:t>
            </a:r>
            <a:endParaRPr kumimoji="1" lang="en-US" altLang="ja-JP" b="1" u="sng" dirty="0">
              <a:solidFill>
                <a:schemeClr val="accent6"/>
              </a:solidFill>
            </a:endParaRPr>
          </a:p>
          <a:p>
            <a:r>
              <a:rPr lang="ja-JP" altLang="en-US" b="1" i="0" dirty="0">
                <a:solidFill>
                  <a:srgbClr val="000000"/>
                </a:solidFill>
                <a:effectLst/>
                <a:latin typeface="+mn-ea"/>
              </a:rPr>
              <a:t>三郎丸蒸留所（若鶴酒造）の見学</a:t>
            </a:r>
            <a:endParaRPr lang="en-US" altLang="ja-JP" b="1" i="0" dirty="0">
              <a:solidFill>
                <a:srgbClr val="000000"/>
              </a:solidFill>
              <a:effectLst/>
              <a:latin typeface="+mn-ea"/>
            </a:endParaRPr>
          </a:p>
          <a:p>
            <a:endParaRPr kumimoji="1" lang="ja-JP" altLang="en-US" b="1" dirty="0">
              <a:solidFill>
                <a:schemeClr val="accent6"/>
              </a:solidFill>
            </a:endParaRPr>
          </a:p>
        </p:txBody>
      </p:sp>
      <p:sp>
        <p:nvSpPr>
          <p:cNvPr id="16" name="四角形: 角を丸くする 15">
            <a:extLst>
              <a:ext uri="{FF2B5EF4-FFF2-40B4-BE49-F238E27FC236}">
                <a16:creationId xmlns:a16="http://schemas.microsoft.com/office/drawing/2014/main" id="{243A3AB0-B247-4BDC-B887-BA48C89AE5E9}"/>
              </a:ext>
            </a:extLst>
          </p:cNvPr>
          <p:cNvSpPr/>
          <p:nvPr/>
        </p:nvSpPr>
        <p:spPr>
          <a:xfrm>
            <a:off x="3252851" y="3982618"/>
            <a:ext cx="3260726" cy="369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a:solidFill>
                  <a:schemeClr val="accent6"/>
                </a:solidFill>
              </a:rPr>
              <a:t>光と花のアトリエ</a:t>
            </a:r>
            <a:endParaRPr kumimoji="1" lang="en-US" altLang="ja-JP" b="1" u="sng" dirty="0">
              <a:solidFill>
                <a:schemeClr val="accent6"/>
              </a:solidFill>
            </a:endParaRPr>
          </a:p>
          <a:p>
            <a:r>
              <a:rPr lang="ja-JP" altLang="en-US" b="1" dirty="0">
                <a:solidFill>
                  <a:srgbClr val="000000"/>
                </a:solidFill>
                <a:latin typeface="-apple-system"/>
              </a:rPr>
              <a:t>チューリップ四季彩館見学</a:t>
            </a:r>
            <a:endParaRPr lang="en-US" altLang="ja-JP" b="1" dirty="0">
              <a:solidFill>
                <a:srgbClr val="000000"/>
              </a:solidFill>
              <a:latin typeface="-apple-system"/>
            </a:endParaRPr>
          </a:p>
        </p:txBody>
      </p:sp>
      <p:sp>
        <p:nvSpPr>
          <p:cNvPr id="18" name="テキスト ボックス 17">
            <a:extLst>
              <a:ext uri="{FF2B5EF4-FFF2-40B4-BE49-F238E27FC236}">
                <a16:creationId xmlns:a16="http://schemas.microsoft.com/office/drawing/2014/main" id="{9868D31A-9E03-5B41-AE21-A383375644ED}"/>
              </a:ext>
            </a:extLst>
          </p:cNvPr>
          <p:cNvSpPr txBox="1"/>
          <p:nvPr/>
        </p:nvSpPr>
        <p:spPr>
          <a:xfrm>
            <a:off x="228600" y="6576073"/>
            <a:ext cx="5619750" cy="923330"/>
          </a:xfrm>
          <a:prstGeom prst="rect">
            <a:avLst/>
          </a:prstGeom>
          <a:noFill/>
        </p:spPr>
        <p:txBody>
          <a:bodyPr wrap="square">
            <a:spAutoFit/>
          </a:bodyPr>
          <a:lstStyle/>
          <a:p>
            <a:r>
              <a:rPr lang="ja-JP" altLang="en-US" b="1" u="sng" dirty="0">
                <a:solidFill>
                  <a:schemeClr val="accent6"/>
                </a:solidFill>
                <a:latin typeface="-apple-system"/>
              </a:rPr>
              <a:t>砺波を支えてきた散居村とその未来</a:t>
            </a:r>
            <a:endParaRPr lang="en-US" altLang="ja-JP" b="1" u="sng" dirty="0">
              <a:solidFill>
                <a:schemeClr val="accent6"/>
              </a:solidFill>
              <a:latin typeface="-apple-system"/>
            </a:endParaRPr>
          </a:p>
          <a:p>
            <a:r>
              <a:rPr lang="ja-JP" altLang="en-US" b="1" dirty="0">
                <a:latin typeface="+mn-ea"/>
              </a:rPr>
              <a:t>散居村に関する講演（＠散居村ミュージアム）</a:t>
            </a:r>
            <a:endParaRPr lang="en-US" altLang="ja-JP" b="1" dirty="0">
              <a:latin typeface="+mn-ea"/>
            </a:endParaRPr>
          </a:p>
          <a:p>
            <a:r>
              <a:rPr lang="zh-TW" altLang="en-US" sz="1800" b="1" i="0" dirty="0">
                <a:solidFill>
                  <a:srgbClr val="000000"/>
                </a:solidFill>
                <a:effectLst/>
                <a:latin typeface="游ゴシック" panose="020B0400000000000000" pitchFamily="50" charset="-128"/>
                <a:ea typeface="游ゴシック" panose="020B0400000000000000" pitchFamily="50" charset="-128"/>
              </a:rPr>
              <a:t>閑乗寺公園　</a:t>
            </a:r>
            <a:r>
              <a:rPr lang="ja-JP" altLang="en-US" sz="1800" b="1" i="0" dirty="0">
                <a:solidFill>
                  <a:srgbClr val="000000"/>
                </a:solidFill>
                <a:effectLst/>
                <a:latin typeface="游ゴシック" panose="020B0400000000000000" pitchFamily="50" charset="-128"/>
                <a:ea typeface="游ゴシック" panose="020B0400000000000000" pitchFamily="50" charset="-128"/>
              </a:rPr>
              <a:t>散居村の展望　</a:t>
            </a:r>
            <a:endParaRPr lang="en-US" altLang="ja-JP" sz="1800" b="1" dirty="0">
              <a:solidFill>
                <a:srgbClr val="000000"/>
              </a:solidFill>
              <a:latin typeface="游ゴシック" panose="020B0400000000000000" pitchFamily="50" charset="-128"/>
              <a:ea typeface="游ゴシック" panose="020B0400000000000000" pitchFamily="50" charset="-128"/>
            </a:endParaRPr>
          </a:p>
        </p:txBody>
      </p:sp>
      <p:pic>
        <p:nvPicPr>
          <p:cNvPr id="1030" name="Picture 6" descr="北陸で唯一の蒸留所、三郎丸蒸留所を紹介｜お酒の通販|私と、ALC（あるく）|富山 若鶴酒造 総合オンラインショップ">
            <a:extLst>
              <a:ext uri="{FF2B5EF4-FFF2-40B4-BE49-F238E27FC236}">
                <a16:creationId xmlns:a16="http://schemas.microsoft.com/office/drawing/2014/main" id="{D21F585A-F7B6-2AB4-47D7-D83845A4A6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277"/>
          <a:stretch/>
        </p:blipFill>
        <p:spPr bwMode="auto">
          <a:xfrm>
            <a:off x="3975158" y="1123778"/>
            <a:ext cx="2660650" cy="16158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蒸留所限定「三郎丸蒸留所 ブレンデッドモルトウイスキー Batch.1」が令和蔵にて店頭限定販売！ | 新着情報 | 若鶴酒造株式会社">
            <a:extLst>
              <a:ext uri="{FF2B5EF4-FFF2-40B4-BE49-F238E27FC236}">
                <a16:creationId xmlns:a16="http://schemas.microsoft.com/office/drawing/2014/main" id="{E41F2027-B585-A9DF-1A21-86AA0EE98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403" y="1738603"/>
            <a:ext cx="951320" cy="14539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チューリップ四季彩館 - 【公式】砺波市観光サイト 砺波旅 - となたび">
            <a:extLst>
              <a:ext uri="{FF2B5EF4-FFF2-40B4-BE49-F238E27FC236}">
                <a16:creationId xmlns:a16="http://schemas.microsoft.com/office/drawing/2014/main" id="{8ECC3DD3-AACB-F63F-6FED-BF5C661F37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49" y="3922584"/>
            <a:ext cx="2973003" cy="19826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第1回 砺波平野の散居村──「立山」「成政」「若鶴」の故郷｜にっぽん酒紀行｜連載記事｜BuNa - Bun-ichi Nature Web  Magazine ｜文一総合出版">
            <a:extLst>
              <a:ext uri="{FF2B5EF4-FFF2-40B4-BE49-F238E27FC236}">
                <a16:creationId xmlns:a16="http://schemas.microsoft.com/office/drawing/2014/main" id="{40E2123D-A6E2-9AE4-4BE7-4FECD3E20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485" y="8170202"/>
            <a:ext cx="1825265" cy="11883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散居村展望台 / 展望広場 | スポット・体験 | 【公式】富山県の観光/旅行サイト「とやま観光ナビ」">
            <a:extLst>
              <a:ext uri="{FF2B5EF4-FFF2-40B4-BE49-F238E27FC236}">
                <a16:creationId xmlns:a16="http://schemas.microsoft.com/office/drawing/2014/main" id="{C57FDFA8-C979-E7F4-1519-A755EC42FC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6025" y="7670320"/>
            <a:ext cx="1704218" cy="1135751"/>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線矢印コネクタ 23">
            <a:extLst>
              <a:ext uri="{FF2B5EF4-FFF2-40B4-BE49-F238E27FC236}">
                <a16:creationId xmlns:a16="http://schemas.microsoft.com/office/drawing/2014/main" id="{A6020660-9A85-3A27-4EA8-11908CD52FCE}"/>
              </a:ext>
            </a:extLst>
          </p:cNvPr>
          <p:cNvCxnSpPr/>
          <p:nvPr/>
        </p:nvCxnSpPr>
        <p:spPr>
          <a:xfrm>
            <a:off x="3108994" y="3179973"/>
            <a:ext cx="503016" cy="29313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C46B43AB-0082-9043-9682-E1E676BB8E62}"/>
              </a:ext>
            </a:extLst>
          </p:cNvPr>
          <p:cNvCxnSpPr>
            <a:cxnSpLocks/>
          </p:cNvCxnSpPr>
          <p:nvPr/>
        </p:nvCxnSpPr>
        <p:spPr>
          <a:xfrm flipH="1">
            <a:off x="3107452" y="6068865"/>
            <a:ext cx="571959" cy="253674"/>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19358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4794</TotalTime>
  <Words>1406</Words>
  <Application>Microsoft Office PowerPoint</Application>
  <PresentationFormat>A4 210 x 297 mm</PresentationFormat>
  <Paragraphs>114</Paragraphs>
  <Slides>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-apple-system</vt:lpstr>
      <vt:lpstr>YuGothic</vt:lpstr>
      <vt:lpstr>游ゴシック</vt:lpstr>
      <vt:lpstr>游ゴシック</vt:lpstr>
      <vt:lpstr>Arial</vt:lpstr>
      <vt:lpstr>Arial</vt:lpstr>
      <vt:lpstr>Calibri</vt:lpstr>
      <vt:lpstr>Calibri Light</vt:lpstr>
      <vt:lpstr>Office テーマ</vt:lpstr>
      <vt:lpstr>第35回 全国ローターアクト研修会 サブプログラムコース紹介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和田 康佑</dc:creator>
  <cp:lastModifiedBy>noguchi@suzu.co.jp</cp:lastModifiedBy>
  <cp:revision>82</cp:revision>
  <cp:lastPrinted>2022-08-23T06:33:15Z</cp:lastPrinted>
  <dcterms:created xsi:type="dcterms:W3CDTF">2021-10-19T05:59:29Z</dcterms:created>
  <dcterms:modified xsi:type="dcterms:W3CDTF">2023-02-02T03:09:00Z</dcterms:modified>
</cp:coreProperties>
</file>