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256" r:id="rId2"/>
    <p:sldId id="270" r:id="rId3"/>
    <p:sldId id="307" r:id="rId4"/>
    <p:sldId id="268" r:id="rId5"/>
    <p:sldId id="271" r:id="rId6"/>
    <p:sldId id="289" r:id="rId7"/>
    <p:sldId id="272" r:id="rId8"/>
    <p:sldId id="308" r:id="rId9"/>
    <p:sldId id="275" r:id="rId10"/>
    <p:sldId id="296" r:id="rId11"/>
    <p:sldId id="278" r:id="rId12"/>
    <p:sldId id="280" r:id="rId13"/>
    <p:sldId id="309" r:id="rId14"/>
    <p:sldId id="310" r:id="rId15"/>
    <p:sldId id="311" r:id="rId16"/>
    <p:sldId id="276" r:id="rId17"/>
    <p:sldId id="257" r:id="rId18"/>
    <p:sldId id="258" r:id="rId19"/>
    <p:sldId id="261" r:id="rId20"/>
    <p:sldId id="262" r:id="rId21"/>
    <p:sldId id="263" r:id="rId22"/>
    <p:sldId id="264" r:id="rId23"/>
    <p:sldId id="265" r:id="rId24"/>
    <p:sldId id="266" r:id="rId25"/>
    <p:sldId id="267" r:id="rId26"/>
    <p:sldId id="290" r:id="rId27"/>
    <p:sldId id="291" r:id="rId28"/>
    <p:sldId id="292" r:id="rId29"/>
    <p:sldId id="293" r:id="rId30"/>
    <p:sldId id="303" r:id="rId31"/>
    <p:sldId id="304" r:id="rId32"/>
    <p:sldId id="284" r:id="rId33"/>
    <p:sldId id="299" r:id="rId34"/>
    <p:sldId id="285" r:id="rId35"/>
    <p:sldId id="298" r:id="rId36"/>
    <p:sldId id="312" r:id="rId37"/>
    <p:sldId id="300" r:id="rId38"/>
    <p:sldId id="302" r:id="rId39"/>
    <p:sldId id="294" r:id="rId40"/>
    <p:sldId id="295" r:id="rId41"/>
    <p:sldId id="301" r:id="rId42"/>
    <p:sldId id="297" r:id="rId43"/>
    <p:sldId id="306" r:id="rId44"/>
    <p:sldId id="305" r:id="rId45"/>
    <p:sldId id="313"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8"/>
    <p:restoredTop sz="94768"/>
  </p:normalViewPr>
  <p:slideViewPr>
    <p:cSldViewPr snapToGrid="0">
      <p:cViewPr varScale="1">
        <p:scale>
          <a:sx n="87" d="100"/>
          <a:sy n="87" d="100"/>
        </p:scale>
        <p:origin x="224"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01:59:19.9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0 233,'67'0,"1"0,-1 0,19 0,5 0,6 0,-23 0,5 0,2 0,3 0,1 0,-2 0,3 0,2 0,1 0,1 0,2 0,-4-1,2 1,1 0,1-1,0 1,1-1,-1 0,1-1,0 1,0-1,1 0,-1 0,0-1,-1 1,-1 0,-1 0,0-1,-1 1,1-1,-1 1,0-1,0 0,-1-1,1 1,-1-1,1 1,-2-1,0 0,9 0,0-1,-1 1,-1-1,1 1,0-1,1 1,1 1,0-1,-1 0,0 0,-2 0,-6 0,0-1,0 0,-2 0,-1 1,-1-1,7 0,0 1,-2-1,-2 0,-2 1,9-1,-2 0,-3 0,-3 0,13-2,-5 1,-5 0,-18 1,-4 0,-5 1,10-1,-9 0,15-1,-44 4,-13 1,-13 1,-3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01:59:12.53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1,'80'0,"0"0,1 0,1 0,4 0,5 0,2 0,-6 0,4 0,2 0,2 0,2 0,-8 0,1 0,1 0,2 0,2 0,3 0,-12 0,2 0,2 0,2 0,0 0,1 0,-1 0,0 0,1 0,0 0,1 0,0 0,-1 0,0 0,0 0,-1 0,8 0,0 0,-1 0,0 0,-1 0,-2 0,0 0,-7 0,0 0,0 0,-1 0,-3 0,-3 0,-4 0,26 0,-7-1,-4 1,-2 1,12-1,-4 0,-2 1,-8 0,-3 1,-3 0,-12 0,-2 0,-1 1,28 0,-3 0,-13-1,-2 0,-1 0,-2 0,-6 0,-2-1,-6 1,-2 0,-5 0,-1 1,41 0,1 0,-45-2,3 0,9-1,5 0,12 0,4 0,7 1,5 1,-24 0,3-1,1 0,-1 1,0-1,1 1,2-1,0 0,2 1,2 0,0 0,0 0,-4 0,-2 1,1 0,2 0,1 1,-2 0,-6 0,-1 0,-1-1,29 0,-2 0,2-1,-2 0,-6-2,-1 0,-1 0,-2 0,-7 0,-3 0,-15 0,-4 0,31 0,-33 0,-31 0,-13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3T02:15:13.092"/>
    </inkml:context>
    <inkml:brush xml:id="br0">
      <inkml:brushProperty name="width" value="0.035" units="cm"/>
      <inkml:brushProperty name="height" value="0.035" units="cm"/>
      <inkml:brushProperty name="color" value="#FFC114"/>
    </inkml:brush>
  </inkml:definitions>
  <inkml:trace contextRef="#ctx0" brushRef="#br0">1 804 24575,'49'-9'0,"9"-7"0,15-7 0,-2 2 0,10-3 0,7-3 0,4 0-1370,-10 4 1,5-2 0,4 0 0,3 0 0,2-1 0,1 1 1369,-13 3 0,1 1 0,3-1 0,0 0 0,2 1 0,1 0 0,0 0 0,0 1-306,-5 2 0,0 0 0,2 1 0,0-1 0,1 2 0,-1-1 0,1 2 1,-1 0-1,0 1 306,9-1 0,0 1 0,1 0 0,-1 2 0,-1 0 0,1 1 0,-1 0 0,0 1 0,-4 1 0,0 1 0,-1 0 0,1 1 0,-1 1 0,-1 0 0,1 0 0,-1 1-70,11 0 1,-1 0 0,0 1-1,0 1 1,-1 0 0,-1 0 0,-1 0 69,-5 1 0,-1 0 0,-1-1 0,-1 2 0,-1 0 0,0 0 0,-2 1-193,4 1 1,-1 1 0,-1 0 0,-2 1 0,-1 1-1,-1 1 193,7 1 0,-2 1 0,-2 1 0,-2 2 0,-2 1 406,7 4 1,-3 2 0,-3 1 0,-2 2-407,14 7 0,-3 3 0,-3 0 1088,-11-2 0,-2 0 1,-3 1-1089,-9-3 0,-3 0 0,-1 1 0,19 7 0,-4 0 1764,-5-1 1,-4 0-1765,-9-5 0,-4 0 1193,-5-4 0,-3 1-1193,35 19 1326,-7-6-1326,-8-1 474,-3-2-474,-4 1 0,3 6 0,5 3 0,10 5 0,-32-20 0,3 0 0,2 1 0,1 0 0,1 3 0,0 1 0,-3-2 0,-1 2 0,-4-2 0,-1 1 0,-3 0 0,-2 1 0,29 33 0,-13 0 0,-13 0 0,-12 7 0,-5 12 0,-15-36 0,-2 2 0,-1 7 0,-2 3 0,-4 10 0,-4 1 0,-5 4 0,-6 0 0,-6 3 0,-4-2 0,-7 1 0,-5-3 0,-3-5 0,-4-1 0,-4 2 0,-3 0 0,-2-2 0,-2-3 0,-2-3 0,-2-4 0,-3-4 0,-1-4 0,-1-4 0,-3-5 0,-1-3 0,-3-3 0,-9-3 0,-2-3 0,-9-2 0,-2-4 0,27-12 0,-2-2 0,1-1 0,-2-2 0,-1-1 0,0-2 0,-2-2 0,-1-2 0,1 0 0,3 0 0,1-2 0,0 0 0,-31-3 0,3-3 0,5-4 0,4-4 0,16-5 0,4-5 0,8-4 0,5-6 0,10-1 0,5-4 0,-16-40 0,22-4 0,15 9 0,12 13 0,5 2 0,14 4 0,30-10 0,-8 29 0,6 2 0,11 0 0,5 2 0,5 0 0,1 2 0,-1 3 0,1 3 0,-1 2 0,-1 2 0,-3 5 0,-1 3 0,-4 3 0,0 3 0,43 0 0,-11 6 0,-5 0 0,-2 1 0,4 6 0,6 6 0,-1 9 0,-5 3 0,-5 3 0,-3 6 0,-2 5 0,3 8 0,2 11 0,-38-27 0,0 2 0,1 1 0,1 2 0,-2 0 0,0 1 0,-1 0 0,-2 0 0,29 34 0,-12-4 0,-11-6 0,-10-7 0,-5 0 0,-7-1 0,-3 3 0,-1 5 0,-1 4 0,-1 8 0,0 8 0,-5 4 0,-3 3 0,-4-2 0,-2 2 0,0-1 0,0 2 0,0 3 0,0-3 0,0 0 0,0-4 0,-2-7 0,-2-5 0,-2-8 0,-1-9 0,2-12 0,-1-10 0,1-5 0,0 0 0,-4 7 0,-3 8 0,-4 10 0,-5 12 0,-5 10 0,-7 10 0,14-38 0,-3-2 0,-3 0 0,-1-2 0,-26 36 0,11 2 0,27-33 0,5 4 0,5 16 0,2 7 0,-2 5 0,0 7 0,-2 3-383,0-16 1,-1 2 0,0 1 0,-2 0 382,0 4 0,-2 1 0,-1 1 0,-1-2 0,-1-1 0,-1 1 0,0-3 0,-2-3-162,-3 6 1,-1-3 0,-1-2 161,1-2 0,0 0 0,-1-2 0,0-6 0,0 0 0,1-2 0,-11 29 0,0-2 0,1-3 0,1-1-51,-2-3 1,0-2 50,2-1 0,0-1 0,1-5 0,0-2 0,1-4 0,0-3 741,4-7 0,0-3-741,1-6 0,0-2 520,-19 39-520,3-6 112,0-3-112,-2-2 0,-2 0 0,-2 1 0,-1 1 0,1-1 0,1-5 0,5-6 0,4-12 0,7-10 0,4-8 0,4-6 0,0 2 0,-5 3 0,-6 10 0,-11 10 0,-10 8 0,-8 8 0,-1-4 0,2-4 0,9-12 0,11-15 0,12-10 0,12-14 0,7-6 0,5-5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3T02:15:13.808"/>
    </inkml:context>
    <inkml:brush xml:id="br0">
      <inkml:brushProperty name="width" value="0.035" units="cm"/>
      <inkml:brushProperty name="height" value="0.035" units="cm"/>
      <inkml:brushProperty name="color" value="#FFC11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01:58:42.2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16,'64'0,"-1"0,25 0,7 0,-10 0,5 0,2 0,-13 0,2 0,2 0,2 0,9-1,2 0,0 0,-1 0,-6 0,0 0,-2 0,-4 0,12 0,-4-1,-6 1,12-1,-15 0,-9 2,-35 0,-17 0,-7 0,0 0,4 0,-4 2,9 2,-15 2,5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01:58:49.4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1 104,'91'0,"9"0,-37 0,4 0,8 0,3 0,2 1,1 0,2 0,1 1,9 2,2 1,1 1,0 1,-2 1,-1 1,-2 0,-3 0,-14-2,-1-1,6-1,2-1,5-2,3-1,3-1,2 0,2 0,-1 0,-4 0,-2 0,-3 0,-3 0,-5 0,-3 0,-7 0,-1 0,-3 0,-1 0,-4 0,-1 0,-3 0,-1 0,40 0,-21 0,-21 0,-21 0,-5 0,14 0,53 0,-13 0,10 0,-8 0,5 0,5 0,-13 1,3-1,2 2,1-1,5 0,2 0,0 0,1 0,-1 1,2 0,-2 1,1-1,-4 0,-1 0,0 0,0 0,-5 0,0-1,0 0,-2 0,-2 0,-1 0,-1 0,0 0,23-1,0 0,-2 0,-4 0,-1 0,-1 0,-7 0,0 0,-3 0,-5-1,-1 0,-2 1,-5-2,-2 1,-1 0,24-2,-3-1,-11 0,-4-1,-15 1,-6 1,19-3,-27 3,4 3,40 0,-4 1,13-2,-6 0,9 0,4-1,-11 1,4-1,3 1,2 0,-12 0,3 0,1 0,1 0,-1 0,-2 0,0 0,0 0,0 0,0 0,2 1,0 0,0 0,0 0,-2 0,-7 0,-1 0,-1 0,-1 0,-1 0,8 0,-1 0,-2 0,-2 0,15 1,-3-1,-6 1,6 0,-8 1,-16 0,-6-1,23 4,-32-1,-17-2,-11 0,0-2,0 0,3 3,1-1,-5 1,-2-1,-8-2,2 0,8 0,11 0,18 0,17 0,17 0,-35 0,1 0,4 0,1 0,-5 0,-1 0,35 0,-33 0,-24 0,-15 0,-4 0,5 0,12-1,21-3,18-4,14-4,0-1,-14 3,-19 4,-18 4,-13 2,-4 0,13 0,12-1,14-1,2-3,-11 0,-13 1,-13 2,10-1,26-5,-4 3,7-1,16-2,4-1,9 1,1 0,-6 0,-4 1,-20 2,-5-1,19 1,-40 2,-8 3,21-5,51-2,-33 4,4 0,8-1,0 0,-7 2,-4 1,20-2,-29 0,-32 3,-10 0,5 0,18 0,17 0,17 0,-1 0,-9 0,-12 0,-14 2,-11 2,-9 3,-5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01:58:50.76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02:00:21.618"/>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79,'40'0,"-6"0,-22 1,-2 1,24 3,10-1,39 1,-30-3,4 0,12 0,3 0,16 2,4 0,3-1,1 1,0-2,1 0,1 1,-2 0,-7 1,-1-1,-2 0,-1 1,-8 0,-3 0,-8 0,-4-2,-9 1,-3 0,27 2,-21-1,-20 0,-11-2,-10 2,-2 0,12-2,21 0,45-2,-23 0,7 0,-11 0,3 0,3 0,13 0,3-1,1 0,8-1,3-1,-1 0,-1-1,0 0,-1-1,-4 0,0-1,-2 0,-8 0,-1 0,-3 1,21-2,-5 1,-17 2,-7 1,22 0,-41 3,-23 0,-6 0,6 0,12 0,19 0,14 0,-2 0,-4 0,-11 0,-7 0,3 0,5 0,8 0,7 0,2 0,2 0,-2 0,7 0,7 0,12 0,-47 0,2 0,-2 0,1 0,4 0,0 0,-1 0,0 0,3 0,1 0,-2 0,-1 0,41 0,-6 0,-13 0,-4 0,8 0,4-1,-20-2,4-1,8-1,4-1,-14 0,3 0,2 0,2-1,0 0,3 0,9 0,1 1,1 0,4 0,0 0,-2 1,-10 2,-2-1,0 2,0-1,0 1,-5 1,10 1,-5-1,-9 1,-5 0,28 0,-45 0,-22 2,-9 2,-2 3,5 2,5 0,4-2,16-2,29-3,-17-2,8 0,29 0,9 0,-25 0,3 0,0 0,-1 1,0 0,-2 0,-5 0,-2 0,-2 1,19 0,-6 2,-10 0,-2 1,-4-2,-1 1,-8-2,-2 1,40 2,-15-2,-19 0,-18-1,-14 0,-9 1,-3-1,1 0,9-2,18 0,27 0,-22 0,4 0,9 0,5 0,12-1,4-1,8 0,3 0,-28 0,1 0,-1-1,1 0,-1 0,0 0,26 0,-2-1,-6-1,-2 1,-11 0,-3 1,-7 1,-3 0,-8 1,-3-1,28 2,-17 0,-15 0,-14 0,-8 0,-3 0,2 0,11 0,19 0,44 0,-28 0,7 0,21 0,7 0,-20 0,4 0,2 0,9 0,2 0,1 0,-23 0,0 0,0 0,-1 0,22 1,0-1,-4 1,-12 1,-3 0,-5 1,11 1,-9 1,-20 1,-8 0,1 4,-29-2,-11 0,2-1,44-2,-8-5,8-1,26-2,9-2,-14 1,5 0,3 0,-11 1,4-1,1 0,0 1,4-1,1 0,0 0,-2 1,-4 0,0 0,-2 1,-2-1,14-1,-3 1,-5-1,13 1,-7-1,-10 1,-4-1,-12 1,-4 0,28 0,-26 0,-23 3,-14-2,-8 0,1-1,2 1,16 2,12 0,23 0,20 0,-35 0,2 0,0 0,0 0,37 0,-20 1,-27 1,-15 0,-11 1,-7-2,8-2,7 2,16-1,3 0,6 0,-6 0,-4 0,-9 0,-9 0,-4 0,-5 0,9 0,6 0,24 0,8 0,5 0,-12 0,-17 1,-21 0,-8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1B9D1-4AE2-3D44-8260-30F524174537}" type="datetimeFigureOut">
              <a:rPr kumimoji="1" lang="ja-JP" altLang="en-US" smtClean="0"/>
              <a:t>2024/1/19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A7204B-535A-8B48-85DF-E243E58C0D5E}" type="slidenum">
              <a:rPr kumimoji="1" lang="ja-JP" altLang="en-US" smtClean="0"/>
              <a:t>‹#›</a:t>
            </a:fld>
            <a:endParaRPr kumimoji="1" lang="ja-JP" altLang="en-US"/>
          </a:p>
        </p:txBody>
      </p:sp>
    </p:spTree>
    <p:extLst>
      <p:ext uri="{BB962C8B-B14F-4D97-AF65-F5344CB8AC3E}">
        <p14:creationId xmlns:p14="http://schemas.microsoft.com/office/powerpoint/2010/main" val="15561712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1A7204B-535A-8B48-85DF-E243E58C0D5E}" type="slidenum">
              <a:rPr kumimoji="1" lang="ja-JP" altLang="en-US" smtClean="0"/>
              <a:t>2</a:t>
            </a:fld>
            <a:endParaRPr kumimoji="1" lang="ja-JP" altLang="en-US"/>
          </a:p>
        </p:txBody>
      </p:sp>
    </p:spTree>
    <p:extLst>
      <p:ext uri="{BB962C8B-B14F-4D97-AF65-F5344CB8AC3E}">
        <p14:creationId xmlns:p14="http://schemas.microsoft.com/office/powerpoint/2010/main" val="2599585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2023</a:t>
            </a:r>
            <a:r>
              <a:rPr kumimoji="1" lang="ja-JP" altLang="en-US"/>
              <a:t>年</a:t>
            </a:r>
            <a:r>
              <a:rPr kumimoji="1" lang="en-US" altLang="ja-JP" dirty="0"/>
              <a:t>1</a:t>
            </a:r>
            <a:r>
              <a:rPr kumimoji="1" lang="ja-JP" altLang="en-US"/>
              <a:t>月に行った際の写真</a:t>
            </a:r>
          </a:p>
        </p:txBody>
      </p:sp>
      <p:sp>
        <p:nvSpPr>
          <p:cNvPr id="4" name="スライド番号プレースホルダー 3"/>
          <p:cNvSpPr>
            <a:spLocks noGrp="1"/>
          </p:cNvSpPr>
          <p:nvPr>
            <p:ph type="sldNum" sz="quarter" idx="5"/>
          </p:nvPr>
        </p:nvSpPr>
        <p:spPr/>
        <p:txBody>
          <a:bodyPr/>
          <a:lstStyle/>
          <a:p>
            <a:fld id="{11A7204B-535A-8B48-85DF-E243E58C0D5E}" type="slidenum">
              <a:rPr kumimoji="1" lang="ja-JP" altLang="en-US" smtClean="0"/>
              <a:t>9</a:t>
            </a:fld>
            <a:endParaRPr kumimoji="1" lang="ja-JP" altLang="en-US"/>
          </a:p>
        </p:txBody>
      </p:sp>
    </p:spTree>
    <p:extLst>
      <p:ext uri="{BB962C8B-B14F-4D97-AF65-F5344CB8AC3E}">
        <p14:creationId xmlns:p14="http://schemas.microsoft.com/office/powerpoint/2010/main" val="331276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2023</a:t>
            </a:r>
            <a:r>
              <a:rPr kumimoji="1" lang="ja-JP" altLang="en-US"/>
              <a:t>年</a:t>
            </a:r>
            <a:r>
              <a:rPr kumimoji="1" lang="en-US" altLang="ja-JP" dirty="0"/>
              <a:t>4</a:t>
            </a:r>
            <a:r>
              <a:rPr kumimoji="1" lang="ja-JP" altLang="en-US"/>
              <a:t>月締結した話</a:t>
            </a:r>
          </a:p>
        </p:txBody>
      </p:sp>
      <p:sp>
        <p:nvSpPr>
          <p:cNvPr id="4" name="スライド番号プレースホルダー 3"/>
          <p:cNvSpPr>
            <a:spLocks noGrp="1"/>
          </p:cNvSpPr>
          <p:nvPr>
            <p:ph type="sldNum" sz="quarter" idx="5"/>
          </p:nvPr>
        </p:nvSpPr>
        <p:spPr/>
        <p:txBody>
          <a:bodyPr/>
          <a:lstStyle/>
          <a:p>
            <a:fld id="{11A7204B-535A-8B48-85DF-E243E58C0D5E}" type="slidenum">
              <a:rPr kumimoji="1" lang="ja-JP" altLang="en-US" smtClean="0"/>
              <a:t>10</a:t>
            </a:fld>
            <a:endParaRPr kumimoji="1" lang="ja-JP" altLang="en-US"/>
          </a:p>
        </p:txBody>
      </p:sp>
    </p:spTree>
    <p:extLst>
      <p:ext uri="{BB962C8B-B14F-4D97-AF65-F5344CB8AC3E}">
        <p14:creationId xmlns:p14="http://schemas.microsoft.com/office/powerpoint/2010/main" val="841398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・コロナへの抵抗はほとんどなくなったが、メンバーの入れ替えもあり、コロナ以前ほどの活動はできていない。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・アクト以外の団体と活動する機会が増えた。またロータリークラブとの活動が今まで以上に増えており、提唱ロータリークラブ内でも、アクトの存在を理解してくださっている方が増えたように感じる。</a:t>
            </a:r>
            <a:endParaRPr lang="en-US" altLang="ja-JP" dirty="0"/>
          </a:p>
          <a:p>
            <a:endParaRPr lang="en-US" altLang="ja-JP" dirty="0"/>
          </a:p>
          <a:p>
            <a:r>
              <a:rPr lang="ja-JP" altLang="en-US"/>
              <a:t>・対面オンリーになり、例会運営の大変さを再認識した。</a:t>
            </a:r>
            <a:endParaRPr kumimoji="1" lang="ja-JP" altLang="en-US"/>
          </a:p>
        </p:txBody>
      </p:sp>
      <p:sp>
        <p:nvSpPr>
          <p:cNvPr id="4" name="スライド番号プレースホルダー 3"/>
          <p:cNvSpPr>
            <a:spLocks noGrp="1"/>
          </p:cNvSpPr>
          <p:nvPr>
            <p:ph type="sldNum" sz="quarter" idx="5"/>
          </p:nvPr>
        </p:nvSpPr>
        <p:spPr/>
        <p:txBody>
          <a:bodyPr/>
          <a:lstStyle/>
          <a:p>
            <a:fld id="{11A7204B-535A-8B48-85DF-E243E58C0D5E}" type="slidenum">
              <a:rPr kumimoji="1" lang="ja-JP" altLang="en-US" smtClean="0"/>
              <a:t>26</a:t>
            </a:fld>
            <a:endParaRPr kumimoji="1" lang="ja-JP" altLang="en-US"/>
          </a:p>
        </p:txBody>
      </p:sp>
    </p:spTree>
    <p:extLst>
      <p:ext uri="{BB962C8B-B14F-4D97-AF65-F5344CB8AC3E}">
        <p14:creationId xmlns:p14="http://schemas.microsoft.com/office/powerpoint/2010/main" val="2456541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・参加する活動から考え、作り、運営して、結果を残す活動へ全アクターが取り組めるようなチームにしていきたい。</a:t>
            </a:r>
            <a:endParaRPr lang="en-US" altLang="ja-JP" dirty="0"/>
          </a:p>
          <a:p>
            <a:endParaRPr kumimoji="1" lang="en-US" altLang="ja-JP" dirty="0"/>
          </a:p>
          <a:p>
            <a:r>
              <a:rPr kumimoji="1" lang="ja-JP" altLang="en-US"/>
              <a:t>・</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11A7204B-535A-8B48-85DF-E243E58C0D5E}" type="slidenum">
              <a:rPr kumimoji="1" lang="ja-JP" altLang="en-US" smtClean="0"/>
              <a:t>27</a:t>
            </a:fld>
            <a:endParaRPr kumimoji="1" lang="ja-JP" altLang="en-US"/>
          </a:p>
        </p:txBody>
      </p:sp>
    </p:spTree>
    <p:extLst>
      <p:ext uri="{BB962C8B-B14F-4D97-AF65-F5344CB8AC3E}">
        <p14:creationId xmlns:p14="http://schemas.microsoft.com/office/powerpoint/2010/main" val="2848208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11A7204B-535A-8B48-85DF-E243E58C0D5E}" type="slidenum">
              <a:rPr kumimoji="1" lang="ja-JP" altLang="en-US" smtClean="0"/>
              <a:t>28</a:t>
            </a:fld>
            <a:endParaRPr kumimoji="1" lang="ja-JP" altLang="en-US"/>
          </a:p>
        </p:txBody>
      </p:sp>
    </p:spTree>
    <p:extLst>
      <p:ext uri="{BB962C8B-B14F-4D97-AF65-F5344CB8AC3E}">
        <p14:creationId xmlns:p14="http://schemas.microsoft.com/office/powerpoint/2010/main" val="3761074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1A7204B-535A-8B48-85DF-E243E58C0D5E}" type="slidenum">
              <a:rPr kumimoji="1" lang="ja-JP" altLang="en-US" smtClean="0"/>
              <a:t>30</a:t>
            </a:fld>
            <a:endParaRPr kumimoji="1" lang="ja-JP" altLang="en-US"/>
          </a:p>
        </p:txBody>
      </p:sp>
    </p:spTree>
    <p:extLst>
      <p:ext uri="{BB962C8B-B14F-4D97-AF65-F5344CB8AC3E}">
        <p14:creationId xmlns:p14="http://schemas.microsoft.com/office/powerpoint/2010/main" val="3613993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1A7204B-535A-8B48-85DF-E243E58C0D5E}" type="slidenum">
              <a:rPr kumimoji="1" lang="ja-JP" altLang="en-US" smtClean="0"/>
              <a:t>31</a:t>
            </a:fld>
            <a:endParaRPr kumimoji="1" lang="ja-JP" altLang="en-US"/>
          </a:p>
        </p:txBody>
      </p:sp>
    </p:spTree>
    <p:extLst>
      <p:ext uri="{BB962C8B-B14F-4D97-AF65-F5344CB8AC3E}">
        <p14:creationId xmlns:p14="http://schemas.microsoft.com/office/powerpoint/2010/main" val="66673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ja-JP" altLang="en-US"/>
              <a:t>マスター タイトルの書式設定</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A27B50CD-86C5-D047-8B1A-4B3E8F9C8E96}" type="datetimeFigureOut">
              <a:rPr kumimoji="1" lang="ja-JP" altLang="en-US" smtClean="0"/>
              <a:t>2024/1/19</a:t>
            </a:fld>
            <a:endParaRPr kumimoji="1" lang="ja-JP" alt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kumimoji="1" lang="ja-JP" alt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2B17A4F0-7891-1B4E-B0DC-CB5880BF61CD}" type="slidenum">
              <a:rPr kumimoji="1" lang="ja-JP" altLang="en-US" smtClean="0"/>
              <a:t>‹#›</a:t>
            </a:fld>
            <a:endParaRPr kumimoji="1" lang="ja-JP" alt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0611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27B50CD-86C5-D047-8B1A-4B3E8F9C8E96}" type="datetimeFigureOut">
              <a:rPr kumimoji="1" lang="ja-JP" altLang="en-US" smtClean="0"/>
              <a:t>2024/1/19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17A4F0-7891-1B4E-B0DC-CB5880BF61CD}" type="slidenum">
              <a:rPr kumimoji="1" lang="ja-JP" altLang="en-US" smtClean="0"/>
              <a:t>‹#›</a:t>
            </a:fld>
            <a:endParaRPr kumimoji="1" lang="ja-JP" altLang="en-US"/>
          </a:p>
        </p:txBody>
      </p:sp>
    </p:spTree>
    <p:extLst>
      <p:ext uri="{BB962C8B-B14F-4D97-AF65-F5344CB8AC3E}">
        <p14:creationId xmlns:p14="http://schemas.microsoft.com/office/powerpoint/2010/main" val="1645914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27B50CD-86C5-D047-8B1A-4B3E8F9C8E96}" type="datetimeFigureOut">
              <a:rPr kumimoji="1" lang="ja-JP" altLang="en-US" smtClean="0"/>
              <a:t>2024/1/19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17A4F0-7891-1B4E-B0DC-CB5880BF61CD}" type="slidenum">
              <a:rPr kumimoji="1" lang="ja-JP" altLang="en-US" smtClean="0"/>
              <a:t>‹#›</a:t>
            </a:fld>
            <a:endParaRPr kumimoji="1" lang="ja-JP" altLang="en-US"/>
          </a:p>
        </p:txBody>
      </p:sp>
    </p:spTree>
    <p:extLst>
      <p:ext uri="{BB962C8B-B14F-4D97-AF65-F5344CB8AC3E}">
        <p14:creationId xmlns:p14="http://schemas.microsoft.com/office/powerpoint/2010/main" val="282482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27B50CD-86C5-D047-8B1A-4B3E8F9C8E96}" type="datetimeFigureOut">
              <a:rPr kumimoji="1" lang="ja-JP" altLang="en-US" smtClean="0"/>
              <a:t>2024/1/19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17A4F0-7891-1B4E-B0DC-CB5880BF61CD}" type="slidenum">
              <a:rPr kumimoji="1" lang="ja-JP" altLang="en-US" smtClean="0"/>
              <a:t>‹#›</a:t>
            </a:fld>
            <a:endParaRPr kumimoji="1" lang="ja-JP" altLang="en-US"/>
          </a:p>
        </p:txBody>
      </p:sp>
    </p:spTree>
    <p:extLst>
      <p:ext uri="{BB962C8B-B14F-4D97-AF65-F5344CB8AC3E}">
        <p14:creationId xmlns:p14="http://schemas.microsoft.com/office/powerpoint/2010/main" val="2649851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A27B50CD-86C5-D047-8B1A-4B3E8F9C8E96}" type="datetimeFigureOut">
              <a:rPr kumimoji="1" lang="ja-JP" altLang="en-US" smtClean="0"/>
              <a:t>2024/1/19</a:t>
            </a:fld>
            <a:endParaRPr kumimoji="1" lang="ja-JP" alt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2B17A4F0-7891-1B4E-B0DC-CB5880BF61CD}" type="slidenum">
              <a:rPr kumimoji="1" lang="ja-JP" altLang="en-US" smtClean="0"/>
              <a:t>‹#›</a:t>
            </a:fld>
            <a:endParaRPr kumimoji="1" lang="ja-JP" alt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35085966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27B50CD-86C5-D047-8B1A-4B3E8F9C8E96}" type="datetimeFigureOut">
              <a:rPr kumimoji="1" lang="ja-JP" altLang="en-US" smtClean="0"/>
              <a:t>2024/1/19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B17A4F0-7891-1B4E-B0DC-CB5880BF61CD}" type="slidenum">
              <a:rPr kumimoji="1" lang="ja-JP" altLang="en-US" smtClean="0"/>
              <a:t>‹#›</a:t>
            </a:fld>
            <a:endParaRPr kumimoji="1" lang="ja-JP" altLang="en-US"/>
          </a:p>
        </p:txBody>
      </p:sp>
    </p:spTree>
    <p:extLst>
      <p:ext uri="{BB962C8B-B14F-4D97-AF65-F5344CB8AC3E}">
        <p14:creationId xmlns:p14="http://schemas.microsoft.com/office/powerpoint/2010/main" val="224199874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257300" y="2909102"/>
            <a:ext cx="4800600" cy="29963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633864" y="2909102"/>
            <a:ext cx="4800600" cy="29963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27B50CD-86C5-D047-8B1A-4B3E8F9C8E96}" type="datetimeFigureOut">
              <a:rPr kumimoji="1" lang="ja-JP" altLang="en-US" smtClean="0"/>
              <a:t>2024/1/19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B17A4F0-7891-1B4E-B0DC-CB5880BF61CD}" type="slidenum">
              <a:rPr kumimoji="1" lang="ja-JP" altLang="en-US" smtClean="0"/>
              <a:t>‹#›</a:t>
            </a:fld>
            <a:endParaRPr kumimoji="1" lang="ja-JP" altLang="en-US"/>
          </a:p>
        </p:txBody>
      </p:sp>
    </p:spTree>
    <p:extLst>
      <p:ext uri="{BB962C8B-B14F-4D97-AF65-F5344CB8AC3E}">
        <p14:creationId xmlns:p14="http://schemas.microsoft.com/office/powerpoint/2010/main" val="377091610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27B50CD-86C5-D047-8B1A-4B3E8F9C8E96}" type="datetimeFigureOut">
              <a:rPr kumimoji="1" lang="ja-JP" altLang="en-US" smtClean="0"/>
              <a:t>2024/1/19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B17A4F0-7891-1B4E-B0DC-CB5880BF61CD}" type="slidenum">
              <a:rPr kumimoji="1" lang="ja-JP" altLang="en-US" smtClean="0"/>
              <a:t>‹#›</a:t>
            </a:fld>
            <a:endParaRPr kumimoji="1" lang="ja-JP" altLang="en-US"/>
          </a:p>
        </p:txBody>
      </p:sp>
    </p:spTree>
    <p:extLst>
      <p:ext uri="{BB962C8B-B14F-4D97-AF65-F5344CB8AC3E}">
        <p14:creationId xmlns:p14="http://schemas.microsoft.com/office/powerpoint/2010/main" val="1059241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7B50CD-86C5-D047-8B1A-4B3E8F9C8E96}" type="datetimeFigureOut">
              <a:rPr kumimoji="1" lang="ja-JP" altLang="en-US" smtClean="0"/>
              <a:t>2024/1/19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B17A4F0-7891-1B4E-B0DC-CB5880BF61CD}" type="slidenum">
              <a:rPr kumimoji="1" lang="ja-JP" altLang="en-US" smtClean="0"/>
              <a:t>‹#›</a:t>
            </a:fld>
            <a:endParaRPr kumimoji="1" lang="ja-JP" altLang="en-US"/>
          </a:p>
        </p:txBody>
      </p:sp>
    </p:spTree>
    <p:extLst>
      <p:ext uri="{BB962C8B-B14F-4D97-AF65-F5344CB8AC3E}">
        <p14:creationId xmlns:p14="http://schemas.microsoft.com/office/powerpoint/2010/main" val="406420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65051" y="6375679"/>
            <a:ext cx="1233355" cy="348462"/>
          </a:xfrm>
        </p:spPr>
        <p:txBody>
          <a:bodyPr/>
          <a:lstStyle/>
          <a:p>
            <a:fld id="{A27B50CD-86C5-D047-8B1A-4B3E8F9C8E96}" type="datetimeFigureOut">
              <a:rPr kumimoji="1" lang="ja-JP" altLang="en-US" smtClean="0"/>
              <a:t>2024/1/19</a:t>
            </a:fld>
            <a:endParaRPr kumimoji="1" lang="ja-JP" altLang="en-US"/>
          </a:p>
        </p:txBody>
      </p:sp>
      <p:sp>
        <p:nvSpPr>
          <p:cNvPr id="6" name="Footer Placeholder 5"/>
          <p:cNvSpPr>
            <a:spLocks noGrp="1"/>
          </p:cNvSpPr>
          <p:nvPr>
            <p:ph type="ftr" sz="quarter" idx="11"/>
          </p:nvPr>
        </p:nvSpPr>
        <p:spPr>
          <a:xfrm>
            <a:off x="2103620" y="6375679"/>
            <a:ext cx="3482179" cy="345796"/>
          </a:xfrm>
        </p:spPr>
        <p:txBody>
          <a:bodyPr/>
          <a:lstStyle/>
          <a:p>
            <a:endParaRPr kumimoji="1" lang="ja-JP" altLang="en-US"/>
          </a:p>
        </p:txBody>
      </p:sp>
      <p:sp>
        <p:nvSpPr>
          <p:cNvPr id="7" name="Slide Number Placeholder 6"/>
          <p:cNvSpPr>
            <a:spLocks noGrp="1"/>
          </p:cNvSpPr>
          <p:nvPr>
            <p:ph type="sldNum" sz="quarter" idx="12"/>
          </p:nvPr>
        </p:nvSpPr>
        <p:spPr>
          <a:xfrm>
            <a:off x="5691014" y="6375679"/>
            <a:ext cx="1232456" cy="345796"/>
          </a:xfrm>
        </p:spPr>
        <p:txBody>
          <a:bodyPr/>
          <a:lstStyle/>
          <a:p>
            <a:fld id="{2B17A4F0-7891-1B4E-B0DC-CB5880BF61CD}" type="slidenum">
              <a:rPr kumimoji="1" lang="ja-JP" altLang="en-US" smtClean="0"/>
              <a:t>‹#›</a:t>
            </a:fld>
            <a:endParaRPr kumimoji="1" lang="ja-JP" alt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78995782"/>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65950" y="6375679"/>
            <a:ext cx="1232456" cy="348462"/>
          </a:xfrm>
        </p:spPr>
        <p:txBody>
          <a:bodyPr/>
          <a:lstStyle/>
          <a:p>
            <a:fld id="{A27B50CD-86C5-D047-8B1A-4B3E8F9C8E96}" type="datetimeFigureOut">
              <a:rPr kumimoji="1" lang="ja-JP" altLang="en-US" smtClean="0"/>
              <a:t>2024/1/19</a:t>
            </a:fld>
            <a:endParaRPr kumimoji="1" lang="ja-JP" altLang="en-US"/>
          </a:p>
        </p:txBody>
      </p:sp>
      <p:sp>
        <p:nvSpPr>
          <p:cNvPr id="6" name="Footer Placeholder 5"/>
          <p:cNvSpPr>
            <a:spLocks noGrp="1"/>
          </p:cNvSpPr>
          <p:nvPr>
            <p:ph type="ftr" sz="quarter" idx="11"/>
          </p:nvPr>
        </p:nvSpPr>
        <p:spPr>
          <a:xfrm>
            <a:off x="2103621" y="6375679"/>
            <a:ext cx="3482178" cy="345796"/>
          </a:xfrm>
        </p:spPr>
        <p:txBody>
          <a:bodyPr/>
          <a:lstStyle/>
          <a:p>
            <a:endParaRPr kumimoji="1" lang="ja-JP" altLang="en-US"/>
          </a:p>
        </p:txBody>
      </p:sp>
      <p:sp>
        <p:nvSpPr>
          <p:cNvPr id="7" name="Slide Number Placeholder 6"/>
          <p:cNvSpPr>
            <a:spLocks noGrp="1"/>
          </p:cNvSpPr>
          <p:nvPr>
            <p:ph type="sldNum" sz="quarter" idx="12"/>
          </p:nvPr>
        </p:nvSpPr>
        <p:spPr>
          <a:xfrm>
            <a:off x="5687568" y="6375679"/>
            <a:ext cx="1234440" cy="345796"/>
          </a:xfrm>
        </p:spPr>
        <p:txBody>
          <a:bodyPr/>
          <a:lstStyle/>
          <a:p>
            <a:fld id="{2B17A4F0-7891-1B4E-B0DC-CB5880BF61CD}" type="slidenum">
              <a:rPr kumimoji="1" lang="ja-JP" altLang="en-US" smtClean="0"/>
              <a:t>‹#›</a:t>
            </a:fld>
            <a:endParaRPr kumimoji="1" lang="ja-JP" altLang="en-US"/>
          </a:p>
        </p:txBody>
      </p:sp>
    </p:spTree>
    <p:extLst>
      <p:ext uri="{BB962C8B-B14F-4D97-AF65-F5344CB8AC3E}">
        <p14:creationId xmlns:p14="http://schemas.microsoft.com/office/powerpoint/2010/main" val="2399900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A27B50CD-86C5-D047-8B1A-4B3E8F9C8E96}" type="datetimeFigureOut">
              <a:rPr kumimoji="1" lang="ja-JP" altLang="en-US" smtClean="0"/>
              <a:t>2024/1/19</a:t>
            </a:fld>
            <a:endParaRPr kumimoji="1" lang="ja-JP" alt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2B17A4F0-7891-1B4E-B0DC-CB5880BF61CD}" type="slidenum">
              <a:rPr kumimoji="1" lang="ja-JP" altLang="en-US" smtClean="0"/>
              <a:t>‹#›</a:t>
            </a:fld>
            <a:endParaRPr kumimoji="1" lang="ja-JP" alt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2434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0.png"/><Relationship Id="rId7" Type="http://schemas.openxmlformats.org/officeDocument/2006/relationships/customXml" Target="../ink/ink4.xml"/><Relationship Id="rId2" Type="http://schemas.openxmlformats.org/officeDocument/2006/relationships/customXml" Target="../ink/ink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ustomXml" Target="../ink/ink3.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customXml" Target="../ink/ink5.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10.png"/><Relationship Id="rId4" Type="http://schemas.openxmlformats.org/officeDocument/2006/relationships/customXml" Target="../ink/ink6.xml"/><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6D1051-93B8-27A5-E4BD-BEFEE64CEB98}"/>
              </a:ext>
            </a:extLst>
          </p:cNvPr>
          <p:cNvSpPr>
            <a:spLocks noGrp="1"/>
          </p:cNvSpPr>
          <p:nvPr>
            <p:ph type="ctrTitle"/>
          </p:nvPr>
        </p:nvSpPr>
        <p:spPr/>
        <p:txBody>
          <a:bodyPr/>
          <a:lstStyle/>
          <a:p>
            <a:r>
              <a:rPr lang="ja-JP" altLang="en-US" sz="8800"/>
              <a:t>コロナからの脱却</a:t>
            </a:r>
            <a:r>
              <a:rPr lang="en-US" altLang="ja-JP" sz="8800" dirty="0"/>
              <a:t>〜</a:t>
            </a:r>
            <a:r>
              <a:rPr lang="ja-JP" altLang="en-US" sz="8800"/>
              <a:t>そして未来へ</a:t>
            </a:r>
            <a:endParaRPr kumimoji="1" lang="ja-JP" altLang="en-US" sz="8800"/>
          </a:p>
        </p:txBody>
      </p:sp>
      <p:sp>
        <p:nvSpPr>
          <p:cNvPr id="3" name="字幕 2">
            <a:extLst>
              <a:ext uri="{FF2B5EF4-FFF2-40B4-BE49-F238E27FC236}">
                <a16:creationId xmlns:a16="http://schemas.microsoft.com/office/drawing/2014/main" id="{4960B11C-4138-B0EE-7EA7-D429D3EE6885}"/>
              </a:ext>
            </a:extLst>
          </p:cNvPr>
          <p:cNvSpPr>
            <a:spLocks noGrp="1"/>
          </p:cNvSpPr>
          <p:nvPr>
            <p:ph type="subTitle" idx="1"/>
          </p:nvPr>
        </p:nvSpPr>
        <p:spPr/>
        <p:txBody>
          <a:bodyPr/>
          <a:lstStyle/>
          <a:p>
            <a:r>
              <a:rPr kumimoji="1" lang="ja-JP" altLang="en-US"/>
              <a:t>２７２０地区</a:t>
            </a:r>
          </a:p>
        </p:txBody>
      </p:sp>
    </p:spTree>
    <p:extLst>
      <p:ext uri="{BB962C8B-B14F-4D97-AF65-F5344CB8AC3E}">
        <p14:creationId xmlns:p14="http://schemas.microsoft.com/office/powerpoint/2010/main" val="2269955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EE395-39D8-5662-7948-022A4133DE88}"/>
              </a:ext>
            </a:extLst>
          </p:cNvPr>
          <p:cNvSpPr txBox="1"/>
          <p:nvPr/>
        </p:nvSpPr>
        <p:spPr>
          <a:xfrm>
            <a:off x="2590800" y="549202"/>
            <a:ext cx="7010400" cy="1446550"/>
          </a:xfrm>
          <a:prstGeom prst="rect">
            <a:avLst/>
          </a:prstGeom>
          <a:noFill/>
        </p:spPr>
        <p:txBody>
          <a:bodyPr wrap="square" rtlCol="0">
            <a:spAutoFit/>
          </a:bodyPr>
          <a:lstStyle/>
          <a:p>
            <a:pPr algn="ctr"/>
            <a:r>
              <a:rPr kumimoji="1" lang="en-US" altLang="ja-JP" sz="4400" u="sng" dirty="0"/>
              <a:t>2023</a:t>
            </a:r>
            <a:r>
              <a:rPr kumimoji="1" lang="ja-JP" altLang="en-US" sz="4400" u="sng"/>
              <a:t>年</a:t>
            </a:r>
            <a:r>
              <a:rPr kumimoji="1" lang="en-US" altLang="ja-JP" sz="4400" u="sng" dirty="0"/>
              <a:t>4</a:t>
            </a:r>
            <a:r>
              <a:rPr kumimoji="1" lang="ja-JP" altLang="en-US" sz="4400" u="sng"/>
              <a:t>月</a:t>
            </a:r>
            <a:endParaRPr kumimoji="1" lang="en-US" altLang="ja-JP" sz="4400" u="sng" dirty="0"/>
          </a:p>
          <a:p>
            <a:pPr algn="ctr"/>
            <a:r>
              <a:rPr kumimoji="1" lang="ja-JP" altLang="en-US" sz="4400" u="sng"/>
              <a:t>台湾</a:t>
            </a:r>
            <a:r>
              <a:rPr kumimoji="1" lang="en-US" altLang="ja-JP" sz="4400" u="sng" dirty="0"/>
              <a:t>3523</a:t>
            </a:r>
            <a:r>
              <a:rPr kumimoji="1" lang="ja-JP" altLang="en-US" sz="4400" u="sng"/>
              <a:t>地区との姉妹締結</a:t>
            </a:r>
          </a:p>
        </p:txBody>
      </p:sp>
      <p:pic>
        <p:nvPicPr>
          <p:cNvPr id="7" name="図 6" descr="人, 屋内, テーブル, 男 が含まれている画像&#10;&#10;自動的に生成された説明">
            <a:extLst>
              <a:ext uri="{FF2B5EF4-FFF2-40B4-BE49-F238E27FC236}">
                <a16:creationId xmlns:a16="http://schemas.microsoft.com/office/drawing/2014/main" id="{806FDAFA-0CD2-649E-0228-D582A5D12096}"/>
              </a:ext>
            </a:extLst>
          </p:cNvPr>
          <p:cNvPicPr>
            <a:picLocks noChangeAspect="1"/>
          </p:cNvPicPr>
          <p:nvPr/>
        </p:nvPicPr>
        <p:blipFill>
          <a:blip r:embed="rId3"/>
          <a:stretch>
            <a:fillRect/>
          </a:stretch>
        </p:blipFill>
        <p:spPr>
          <a:xfrm>
            <a:off x="3190174" y="2434363"/>
            <a:ext cx="5811652" cy="3874435"/>
          </a:xfrm>
          <a:prstGeom prst="rect">
            <a:avLst/>
          </a:prstGeom>
        </p:spPr>
      </p:pic>
    </p:spTree>
    <p:extLst>
      <p:ext uri="{BB962C8B-B14F-4D97-AF65-F5344CB8AC3E}">
        <p14:creationId xmlns:p14="http://schemas.microsoft.com/office/powerpoint/2010/main" val="3037341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C7D028-50DD-F857-A887-4DC4D5B0A96F}"/>
              </a:ext>
            </a:extLst>
          </p:cNvPr>
          <p:cNvSpPr>
            <a:spLocks noGrp="1"/>
          </p:cNvSpPr>
          <p:nvPr>
            <p:ph idx="1"/>
          </p:nvPr>
        </p:nvSpPr>
        <p:spPr>
          <a:xfrm>
            <a:off x="2469778" y="1997080"/>
            <a:ext cx="7252443" cy="1220840"/>
          </a:xfrm>
        </p:spPr>
        <p:txBody>
          <a:bodyPr>
            <a:normAutofit fontScale="85000" lnSpcReduction="10000"/>
          </a:bodyPr>
          <a:lstStyle/>
          <a:p>
            <a:pPr marL="0" indent="0">
              <a:buNone/>
            </a:pPr>
            <a:r>
              <a:rPr kumimoji="1" lang="ja-JP" altLang="en-US" sz="7200"/>
              <a:t>次年度地区代表選出</a:t>
            </a:r>
          </a:p>
        </p:txBody>
      </p:sp>
      <p:sp>
        <p:nvSpPr>
          <p:cNvPr id="4" name="テキスト ボックス 3">
            <a:extLst>
              <a:ext uri="{FF2B5EF4-FFF2-40B4-BE49-F238E27FC236}">
                <a16:creationId xmlns:a16="http://schemas.microsoft.com/office/drawing/2014/main" id="{FCBEE395-39D8-5662-7948-022A4133DE88}"/>
              </a:ext>
            </a:extLst>
          </p:cNvPr>
          <p:cNvSpPr txBox="1"/>
          <p:nvPr/>
        </p:nvSpPr>
        <p:spPr>
          <a:xfrm>
            <a:off x="2919221" y="847741"/>
            <a:ext cx="6521722" cy="769441"/>
          </a:xfrm>
          <a:prstGeom prst="rect">
            <a:avLst/>
          </a:prstGeom>
          <a:noFill/>
        </p:spPr>
        <p:txBody>
          <a:bodyPr wrap="square" rtlCol="0">
            <a:spAutoFit/>
          </a:bodyPr>
          <a:lstStyle/>
          <a:p>
            <a:r>
              <a:rPr kumimoji="1" lang="ja-JP" altLang="en-US" sz="4400" u="sng"/>
              <a:t>だが、課題はまだあった</a:t>
            </a:r>
          </a:p>
        </p:txBody>
      </p:sp>
      <p:sp>
        <p:nvSpPr>
          <p:cNvPr id="6" name="コンテンツ プレースホルダー 2">
            <a:extLst>
              <a:ext uri="{FF2B5EF4-FFF2-40B4-BE49-F238E27FC236}">
                <a16:creationId xmlns:a16="http://schemas.microsoft.com/office/drawing/2014/main" id="{369E2710-2235-95D7-0648-1BEA01B8E706}"/>
              </a:ext>
            </a:extLst>
          </p:cNvPr>
          <p:cNvSpPr txBox="1">
            <a:spLocks/>
          </p:cNvSpPr>
          <p:nvPr/>
        </p:nvSpPr>
        <p:spPr>
          <a:xfrm>
            <a:off x="1597694" y="3611102"/>
            <a:ext cx="10100319" cy="23991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ja-JP" altLang="en-US" sz="4000"/>
              <a:t>次年度まであと３ヶ月を切っている中で</a:t>
            </a:r>
            <a:endParaRPr lang="en-US" altLang="ja-JP" sz="4000" dirty="0"/>
          </a:p>
          <a:p>
            <a:pPr marL="0" indent="0">
              <a:buFont typeface="Arial" panose="020B0604020202020204" pitchFamily="34" charset="0"/>
              <a:buNone/>
            </a:pPr>
            <a:r>
              <a:rPr lang="ja-JP" altLang="en-US" sz="4000"/>
              <a:t>まだ地区代表が決まっていなかった。</a:t>
            </a:r>
            <a:endParaRPr lang="en-US" altLang="ja-JP" sz="4000" dirty="0"/>
          </a:p>
          <a:p>
            <a:pPr marL="0" indent="0">
              <a:buFont typeface="Arial" panose="020B0604020202020204" pitchFamily="34" charset="0"/>
              <a:buNone/>
            </a:pPr>
            <a:r>
              <a:rPr lang="ja-JP" altLang="en-US" sz="4000"/>
              <a:t>いや、地区役員すら決まっていなかった・・・</a:t>
            </a:r>
            <a:endParaRPr lang="en-US" altLang="ja-JP" sz="4000" dirty="0"/>
          </a:p>
        </p:txBody>
      </p:sp>
    </p:spTree>
    <p:extLst>
      <p:ext uri="{BB962C8B-B14F-4D97-AF65-F5344CB8AC3E}">
        <p14:creationId xmlns:p14="http://schemas.microsoft.com/office/powerpoint/2010/main" val="958787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C7D028-50DD-F857-A887-4DC4D5B0A96F}"/>
              </a:ext>
            </a:extLst>
          </p:cNvPr>
          <p:cNvSpPr>
            <a:spLocks noGrp="1"/>
          </p:cNvSpPr>
          <p:nvPr>
            <p:ph idx="1"/>
          </p:nvPr>
        </p:nvSpPr>
        <p:spPr>
          <a:xfrm>
            <a:off x="1370059" y="2275687"/>
            <a:ext cx="9941560" cy="3975484"/>
          </a:xfrm>
        </p:spPr>
        <p:txBody>
          <a:bodyPr>
            <a:normAutofit/>
          </a:bodyPr>
          <a:lstStyle/>
          <a:p>
            <a:pPr marL="0" indent="0">
              <a:buNone/>
            </a:pPr>
            <a:endParaRPr kumimoji="1" lang="en-US" altLang="ja-JP" sz="4000" dirty="0"/>
          </a:p>
          <a:p>
            <a:pPr marL="0" indent="0">
              <a:buNone/>
            </a:pPr>
            <a:r>
              <a:rPr kumimoji="1" lang="ja-JP" altLang="en-US" sz="4000"/>
              <a:t>堀川ガバナーに</a:t>
            </a:r>
            <a:endParaRPr kumimoji="1" lang="en-US" altLang="ja-JP" sz="4000" dirty="0"/>
          </a:p>
          <a:p>
            <a:pPr marL="0" indent="0">
              <a:buNone/>
            </a:pPr>
            <a:r>
              <a:rPr kumimoji="1" lang="ja-JP" altLang="en-US" sz="4000"/>
              <a:t>「もう</a:t>
            </a:r>
            <a:r>
              <a:rPr kumimoji="1" lang="en-US" altLang="ja-JP" sz="4000" dirty="0"/>
              <a:t>1</a:t>
            </a:r>
            <a:r>
              <a:rPr kumimoji="1" lang="ja-JP" altLang="en-US" sz="4000"/>
              <a:t>年</a:t>
            </a:r>
            <a:r>
              <a:rPr lang="ja-JP" altLang="en-US" sz="4000"/>
              <a:t>したら？</a:t>
            </a:r>
            <a:r>
              <a:rPr kumimoji="1" lang="ja-JP" altLang="en-US" sz="4000"/>
              <a:t>」と台湾で言われた。</a:t>
            </a:r>
            <a:endParaRPr kumimoji="1" lang="en-US" altLang="ja-JP" sz="4000" dirty="0"/>
          </a:p>
        </p:txBody>
      </p:sp>
      <p:sp>
        <p:nvSpPr>
          <p:cNvPr id="4" name="テキスト ボックス 3">
            <a:extLst>
              <a:ext uri="{FF2B5EF4-FFF2-40B4-BE49-F238E27FC236}">
                <a16:creationId xmlns:a16="http://schemas.microsoft.com/office/drawing/2014/main" id="{FCBEE395-39D8-5662-7948-022A4133DE88}"/>
              </a:ext>
            </a:extLst>
          </p:cNvPr>
          <p:cNvSpPr txBox="1"/>
          <p:nvPr/>
        </p:nvSpPr>
        <p:spPr>
          <a:xfrm>
            <a:off x="3089595" y="812563"/>
            <a:ext cx="6012810" cy="769441"/>
          </a:xfrm>
          <a:prstGeom prst="rect">
            <a:avLst/>
          </a:prstGeom>
          <a:noFill/>
        </p:spPr>
        <p:txBody>
          <a:bodyPr wrap="square" rtlCol="0">
            <a:spAutoFit/>
          </a:bodyPr>
          <a:lstStyle/>
          <a:p>
            <a:r>
              <a:rPr kumimoji="1" lang="ja-JP" altLang="en-US" sz="4400" u="sng"/>
              <a:t>そんな時の一言・・・</a:t>
            </a:r>
          </a:p>
        </p:txBody>
      </p:sp>
    </p:spTree>
    <p:extLst>
      <p:ext uri="{BB962C8B-B14F-4D97-AF65-F5344CB8AC3E}">
        <p14:creationId xmlns:p14="http://schemas.microsoft.com/office/powerpoint/2010/main" val="1765080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a:extLst>
              <a:ext uri="{FF2B5EF4-FFF2-40B4-BE49-F238E27FC236}">
                <a16:creationId xmlns:a16="http://schemas.microsoft.com/office/drawing/2014/main" id="{B4BFDF0A-6414-8DEB-2D84-CA9BBD9003B3}"/>
              </a:ext>
            </a:extLst>
          </p:cNvPr>
          <p:cNvSpPr txBox="1">
            <a:spLocks/>
          </p:cNvSpPr>
          <p:nvPr/>
        </p:nvSpPr>
        <p:spPr>
          <a:xfrm>
            <a:off x="1140336" y="5061205"/>
            <a:ext cx="10379981" cy="15708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r>
              <a:rPr kumimoji="1" lang="ja-JP" altLang="en-US" sz="4400"/>
              <a:t>この言葉は素直に嬉しかった</a:t>
            </a:r>
            <a:endParaRPr kumimoji="1" lang="en-US" altLang="ja-JP" sz="4400" dirty="0"/>
          </a:p>
          <a:p>
            <a:r>
              <a:rPr lang="ja-JP" altLang="en-US" sz="4400"/>
              <a:t>その瞬間もう</a:t>
            </a:r>
            <a:r>
              <a:rPr lang="en-US" altLang="ja-JP" sz="4400" dirty="0"/>
              <a:t>1</a:t>
            </a:r>
            <a:r>
              <a:rPr lang="ja-JP" altLang="en-US" sz="4400"/>
              <a:t>年やる気持ちが固まった</a:t>
            </a:r>
            <a:endParaRPr lang="en-US" altLang="ja-JP" sz="4400" dirty="0"/>
          </a:p>
        </p:txBody>
      </p:sp>
      <p:sp>
        <p:nvSpPr>
          <p:cNvPr id="9" name="テキスト ボックス 8">
            <a:extLst>
              <a:ext uri="{FF2B5EF4-FFF2-40B4-BE49-F238E27FC236}">
                <a16:creationId xmlns:a16="http://schemas.microsoft.com/office/drawing/2014/main" id="{A7A3F578-3163-E909-1C7F-9182A96EC559}"/>
              </a:ext>
            </a:extLst>
          </p:cNvPr>
          <p:cNvSpPr txBox="1"/>
          <p:nvPr/>
        </p:nvSpPr>
        <p:spPr>
          <a:xfrm>
            <a:off x="3746491" y="749501"/>
            <a:ext cx="4699017" cy="769441"/>
          </a:xfrm>
          <a:prstGeom prst="rect">
            <a:avLst/>
          </a:prstGeom>
          <a:noFill/>
        </p:spPr>
        <p:txBody>
          <a:bodyPr wrap="square" rtlCol="0">
            <a:spAutoFit/>
          </a:bodyPr>
          <a:lstStyle/>
          <a:p>
            <a:r>
              <a:rPr kumimoji="1" lang="ja-JP" altLang="en-US" sz="4400" u="sng"/>
              <a:t>僕を動かした言葉</a:t>
            </a:r>
            <a:endParaRPr kumimoji="1" lang="en-US" altLang="ja-JP" sz="4400" u="sng" dirty="0"/>
          </a:p>
        </p:txBody>
      </p:sp>
      <p:sp>
        <p:nvSpPr>
          <p:cNvPr id="6" name="テキスト ボックス 5">
            <a:extLst>
              <a:ext uri="{FF2B5EF4-FFF2-40B4-BE49-F238E27FC236}">
                <a16:creationId xmlns:a16="http://schemas.microsoft.com/office/drawing/2014/main" id="{7889F068-F949-B4C7-5E9A-21BA3AB9AF5F}"/>
              </a:ext>
            </a:extLst>
          </p:cNvPr>
          <p:cNvSpPr txBox="1"/>
          <p:nvPr/>
        </p:nvSpPr>
        <p:spPr>
          <a:xfrm>
            <a:off x="1140336" y="1757653"/>
            <a:ext cx="10830947" cy="2800767"/>
          </a:xfrm>
          <a:prstGeom prst="rect">
            <a:avLst/>
          </a:prstGeom>
          <a:noFill/>
        </p:spPr>
        <p:txBody>
          <a:bodyPr wrap="square">
            <a:spAutoFit/>
          </a:bodyPr>
          <a:lstStyle/>
          <a:p>
            <a:pPr marL="0" indent="0">
              <a:buNone/>
            </a:pPr>
            <a:r>
              <a:rPr kumimoji="1" lang="ja-JP" altLang="en-US" sz="4400">
                <a:solidFill>
                  <a:schemeClr val="tx1">
                    <a:lumMod val="65000"/>
                    <a:lumOff val="35000"/>
                  </a:schemeClr>
                </a:solidFill>
              </a:rPr>
              <a:t>さらに・・・</a:t>
            </a:r>
            <a:endParaRPr kumimoji="1" lang="en-US" altLang="ja-JP" sz="4400" dirty="0">
              <a:solidFill>
                <a:schemeClr val="tx1">
                  <a:lumMod val="65000"/>
                  <a:lumOff val="35000"/>
                </a:schemeClr>
              </a:solidFill>
            </a:endParaRPr>
          </a:p>
          <a:p>
            <a:pPr marL="0" indent="0">
              <a:buNone/>
            </a:pPr>
            <a:r>
              <a:rPr kumimoji="1" lang="ja-JP" altLang="en-US" sz="4400">
                <a:solidFill>
                  <a:schemeClr val="tx1">
                    <a:lumMod val="65000"/>
                    <a:lumOff val="35000"/>
                  </a:schemeClr>
                </a:solidFill>
              </a:rPr>
              <a:t>地区役員会議の中で</a:t>
            </a:r>
            <a:r>
              <a:rPr lang="en-US" altLang="ja-JP" sz="4400" dirty="0">
                <a:solidFill>
                  <a:schemeClr val="tx1">
                    <a:lumMod val="65000"/>
                    <a:lumOff val="35000"/>
                  </a:schemeClr>
                </a:solidFill>
              </a:rPr>
              <a:t>1</a:t>
            </a:r>
            <a:r>
              <a:rPr kumimoji="1" lang="ja-JP" altLang="en-US" sz="4400">
                <a:solidFill>
                  <a:schemeClr val="tx1">
                    <a:lumMod val="65000"/>
                    <a:lumOff val="35000"/>
                  </a:schemeClr>
                </a:solidFill>
              </a:rPr>
              <a:t>人の役員から</a:t>
            </a:r>
            <a:endParaRPr kumimoji="1" lang="en-US" altLang="ja-JP" sz="4400" dirty="0">
              <a:solidFill>
                <a:schemeClr val="tx1">
                  <a:lumMod val="65000"/>
                  <a:lumOff val="35000"/>
                </a:schemeClr>
              </a:solidFill>
            </a:endParaRPr>
          </a:p>
          <a:p>
            <a:pPr marL="0" indent="0">
              <a:buNone/>
            </a:pPr>
            <a:r>
              <a:rPr lang="ja-JP" altLang="en-US" sz="4400">
                <a:solidFill>
                  <a:schemeClr val="tx1">
                    <a:lumMod val="65000"/>
                    <a:lumOff val="35000"/>
                  </a:schemeClr>
                </a:solidFill>
              </a:rPr>
              <a:t>「蓮くんが代表ならもう一年してもいい」</a:t>
            </a:r>
            <a:endParaRPr lang="en-US" altLang="ja-JP" sz="4400" dirty="0">
              <a:solidFill>
                <a:schemeClr val="tx1">
                  <a:lumMod val="65000"/>
                  <a:lumOff val="35000"/>
                </a:schemeClr>
              </a:solidFill>
            </a:endParaRPr>
          </a:p>
          <a:p>
            <a:pPr marL="0" indent="0">
              <a:buNone/>
            </a:pPr>
            <a:r>
              <a:rPr kumimoji="1" lang="ja-JP" altLang="en-US" sz="4400">
                <a:solidFill>
                  <a:schemeClr val="tx1">
                    <a:lumMod val="65000"/>
                    <a:lumOff val="35000"/>
                  </a:schemeClr>
                </a:solidFill>
              </a:rPr>
              <a:t>という声が上がった。</a:t>
            </a:r>
          </a:p>
        </p:txBody>
      </p:sp>
    </p:spTree>
    <p:extLst>
      <p:ext uri="{BB962C8B-B14F-4D97-AF65-F5344CB8AC3E}">
        <p14:creationId xmlns:p14="http://schemas.microsoft.com/office/powerpoint/2010/main" val="2833349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889F068-F949-B4C7-5E9A-21BA3AB9AF5F}"/>
              </a:ext>
            </a:extLst>
          </p:cNvPr>
          <p:cNvSpPr txBox="1"/>
          <p:nvPr/>
        </p:nvSpPr>
        <p:spPr>
          <a:xfrm>
            <a:off x="1352548" y="2828835"/>
            <a:ext cx="9791701" cy="1200329"/>
          </a:xfrm>
          <a:prstGeom prst="rect">
            <a:avLst/>
          </a:prstGeom>
          <a:noFill/>
        </p:spPr>
        <p:txBody>
          <a:bodyPr wrap="square">
            <a:spAutoFit/>
          </a:bodyPr>
          <a:lstStyle/>
          <a:p>
            <a:pPr marL="0" indent="0">
              <a:buNone/>
            </a:pPr>
            <a:r>
              <a:rPr kumimoji="1" lang="ja-JP" altLang="en-US" sz="3600">
                <a:solidFill>
                  <a:schemeClr val="tx1">
                    <a:lumMod val="65000"/>
                    <a:lumOff val="35000"/>
                  </a:schemeClr>
                </a:solidFill>
              </a:rPr>
              <a:t>次年度はいいとしても同じことの繰り返し</a:t>
            </a:r>
            <a:endParaRPr kumimoji="1" lang="en-US" altLang="ja-JP" sz="3600" dirty="0">
              <a:solidFill>
                <a:schemeClr val="tx1">
                  <a:lumMod val="65000"/>
                  <a:lumOff val="35000"/>
                </a:schemeClr>
              </a:solidFill>
            </a:endParaRPr>
          </a:p>
          <a:p>
            <a:pPr marL="0" indent="0">
              <a:buNone/>
            </a:pPr>
            <a:r>
              <a:rPr kumimoji="1" lang="ja-JP" altLang="en-US" sz="3600">
                <a:solidFill>
                  <a:schemeClr val="tx1">
                    <a:lumMod val="65000"/>
                    <a:lumOff val="35000"/>
                  </a:schemeClr>
                </a:solidFill>
              </a:rPr>
              <a:t>根本的解決にはなっていないことに気づいた。</a:t>
            </a:r>
            <a:endParaRPr kumimoji="1" lang="en-US" altLang="ja-JP" sz="3600" dirty="0">
              <a:solidFill>
                <a:schemeClr val="tx1">
                  <a:lumMod val="65000"/>
                  <a:lumOff val="35000"/>
                </a:schemeClr>
              </a:solidFill>
            </a:endParaRPr>
          </a:p>
        </p:txBody>
      </p:sp>
      <p:sp>
        <p:nvSpPr>
          <p:cNvPr id="2" name="テキスト ボックス 1">
            <a:extLst>
              <a:ext uri="{FF2B5EF4-FFF2-40B4-BE49-F238E27FC236}">
                <a16:creationId xmlns:a16="http://schemas.microsoft.com/office/drawing/2014/main" id="{C08929E3-1366-872D-5860-8AB938693F41}"/>
              </a:ext>
            </a:extLst>
          </p:cNvPr>
          <p:cNvSpPr txBox="1"/>
          <p:nvPr/>
        </p:nvSpPr>
        <p:spPr>
          <a:xfrm>
            <a:off x="3459480" y="749501"/>
            <a:ext cx="5273039" cy="769441"/>
          </a:xfrm>
          <a:prstGeom prst="rect">
            <a:avLst/>
          </a:prstGeom>
          <a:noFill/>
        </p:spPr>
        <p:txBody>
          <a:bodyPr wrap="square" rtlCol="0">
            <a:spAutoFit/>
          </a:bodyPr>
          <a:lstStyle/>
          <a:p>
            <a:r>
              <a:rPr kumimoji="1" lang="ja-JP" altLang="en-US" sz="4400" u="sng"/>
              <a:t>安心したのも束の間</a:t>
            </a:r>
            <a:endParaRPr kumimoji="1" lang="en-US" altLang="ja-JP" sz="4400" u="sng" dirty="0"/>
          </a:p>
        </p:txBody>
      </p:sp>
    </p:spTree>
    <p:extLst>
      <p:ext uri="{BB962C8B-B14F-4D97-AF65-F5344CB8AC3E}">
        <p14:creationId xmlns:p14="http://schemas.microsoft.com/office/powerpoint/2010/main" val="1517779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ABB88C14-40B9-E924-B80A-BFC03B5D356C}"/>
              </a:ext>
            </a:extLst>
          </p:cNvPr>
          <p:cNvSpPr>
            <a:spLocks noGrp="1"/>
          </p:cNvSpPr>
          <p:nvPr>
            <p:ph type="title"/>
          </p:nvPr>
        </p:nvSpPr>
        <p:spPr>
          <a:xfrm>
            <a:off x="2612852" y="2934127"/>
            <a:ext cx="7764862" cy="989746"/>
          </a:xfrm>
        </p:spPr>
        <p:txBody>
          <a:bodyPr>
            <a:normAutofit fontScale="90000"/>
          </a:bodyPr>
          <a:lstStyle/>
          <a:p>
            <a:r>
              <a:rPr lang="ja-JP" altLang="en-US" sz="6600" cap="none" spc="0">
                <a:ln w="0"/>
                <a:solidFill>
                  <a:srgbClr val="FF0000"/>
                </a:solidFill>
                <a:effectLst>
                  <a:outerShdw blurRad="38100" dist="25400" dir="5400000" algn="ctr" rotWithShape="0">
                    <a:srgbClr val="6E747A">
                      <a:alpha val="43000"/>
                    </a:srgbClr>
                  </a:outerShdw>
                </a:effectLst>
                <a:latin typeface="HGSoeiKakugothicUB" panose="020B0909000000000000" pitchFamily="49" charset="-128"/>
                <a:ea typeface="HGSoeiKakugothicUB" panose="020B0909000000000000" pitchFamily="49" charset="-128"/>
              </a:rPr>
              <a:t>そこに救いの手が！</a:t>
            </a:r>
            <a:endParaRPr kumimoji="1" lang="ja-JP" altLang="en-US" sz="6600" cap="none" spc="0">
              <a:ln w="0"/>
              <a:solidFill>
                <a:srgbClr val="FF0000"/>
              </a:solidFill>
              <a:effectLst>
                <a:outerShdw blurRad="38100" dist="25400" dir="5400000" algn="ctr" rotWithShape="0">
                  <a:srgbClr val="6E747A">
                    <a:alpha val="43000"/>
                  </a:srgbClr>
                </a:outerShdw>
              </a:effectLst>
              <a:latin typeface="HGSoeiKakugothicUB" panose="020B0909000000000000" pitchFamily="49" charset="-128"/>
              <a:ea typeface="HGSoeiKakugothicUB" panose="020B0909000000000000" pitchFamily="49" charset="-128"/>
            </a:endParaRPr>
          </a:p>
        </p:txBody>
      </p:sp>
    </p:spTree>
    <p:extLst>
      <p:ext uri="{BB962C8B-B14F-4D97-AF65-F5344CB8AC3E}">
        <p14:creationId xmlns:p14="http://schemas.microsoft.com/office/powerpoint/2010/main" val="139091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C7D028-50DD-F857-A887-4DC4D5B0A96F}"/>
              </a:ext>
            </a:extLst>
          </p:cNvPr>
          <p:cNvSpPr>
            <a:spLocks noGrp="1"/>
          </p:cNvSpPr>
          <p:nvPr>
            <p:ph idx="1"/>
          </p:nvPr>
        </p:nvSpPr>
        <p:spPr>
          <a:xfrm>
            <a:off x="1642838" y="2594521"/>
            <a:ext cx="9396002" cy="3593591"/>
          </a:xfrm>
        </p:spPr>
        <p:txBody>
          <a:bodyPr>
            <a:normAutofit/>
          </a:bodyPr>
          <a:lstStyle/>
          <a:p>
            <a:r>
              <a:rPr kumimoji="1" lang="en-US" altLang="ja-JP" sz="4400" dirty="0"/>
              <a:t>RC</a:t>
            </a:r>
            <a:r>
              <a:rPr kumimoji="1" lang="ja-JP" altLang="en-US" sz="4400"/>
              <a:t>地区大会で</a:t>
            </a:r>
            <a:r>
              <a:rPr kumimoji="1" lang="en-US" altLang="ja-JP" sz="4400" dirty="0"/>
              <a:t>RAC</a:t>
            </a:r>
            <a:r>
              <a:rPr kumimoji="1" lang="ja-JP" altLang="en-US" sz="4400"/>
              <a:t>のブース設置</a:t>
            </a:r>
            <a:endParaRPr kumimoji="1" lang="en-US" altLang="ja-JP" sz="4400" dirty="0"/>
          </a:p>
          <a:p>
            <a:r>
              <a:rPr lang="en-US" altLang="ja-JP" sz="4400" dirty="0"/>
              <a:t>RC</a:t>
            </a:r>
            <a:r>
              <a:rPr lang="ja-JP" altLang="en-US" sz="4400"/>
              <a:t>の各セミナーへの参加</a:t>
            </a:r>
            <a:endParaRPr lang="en-US" altLang="ja-JP" sz="4400" dirty="0"/>
          </a:p>
          <a:p>
            <a:r>
              <a:rPr kumimoji="1" lang="ja-JP" altLang="en-US" sz="4400"/>
              <a:t>ローターアクト委員会との合同会議</a:t>
            </a:r>
            <a:endParaRPr kumimoji="1" lang="en-US" altLang="ja-JP" sz="4400" dirty="0"/>
          </a:p>
          <a:p>
            <a:r>
              <a:rPr lang="en-US" altLang="ja-JP" sz="4400" dirty="0"/>
              <a:t>RC</a:t>
            </a:r>
            <a:r>
              <a:rPr lang="ja-JP" altLang="en-US" sz="4400"/>
              <a:t>の</a:t>
            </a:r>
            <a:r>
              <a:rPr lang="en-US" altLang="ja-JP" sz="4400" dirty="0"/>
              <a:t>RAC</a:t>
            </a:r>
            <a:r>
              <a:rPr lang="ja-JP" altLang="en-US" sz="4400"/>
              <a:t>行事へ積極的参加</a:t>
            </a:r>
            <a:endParaRPr kumimoji="1" lang="en-US" altLang="ja-JP" sz="4400" dirty="0"/>
          </a:p>
        </p:txBody>
      </p:sp>
      <p:sp>
        <p:nvSpPr>
          <p:cNvPr id="5" name="テキスト ボックス 4">
            <a:extLst>
              <a:ext uri="{FF2B5EF4-FFF2-40B4-BE49-F238E27FC236}">
                <a16:creationId xmlns:a16="http://schemas.microsoft.com/office/drawing/2014/main" id="{3B17D56D-C23D-1743-B5CA-C40865F7BEC6}"/>
              </a:ext>
            </a:extLst>
          </p:cNvPr>
          <p:cNvSpPr txBox="1"/>
          <p:nvPr/>
        </p:nvSpPr>
        <p:spPr>
          <a:xfrm>
            <a:off x="909856" y="656604"/>
            <a:ext cx="10861965" cy="1446550"/>
          </a:xfrm>
          <a:prstGeom prst="rect">
            <a:avLst/>
          </a:prstGeom>
          <a:noFill/>
        </p:spPr>
        <p:txBody>
          <a:bodyPr wrap="square" rtlCol="0">
            <a:spAutoFit/>
          </a:bodyPr>
          <a:lstStyle/>
          <a:p>
            <a:pPr algn="ctr"/>
            <a:r>
              <a:rPr kumimoji="1" lang="ja-JP" altLang="en-US" sz="4400" u="sng"/>
              <a:t>ロータリーと</a:t>
            </a:r>
            <a:endParaRPr kumimoji="1" lang="en-US" altLang="ja-JP" sz="4400" u="sng" dirty="0"/>
          </a:p>
          <a:p>
            <a:pPr algn="ctr"/>
            <a:r>
              <a:rPr kumimoji="1" lang="ja-JP" altLang="en-US" sz="4400" u="sng"/>
              <a:t>手を取り合いつながり始めた</a:t>
            </a:r>
          </a:p>
        </p:txBody>
      </p:sp>
    </p:spTree>
    <p:extLst>
      <p:ext uri="{BB962C8B-B14F-4D97-AF65-F5344CB8AC3E}">
        <p14:creationId xmlns:p14="http://schemas.microsoft.com/office/powerpoint/2010/main" val="921078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E814F5-E45F-41FA-63FD-ABD7372EA45E}"/>
              </a:ext>
            </a:extLst>
          </p:cNvPr>
          <p:cNvSpPr>
            <a:spLocks noGrp="1"/>
          </p:cNvSpPr>
          <p:nvPr>
            <p:ph type="title"/>
          </p:nvPr>
        </p:nvSpPr>
        <p:spPr/>
        <p:txBody>
          <a:bodyPr>
            <a:normAutofit fontScale="90000"/>
          </a:bodyPr>
          <a:lstStyle/>
          <a:p>
            <a:r>
              <a:rPr kumimoji="1" lang="ja-JP" altLang="en-US"/>
              <a:t>２７２０地区</a:t>
            </a:r>
            <a:r>
              <a:rPr kumimoji="1" lang="en-US" altLang="ja-JP" dirty="0"/>
              <a:t>RA</a:t>
            </a:r>
            <a:r>
              <a:rPr kumimoji="1" lang="ja-JP" altLang="en-US"/>
              <a:t>の課題</a:t>
            </a:r>
            <a:br>
              <a:rPr kumimoji="1" lang="en-US" altLang="ja-JP" dirty="0"/>
            </a:br>
            <a:r>
              <a:rPr kumimoji="1" lang="ja-JP" altLang="en-US" sz="2200"/>
              <a:t>２０２３</a:t>
            </a:r>
            <a:r>
              <a:rPr kumimoji="1" lang="en-US" altLang="ja-JP" sz="2200" dirty="0"/>
              <a:t>.</a:t>
            </a:r>
            <a:r>
              <a:rPr kumimoji="1" lang="ja-JP" altLang="en-US" sz="2200"/>
              <a:t>９</a:t>
            </a:r>
            <a:r>
              <a:rPr kumimoji="1" lang="en-US" altLang="ja-JP" sz="2200" dirty="0"/>
              <a:t>.</a:t>
            </a:r>
            <a:r>
              <a:rPr kumimoji="1" lang="ja-JP" altLang="en-US" sz="2200"/>
              <a:t>２３　エレベートロータアクトを意識して</a:t>
            </a:r>
            <a:br>
              <a:rPr kumimoji="1" lang="en-US" altLang="ja-JP" sz="2200" dirty="0"/>
            </a:br>
            <a:r>
              <a:rPr kumimoji="1" lang="ja-JP" altLang="en-US" sz="2200"/>
              <a:t>２７２０地区主催のクラブ活性化ワークショップへの参加を促し、ロータアクトの地区としての戦略計画を作る第一歩とした。</a:t>
            </a:r>
          </a:p>
        </p:txBody>
      </p:sp>
      <p:sp>
        <p:nvSpPr>
          <p:cNvPr id="3" name="コンテンツ プレースホルダー 2">
            <a:extLst>
              <a:ext uri="{FF2B5EF4-FFF2-40B4-BE49-F238E27FC236}">
                <a16:creationId xmlns:a16="http://schemas.microsoft.com/office/drawing/2014/main" id="{21A3D8CC-E5B6-DEFA-708B-88574ECDD352}"/>
              </a:ext>
            </a:extLst>
          </p:cNvPr>
          <p:cNvSpPr>
            <a:spLocks noGrp="1"/>
          </p:cNvSpPr>
          <p:nvPr>
            <p:ph idx="1"/>
          </p:nvPr>
        </p:nvSpPr>
        <p:spPr>
          <a:xfrm>
            <a:off x="794478" y="2207024"/>
            <a:ext cx="10178322" cy="4056184"/>
          </a:xfrm>
        </p:spPr>
        <p:style>
          <a:lnRef idx="2">
            <a:schemeClr val="accent3">
              <a:shade val="15000"/>
            </a:schemeClr>
          </a:lnRef>
          <a:fillRef idx="1">
            <a:schemeClr val="accent3"/>
          </a:fillRef>
          <a:effectRef idx="0">
            <a:schemeClr val="accent3"/>
          </a:effectRef>
          <a:fontRef idx="minor">
            <a:schemeClr val="lt1"/>
          </a:fontRef>
        </p:style>
        <p:txBody>
          <a:bodyPr>
            <a:normAutofit/>
          </a:bodyPr>
          <a:lstStyle/>
          <a:p>
            <a:r>
              <a:rPr kumimoji="1" lang="ja-JP" altLang="en-US">
                <a:solidFill>
                  <a:schemeClr val="tx1"/>
                </a:solidFill>
              </a:rPr>
              <a:t>代表が次から次へと決まらない→地区組織も決まらない</a:t>
            </a:r>
            <a:endParaRPr kumimoji="1" lang="en-US" altLang="ja-JP" dirty="0">
              <a:solidFill>
                <a:schemeClr val="tx1"/>
              </a:solidFill>
            </a:endParaRPr>
          </a:p>
          <a:p>
            <a:endParaRPr kumimoji="1" lang="en-US" altLang="ja-JP" dirty="0">
              <a:solidFill>
                <a:schemeClr val="tx1"/>
              </a:solidFill>
            </a:endParaRPr>
          </a:p>
          <a:p>
            <a:r>
              <a:rPr kumimoji="1" lang="ja-JP" altLang="en-US">
                <a:solidFill>
                  <a:schemeClr val="tx1"/>
                </a:solidFill>
              </a:rPr>
              <a:t>活動などあまり変化がない・・・前年踏襲が続いている</a:t>
            </a:r>
            <a:endParaRPr kumimoji="1" lang="en-US" altLang="ja-JP" dirty="0">
              <a:solidFill>
                <a:schemeClr val="tx1"/>
              </a:solidFill>
            </a:endParaRPr>
          </a:p>
          <a:p>
            <a:endParaRPr kumimoji="1" lang="en-US" altLang="ja-JP" dirty="0">
              <a:solidFill>
                <a:schemeClr val="tx1"/>
              </a:solidFill>
            </a:endParaRPr>
          </a:p>
          <a:p>
            <a:r>
              <a:rPr lang="ja-JP" altLang="en-US">
                <a:solidFill>
                  <a:schemeClr val="tx1"/>
                </a:solidFill>
              </a:rPr>
              <a:t>女子が少ない・・１０２名中２４名（２３</a:t>
            </a:r>
            <a:r>
              <a:rPr lang="en-US" altLang="ja-JP" dirty="0">
                <a:solidFill>
                  <a:schemeClr val="tx1"/>
                </a:solidFill>
              </a:rPr>
              <a:t>.5%)</a:t>
            </a:r>
          </a:p>
          <a:p>
            <a:endParaRPr lang="en-US" altLang="ja-JP" dirty="0">
              <a:solidFill>
                <a:schemeClr val="tx1"/>
              </a:solidFill>
            </a:endParaRPr>
          </a:p>
          <a:p>
            <a:r>
              <a:rPr lang="ja-JP" altLang="en-US">
                <a:solidFill>
                  <a:schemeClr val="tx1"/>
                </a:solidFill>
              </a:rPr>
              <a:t>地区行事への参加者が決まっている</a:t>
            </a:r>
            <a:endParaRPr lang="en-US" altLang="ja-JP" dirty="0">
              <a:solidFill>
                <a:schemeClr val="tx1"/>
              </a:solidFill>
            </a:endParaRPr>
          </a:p>
          <a:p>
            <a:endParaRPr lang="en-US" altLang="ja-JP" dirty="0">
              <a:solidFill>
                <a:schemeClr val="tx1"/>
              </a:solidFill>
            </a:endParaRPr>
          </a:p>
          <a:p>
            <a:r>
              <a:rPr kumimoji="1" lang="ja-JP" altLang="en-US">
                <a:solidFill>
                  <a:schemeClr val="tx1"/>
                </a:solidFill>
              </a:rPr>
              <a:t>会員が減っている・・休会しているクラブがある</a:t>
            </a:r>
          </a:p>
        </p:txBody>
      </p:sp>
      <mc:AlternateContent xmlns:mc="http://schemas.openxmlformats.org/markup-compatibility/2006" xmlns:p14="http://schemas.microsoft.com/office/powerpoint/2010/main">
        <mc:Choice Requires="p14">
          <p:contentPart p14:bwMode="auto" r:id="rId2">
            <p14:nvContentPartPr>
              <p14:cNvPr id="4" name="インク 3">
                <a:extLst>
                  <a:ext uri="{FF2B5EF4-FFF2-40B4-BE49-F238E27FC236}">
                    <a16:creationId xmlns:a16="http://schemas.microsoft.com/office/drawing/2014/main" id="{3F863FDB-EA1A-9A3C-E4E3-F26B319D2C39}"/>
                  </a:ext>
                </a:extLst>
              </p14:cNvPr>
              <p14:cNvContentPartPr/>
              <p14:nvPr/>
            </p14:nvContentPartPr>
            <p14:xfrm>
              <a:off x="6007699" y="821918"/>
              <a:ext cx="2583000" cy="84240"/>
            </p14:xfrm>
          </p:contentPart>
        </mc:Choice>
        <mc:Fallback xmlns="">
          <p:pic>
            <p:nvPicPr>
              <p:cNvPr id="4" name="インク 3">
                <a:extLst>
                  <a:ext uri="{FF2B5EF4-FFF2-40B4-BE49-F238E27FC236}">
                    <a16:creationId xmlns:a16="http://schemas.microsoft.com/office/drawing/2014/main" id="{3F863FDB-EA1A-9A3C-E4E3-F26B319D2C39}"/>
                  </a:ext>
                </a:extLst>
              </p:cNvPr>
              <p:cNvPicPr/>
              <p:nvPr/>
            </p:nvPicPr>
            <p:blipFill>
              <a:blip r:embed="rId3"/>
              <a:stretch>
                <a:fillRect/>
              </a:stretch>
            </p:blipFill>
            <p:spPr>
              <a:xfrm>
                <a:off x="5953699" y="713918"/>
                <a:ext cx="2690640" cy="299880"/>
              </a:xfrm>
              <a:prstGeom prst="rect">
                <a:avLst/>
              </a:prstGeom>
            </p:spPr>
          </p:pic>
        </mc:Fallback>
      </mc:AlternateContent>
      <p:pic>
        <p:nvPicPr>
          <p:cNvPr id="7" name="図 6">
            <a:extLst>
              <a:ext uri="{FF2B5EF4-FFF2-40B4-BE49-F238E27FC236}">
                <a16:creationId xmlns:a16="http://schemas.microsoft.com/office/drawing/2014/main" id="{EAEB4CFE-D73B-1A44-2566-80F7D1A4B79B}"/>
              </a:ext>
            </a:extLst>
          </p:cNvPr>
          <p:cNvPicPr>
            <a:picLocks noChangeAspect="1"/>
          </p:cNvPicPr>
          <p:nvPr/>
        </p:nvPicPr>
        <p:blipFill>
          <a:blip r:embed="rId4"/>
          <a:stretch>
            <a:fillRect/>
          </a:stretch>
        </p:blipFill>
        <p:spPr>
          <a:xfrm rot="5400000">
            <a:off x="7880839" y="2714047"/>
            <a:ext cx="4056184" cy="3042138"/>
          </a:xfrm>
          <a:prstGeom prst="rect">
            <a:avLst/>
          </a:prstGeom>
        </p:spPr>
      </p:pic>
    </p:spTree>
    <p:extLst>
      <p:ext uri="{BB962C8B-B14F-4D97-AF65-F5344CB8AC3E}">
        <p14:creationId xmlns:p14="http://schemas.microsoft.com/office/powerpoint/2010/main" val="1953900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1DFE3F-FC8B-5BFE-05E9-A0678D5D8CD1}"/>
              </a:ext>
            </a:extLst>
          </p:cNvPr>
          <p:cNvSpPr>
            <a:spLocks noGrp="1"/>
          </p:cNvSpPr>
          <p:nvPr>
            <p:ph type="title"/>
          </p:nvPr>
        </p:nvSpPr>
        <p:spPr/>
        <p:txBody>
          <a:bodyPr/>
          <a:lstStyle/>
          <a:p>
            <a:r>
              <a:rPr kumimoji="1" lang="en-US" altLang="ja-JP" dirty="0"/>
              <a:t>2720</a:t>
            </a:r>
            <a:r>
              <a:rPr kumimoji="1" lang="ja-JP" altLang="en-US"/>
              <a:t>地区</a:t>
            </a:r>
            <a:r>
              <a:rPr kumimoji="1" lang="en-US" altLang="ja-JP" dirty="0"/>
              <a:t>RA</a:t>
            </a:r>
            <a:r>
              <a:rPr kumimoji="1" lang="ja-JP" altLang="en-US"/>
              <a:t>のいいところ</a:t>
            </a:r>
          </a:p>
        </p:txBody>
      </p:sp>
      <p:sp>
        <p:nvSpPr>
          <p:cNvPr id="3" name="コンテンツ プレースホルダー 2">
            <a:extLst>
              <a:ext uri="{FF2B5EF4-FFF2-40B4-BE49-F238E27FC236}">
                <a16:creationId xmlns:a16="http://schemas.microsoft.com/office/drawing/2014/main" id="{6E951302-9CA4-D3CF-FBA5-2C847C9C893B}"/>
              </a:ext>
            </a:extLst>
          </p:cNvPr>
          <p:cNvSpPr>
            <a:spLocks noGrp="1"/>
          </p:cNvSpPr>
          <p:nvPr>
            <p:ph idx="1"/>
          </p:nvPr>
        </p:nvSpPr>
        <p:spPr>
          <a:xfrm>
            <a:off x="902762" y="1389893"/>
            <a:ext cx="10178322" cy="3593591"/>
          </a:xfrm>
        </p:spPr>
        <p:style>
          <a:lnRef idx="2">
            <a:schemeClr val="accent5"/>
          </a:lnRef>
          <a:fillRef idx="1">
            <a:schemeClr val="lt1"/>
          </a:fillRef>
          <a:effectRef idx="0">
            <a:schemeClr val="accent5"/>
          </a:effectRef>
          <a:fontRef idx="minor">
            <a:schemeClr val="dk1"/>
          </a:fontRef>
        </p:style>
        <p:txBody>
          <a:bodyPr>
            <a:normAutofit/>
            <a:scene3d>
              <a:camera prst="orthographicFront"/>
              <a:lightRig rig="soft" dir="t">
                <a:rot lat="0" lon="0" rev="15600000"/>
              </a:lightRig>
            </a:scene3d>
            <a:sp3d extrusionH="57150" prstMaterial="softEdge">
              <a:bevelT w="25400" h="38100"/>
            </a:sp3d>
          </a:bodyPr>
          <a:lstStyle/>
          <a:p>
            <a:r>
              <a:rPr kumimoji="1" lang="ja-JP" altLang="en-US" sz="2800" b="1">
                <a:ln/>
                <a:solidFill>
                  <a:schemeClr val="accent4"/>
                </a:solidFill>
              </a:rPr>
              <a:t>杉田地区幹事が優れている</a:t>
            </a:r>
            <a:endParaRPr kumimoji="1" lang="en-US" altLang="ja-JP" sz="2800" b="1" dirty="0">
              <a:ln/>
              <a:solidFill>
                <a:schemeClr val="accent4"/>
              </a:solidFill>
            </a:endParaRPr>
          </a:p>
          <a:p>
            <a:r>
              <a:rPr lang="ja-JP" altLang="en-US" sz="2800" b="1">
                <a:ln/>
                <a:solidFill>
                  <a:schemeClr val="accent4"/>
                </a:solidFill>
              </a:rPr>
              <a:t>元気のいい人が地区役員になっている。</a:t>
            </a:r>
            <a:endParaRPr lang="en-US" altLang="ja-JP" sz="2800" b="1" dirty="0">
              <a:ln/>
              <a:solidFill>
                <a:schemeClr val="accent4"/>
              </a:solidFill>
            </a:endParaRPr>
          </a:p>
          <a:p>
            <a:r>
              <a:rPr kumimoji="1" lang="ja-JP" altLang="en-US" sz="2800" b="1">
                <a:ln/>
                <a:solidFill>
                  <a:schemeClr val="accent4"/>
                </a:solidFill>
              </a:rPr>
              <a:t>代表が２年目なので落ち着いている</a:t>
            </a:r>
            <a:endParaRPr kumimoji="1" lang="en-US" altLang="ja-JP" sz="2800" b="1" dirty="0">
              <a:ln/>
              <a:solidFill>
                <a:schemeClr val="accent4"/>
              </a:solidFill>
            </a:endParaRPr>
          </a:p>
          <a:p>
            <a:r>
              <a:rPr lang="ja-JP" altLang="en-US" sz="2800" b="1">
                <a:ln/>
                <a:solidFill>
                  <a:schemeClr val="accent4"/>
                </a:solidFill>
              </a:rPr>
              <a:t>会員が増えているクラブがある</a:t>
            </a:r>
            <a:endParaRPr lang="en-US" altLang="ja-JP" sz="2800" b="1" dirty="0">
              <a:ln/>
              <a:solidFill>
                <a:schemeClr val="accent4"/>
              </a:solidFill>
            </a:endParaRPr>
          </a:p>
          <a:p>
            <a:r>
              <a:rPr kumimoji="1" lang="ja-JP" altLang="en-US" sz="2800" b="1">
                <a:ln/>
                <a:solidFill>
                  <a:schemeClr val="accent4"/>
                </a:solidFill>
              </a:rPr>
              <a:t>和気藹々として楽しい</a:t>
            </a:r>
            <a:endParaRPr kumimoji="1" lang="en-US" altLang="ja-JP" sz="2800" b="1" dirty="0">
              <a:ln/>
              <a:solidFill>
                <a:schemeClr val="accent4"/>
              </a:solidFill>
            </a:endParaRPr>
          </a:p>
          <a:p>
            <a:r>
              <a:rPr kumimoji="1" lang="ja-JP" altLang="en-US" sz="2800" b="1">
                <a:ln/>
                <a:solidFill>
                  <a:schemeClr val="accent4"/>
                </a:solidFill>
              </a:rPr>
              <a:t>年齢層が幅広い</a:t>
            </a:r>
          </a:p>
        </p:txBody>
      </p:sp>
      <mc:AlternateContent xmlns:mc="http://schemas.openxmlformats.org/markup-compatibility/2006" xmlns:p14="http://schemas.microsoft.com/office/powerpoint/2010/main">
        <mc:Choice Requires="p14">
          <p:contentPart p14:bwMode="auto" r:id="rId2">
            <p14:nvContentPartPr>
              <p14:cNvPr id="4" name="インク 3">
                <a:extLst>
                  <a:ext uri="{FF2B5EF4-FFF2-40B4-BE49-F238E27FC236}">
                    <a16:creationId xmlns:a16="http://schemas.microsoft.com/office/drawing/2014/main" id="{2F752F86-0004-A472-0250-78AC19AE7369}"/>
                  </a:ext>
                </a:extLst>
              </p14:cNvPr>
              <p14:cNvContentPartPr/>
              <p14:nvPr/>
            </p14:nvContentPartPr>
            <p14:xfrm>
              <a:off x="5506219" y="1058438"/>
              <a:ext cx="3576240" cy="39600"/>
            </p14:xfrm>
          </p:contentPart>
        </mc:Choice>
        <mc:Fallback xmlns="">
          <p:pic>
            <p:nvPicPr>
              <p:cNvPr id="4" name="インク 3">
                <a:extLst>
                  <a:ext uri="{FF2B5EF4-FFF2-40B4-BE49-F238E27FC236}">
                    <a16:creationId xmlns:a16="http://schemas.microsoft.com/office/drawing/2014/main" id="{2F752F86-0004-A472-0250-78AC19AE7369}"/>
                  </a:ext>
                </a:extLst>
              </p:cNvPr>
              <p:cNvPicPr/>
              <p:nvPr/>
            </p:nvPicPr>
            <p:blipFill>
              <a:blip r:embed="rId3"/>
              <a:stretch>
                <a:fillRect/>
              </a:stretch>
            </p:blipFill>
            <p:spPr>
              <a:xfrm>
                <a:off x="5452579" y="950438"/>
                <a:ext cx="3683880" cy="255240"/>
              </a:xfrm>
              <a:prstGeom prst="rect">
                <a:avLst/>
              </a:prstGeom>
            </p:spPr>
          </p:pic>
        </mc:Fallback>
      </mc:AlternateContent>
      <p:pic>
        <p:nvPicPr>
          <p:cNvPr id="6" name="図 5">
            <a:extLst>
              <a:ext uri="{FF2B5EF4-FFF2-40B4-BE49-F238E27FC236}">
                <a16:creationId xmlns:a16="http://schemas.microsoft.com/office/drawing/2014/main" id="{BB5C681F-CB41-71CA-4557-07A199A890B4}"/>
              </a:ext>
            </a:extLst>
          </p:cNvPr>
          <p:cNvPicPr>
            <a:picLocks noChangeAspect="1"/>
          </p:cNvPicPr>
          <p:nvPr/>
        </p:nvPicPr>
        <p:blipFill>
          <a:blip r:embed="rId4"/>
          <a:stretch>
            <a:fillRect/>
          </a:stretch>
        </p:blipFill>
        <p:spPr>
          <a:xfrm>
            <a:off x="6416842" y="3103973"/>
            <a:ext cx="5013158" cy="3759021"/>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インク 9">
                <a:extLst>
                  <a:ext uri="{FF2B5EF4-FFF2-40B4-BE49-F238E27FC236}">
                    <a16:creationId xmlns:a16="http://schemas.microsoft.com/office/drawing/2014/main" id="{B72556DA-1029-BB52-FB3A-C959FA27D07A}"/>
                  </a:ext>
                </a:extLst>
              </p14:cNvPr>
              <p14:cNvContentPartPr/>
              <p14:nvPr/>
            </p14:nvContentPartPr>
            <p14:xfrm>
              <a:off x="5572459" y="1352558"/>
              <a:ext cx="3322440" cy="3832560"/>
            </p14:xfrm>
          </p:contentPart>
        </mc:Choice>
        <mc:Fallback xmlns="">
          <p:pic>
            <p:nvPicPr>
              <p:cNvPr id="10" name="インク 9">
                <a:extLst>
                  <a:ext uri="{FF2B5EF4-FFF2-40B4-BE49-F238E27FC236}">
                    <a16:creationId xmlns:a16="http://schemas.microsoft.com/office/drawing/2014/main" id="{B72556DA-1029-BB52-FB3A-C959FA27D07A}"/>
                  </a:ext>
                </a:extLst>
              </p:cNvPr>
              <p:cNvPicPr/>
              <p:nvPr/>
            </p:nvPicPr>
            <p:blipFill>
              <a:blip r:embed="rId6"/>
              <a:stretch>
                <a:fillRect/>
              </a:stretch>
            </p:blipFill>
            <p:spPr>
              <a:xfrm>
                <a:off x="5566339" y="1346438"/>
                <a:ext cx="3334680" cy="3844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インク 10">
                <a:extLst>
                  <a:ext uri="{FF2B5EF4-FFF2-40B4-BE49-F238E27FC236}">
                    <a16:creationId xmlns:a16="http://schemas.microsoft.com/office/drawing/2014/main" id="{FAFDE491-D31B-C414-1FDF-9D1FE44D6A61}"/>
                  </a:ext>
                </a:extLst>
              </p14:cNvPr>
              <p14:cNvContentPartPr/>
              <p14:nvPr/>
            </p14:nvContentPartPr>
            <p14:xfrm>
              <a:off x="9800659" y="2381798"/>
              <a:ext cx="360" cy="360"/>
            </p14:xfrm>
          </p:contentPart>
        </mc:Choice>
        <mc:Fallback xmlns="">
          <p:pic>
            <p:nvPicPr>
              <p:cNvPr id="11" name="インク 10">
                <a:extLst>
                  <a:ext uri="{FF2B5EF4-FFF2-40B4-BE49-F238E27FC236}">
                    <a16:creationId xmlns:a16="http://schemas.microsoft.com/office/drawing/2014/main" id="{FAFDE491-D31B-C414-1FDF-9D1FE44D6A61}"/>
                  </a:ext>
                </a:extLst>
              </p:cNvPr>
              <p:cNvPicPr/>
              <p:nvPr/>
            </p:nvPicPr>
            <p:blipFill>
              <a:blip r:embed="rId8"/>
              <a:stretch>
                <a:fillRect/>
              </a:stretch>
            </p:blipFill>
            <p:spPr>
              <a:xfrm>
                <a:off x="9794539" y="2375678"/>
                <a:ext cx="12600" cy="12600"/>
              </a:xfrm>
              <a:prstGeom prst="rect">
                <a:avLst/>
              </a:prstGeom>
            </p:spPr>
          </p:pic>
        </mc:Fallback>
      </mc:AlternateContent>
    </p:spTree>
    <p:extLst>
      <p:ext uri="{BB962C8B-B14F-4D97-AF65-F5344CB8AC3E}">
        <p14:creationId xmlns:p14="http://schemas.microsoft.com/office/powerpoint/2010/main" val="1745722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E814F5-E45F-41FA-63FD-ABD7372EA45E}"/>
              </a:ext>
            </a:extLst>
          </p:cNvPr>
          <p:cNvSpPr>
            <a:spLocks noGrp="1"/>
          </p:cNvSpPr>
          <p:nvPr>
            <p:ph type="title"/>
          </p:nvPr>
        </p:nvSpPr>
        <p:spPr>
          <a:xfrm>
            <a:off x="398585" y="382385"/>
            <a:ext cx="11711353" cy="1492132"/>
          </a:xfrm>
        </p:spPr>
        <p:txBody>
          <a:bodyPr>
            <a:normAutofit fontScale="90000"/>
          </a:bodyPr>
          <a:lstStyle/>
          <a:p>
            <a:pPr algn="ctr"/>
            <a:r>
              <a:rPr kumimoji="1" lang="ja-JP" altLang="en-US" sz="4400"/>
              <a:t>２７２０地区</a:t>
            </a:r>
            <a:r>
              <a:rPr kumimoji="1" lang="en-US" altLang="ja-JP" sz="4400" dirty="0"/>
              <a:t>RA</a:t>
            </a:r>
            <a:r>
              <a:rPr kumimoji="1" lang="ja-JP" altLang="en-US" sz="4400"/>
              <a:t>の課題の要因・解決策について</a:t>
            </a:r>
            <a:br>
              <a:rPr kumimoji="1" lang="en-US" altLang="ja-JP" dirty="0"/>
            </a:br>
            <a:r>
              <a:rPr kumimoji="1" lang="ja-JP" altLang="en-US" sz="3600"/>
              <a:t>前述の課題に優先順位をつけて検討</a:t>
            </a:r>
          </a:p>
        </p:txBody>
      </p:sp>
      <p:sp>
        <p:nvSpPr>
          <p:cNvPr id="3" name="コンテンツ プレースホルダー 2">
            <a:extLst>
              <a:ext uri="{FF2B5EF4-FFF2-40B4-BE49-F238E27FC236}">
                <a16:creationId xmlns:a16="http://schemas.microsoft.com/office/drawing/2014/main" id="{21A3D8CC-E5B6-DEFA-708B-88574ECDD352}"/>
              </a:ext>
            </a:extLst>
          </p:cNvPr>
          <p:cNvSpPr>
            <a:spLocks noGrp="1"/>
          </p:cNvSpPr>
          <p:nvPr>
            <p:ph idx="1"/>
          </p:nvPr>
        </p:nvSpPr>
        <p:spPr>
          <a:xfrm>
            <a:off x="1165100" y="1465385"/>
            <a:ext cx="10178322" cy="6131169"/>
          </a:xfrm>
        </p:spPr>
        <p:txBody>
          <a:bodyPr>
            <a:normAutofit fontScale="55000" lnSpcReduction="20000"/>
          </a:bodyPr>
          <a:lstStyle/>
          <a:p>
            <a:pPr marL="0" indent="0">
              <a:buNone/>
            </a:pPr>
            <a:r>
              <a:rPr kumimoji="1" lang="ja-JP" altLang="en-US" sz="3500" b="1" u="sng"/>
              <a:t>①代表が次から次へと決まらない→地区組織も決まらない・・・どうして代表が決まらないのか？</a:t>
            </a:r>
            <a:endParaRPr kumimoji="1" lang="en-US" altLang="ja-JP" sz="3500" b="1" u="sng" dirty="0"/>
          </a:p>
          <a:p>
            <a:pPr marL="0" indent="0">
              <a:buNone/>
            </a:pPr>
            <a:r>
              <a:rPr lang="ja-JP" altLang="en-US" sz="3500"/>
              <a:t>　</a:t>
            </a:r>
            <a:r>
              <a:rPr lang="ja-JP" altLang="en-US" sz="3500" u="sng"/>
              <a:t>　</a:t>
            </a:r>
            <a:r>
              <a:rPr lang="en-US" altLang="ja-JP" sz="3500" b="1" u="sng" dirty="0">
                <a:latin typeface="Yu Gothic" panose="020B0400000000000000" pitchFamily="34" charset="-128"/>
                <a:ea typeface="Yu Gothic" panose="020B0400000000000000" pitchFamily="34" charset="-128"/>
              </a:rPr>
              <a:t>【</a:t>
            </a:r>
            <a:r>
              <a:rPr lang="ja-JP" altLang="en-US" sz="3500" b="1" u="sng">
                <a:latin typeface="Yu Gothic" panose="020B0400000000000000" pitchFamily="34" charset="-128"/>
                <a:ea typeface="Yu Gothic" panose="020B0400000000000000" pitchFamily="34" charset="-128"/>
              </a:rPr>
              <a:t>要因</a:t>
            </a:r>
            <a:r>
              <a:rPr lang="en-US" altLang="ja-JP" sz="3500" b="1" u="sng" dirty="0">
                <a:latin typeface="Yu Gothic" panose="020B0400000000000000" pitchFamily="34" charset="-128"/>
                <a:ea typeface="Yu Gothic" panose="020B0400000000000000" pitchFamily="34" charset="-128"/>
              </a:rPr>
              <a:t>】</a:t>
            </a:r>
            <a:r>
              <a:rPr lang="ja-JP" altLang="en-US" sz="3500" b="1">
                <a:latin typeface="Yu Gothic" panose="020B0400000000000000" pitchFamily="34" charset="-128"/>
                <a:ea typeface="Yu Gothic" panose="020B0400000000000000" pitchFamily="34" charset="-128"/>
              </a:rPr>
              <a:t>大変そう、そもそも代表の仕事がよく見えない</a:t>
            </a:r>
            <a:endParaRPr lang="en-US" altLang="ja-JP" sz="3500" b="1" dirty="0">
              <a:latin typeface="Yu Gothic" panose="020B0400000000000000" pitchFamily="34" charset="-128"/>
              <a:ea typeface="Yu Gothic" panose="020B0400000000000000" pitchFamily="34" charset="-128"/>
            </a:endParaRPr>
          </a:p>
          <a:p>
            <a:pPr marL="0" indent="0">
              <a:buNone/>
            </a:pPr>
            <a:r>
              <a:rPr lang="ja-JP" altLang="en-US" sz="3500" b="1">
                <a:latin typeface="Yu Gothic" panose="020B0400000000000000" pitchFamily="34" charset="-128"/>
                <a:ea typeface="Yu Gothic" panose="020B0400000000000000" pitchFamily="34" charset="-128"/>
              </a:rPr>
              <a:t>　　　　　　代表をして良かったという声が聞こえない</a:t>
            </a:r>
            <a:endParaRPr lang="en-US" altLang="ja-JP" sz="3500" b="1" dirty="0">
              <a:latin typeface="Yu Gothic" panose="020B0400000000000000" pitchFamily="34" charset="-128"/>
              <a:ea typeface="Yu Gothic" panose="020B0400000000000000" pitchFamily="34" charset="-128"/>
            </a:endParaRPr>
          </a:p>
          <a:p>
            <a:pPr marL="0" indent="0">
              <a:buNone/>
            </a:pPr>
            <a:endParaRPr lang="en-US" altLang="ja-JP" sz="3500" dirty="0"/>
          </a:p>
          <a:p>
            <a:pPr marL="0" indent="0">
              <a:buNone/>
            </a:pPr>
            <a:r>
              <a:rPr lang="en-US" altLang="ja-JP" sz="3500" u="sng" dirty="0"/>
              <a:t>【</a:t>
            </a:r>
            <a:r>
              <a:rPr lang="ja-JP" altLang="en-US" sz="3500" u="sng"/>
              <a:t>解決策として出た意見</a:t>
            </a:r>
            <a:r>
              <a:rPr lang="en-US" altLang="ja-JP" sz="3500" u="sng" dirty="0"/>
              <a:t>】</a:t>
            </a:r>
          </a:p>
          <a:p>
            <a:pPr marL="0" indent="0">
              <a:buNone/>
            </a:pPr>
            <a:r>
              <a:rPr lang="ja-JP" altLang="en-US" sz="3500"/>
              <a:t>　　⭐️その場で参加しているメンバーに、「代表になれそうな人っていない</a:t>
            </a:r>
            <a:endParaRPr lang="en-US" altLang="ja-JP" sz="3500" dirty="0"/>
          </a:p>
          <a:p>
            <a:pPr marL="0" indent="0">
              <a:buNone/>
            </a:pPr>
            <a:r>
              <a:rPr lang="ja-JP" altLang="en-US" sz="3500"/>
              <a:t>　　　の？」と投げかけた</a:t>
            </a:r>
            <a:endParaRPr lang="en-US" altLang="ja-JP" sz="3500" dirty="0"/>
          </a:p>
          <a:p>
            <a:pPr marL="0" indent="0">
              <a:buNone/>
            </a:pPr>
            <a:r>
              <a:rPr lang="ja-JP" altLang="en-US" sz="3500"/>
              <a:t>　　⭐️代表エレクトはすでに立候補（参加者のうちの一名）されていたので</a:t>
            </a:r>
            <a:endParaRPr lang="en-US" altLang="ja-JP" sz="3500" dirty="0"/>
          </a:p>
          <a:p>
            <a:pPr marL="0" indent="0">
              <a:buNone/>
            </a:pPr>
            <a:r>
              <a:rPr lang="ja-JP" altLang="en-US" sz="3500"/>
              <a:t>　　　ノミニー以降でできそうな人の名前をあげてもらった・・ら・・</a:t>
            </a:r>
            <a:endParaRPr lang="en-US" altLang="ja-JP" sz="3500" dirty="0"/>
          </a:p>
          <a:p>
            <a:pPr marL="0" indent="0">
              <a:buNone/>
            </a:pPr>
            <a:r>
              <a:rPr lang="ja-JP" altLang="en-US" sz="3500"/>
              <a:t>　　　たくさん名前が出てきて、参加しているメンバーのうちの一人も、</a:t>
            </a:r>
            <a:endParaRPr lang="en-US" altLang="ja-JP" sz="3500" dirty="0"/>
          </a:p>
          <a:p>
            <a:pPr marL="0" indent="0">
              <a:buNone/>
            </a:pPr>
            <a:r>
              <a:rPr lang="ja-JP" altLang="en-US" sz="3500"/>
              <a:t>　　「僕もできるかな？」と前向きに発言が変わった・・</a:t>
            </a:r>
            <a:endParaRPr lang="en-US" altLang="ja-JP" sz="3500" dirty="0"/>
          </a:p>
          <a:p>
            <a:pPr marL="0" indent="0">
              <a:buNone/>
            </a:pPr>
            <a:r>
              <a:rPr lang="ja-JP" altLang="en-US" sz="3500"/>
              <a:t>　　⭐️次の代表を決める時期をもう少し早くする。エレクトは決まりそうなので、</a:t>
            </a:r>
            <a:endParaRPr lang="en-US" altLang="ja-JP" sz="3500" dirty="0"/>
          </a:p>
          <a:p>
            <a:pPr marL="0" indent="0">
              <a:buNone/>
            </a:pPr>
            <a:r>
              <a:rPr lang="ja-JP" altLang="en-US" sz="3500"/>
              <a:t>　　　代表のミニーとなる人を早く決めること</a:t>
            </a:r>
            <a:endParaRPr lang="en-US" altLang="ja-JP" sz="3500" dirty="0"/>
          </a:p>
          <a:p>
            <a:pPr marL="0" indent="0">
              <a:buNone/>
            </a:pPr>
            <a:r>
              <a:rPr lang="ja-JP" altLang="en-US" sz="3500"/>
              <a:t>　　⭐️年次大会時点で代表ノミニー候補まで確保できた。</a:t>
            </a:r>
            <a:endParaRPr lang="en-US" altLang="ja-JP" sz="3500" dirty="0"/>
          </a:p>
          <a:p>
            <a:pPr marL="0" indent="0">
              <a:buNone/>
            </a:pPr>
            <a:endParaRPr lang="en-US" altLang="ja-JP" sz="3500" dirty="0"/>
          </a:p>
          <a:p>
            <a:pPr marL="0" indent="0">
              <a:buNone/>
            </a:pPr>
            <a:r>
              <a:rPr lang="ja-JP" altLang="en-US"/>
              <a:t>　</a:t>
            </a:r>
            <a:endParaRPr kumimoji="1" lang="en-US" altLang="ja-JP" dirty="0"/>
          </a:p>
        </p:txBody>
      </p:sp>
      <mc:AlternateContent xmlns:mc="http://schemas.openxmlformats.org/markup-compatibility/2006" xmlns:p14="http://schemas.microsoft.com/office/powerpoint/2010/main">
        <mc:Choice Requires="p14">
          <p:contentPart p14:bwMode="auto" r:id="rId2">
            <p14:nvContentPartPr>
              <p14:cNvPr id="9" name="インク 8">
                <a:extLst>
                  <a:ext uri="{FF2B5EF4-FFF2-40B4-BE49-F238E27FC236}">
                    <a16:creationId xmlns:a16="http://schemas.microsoft.com/office/drawing/2014/main" id="{6FA0E63A-C569-8A90-9008-E8844842764C}"/>
                  </a:ext>
                </a:extLst>
              </p14:cNvPr>
              <p14:cNvContentPartPr/>
              <p14:nvPr/>
            </p14:nvContentPartPr>
            <p14:xfrm>
              <a:off x="1805059" y="2331853"/>
              <a:ext cx="835560" cy="7200"/>
            </p14:xfrm>
          </p:contentPart>
        </mc:Choice>
        <mc:Fallback xmlns="">
          <p:pic>
            <p:nvPicPr>
              <p:cNvPr id="9" name="インク 8">
                <a:extLst>
                  <a:ext uri="{FF2B5EF4-FFF2-40B4-BE49-F238E27FC236}">
                    <a16:creationId xmlns:a16="http://schemas.microsoft.com/office/drawing/2014/main" id="{6FA0E63A-C569-8A90-9008-E8844842764C}"/>
                  </a:ext>
                </a:extLst>
              </p:cNvPr>
              <p:cNvPicPr/>
              <p:nvPr/>
            </p:nvPicPr>
            <p:blipFill>
              <a:blip r:embed="rId3"/>
              <a:stretch>
                <a:fillRect/>
              </a:stretch>
            </p:blipFill>
            <p:spPr>
              <a:xfrm>
                <a:off x="1751419" y="2223853"/>
                <a:ext cx="94320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インク 9">
                <a:extLst>
                  <a:ext uri="{FF2B5EF4-FFF2-40B4-BE49-F238E27FC236}">
                    <a16:creationId xmlns:a16="http://schemas.microsoft.com/office/drawing/2014/main" id="{A126F65C-2CBF-3D64-9682-E05B3FDDD09B}"/>
                  </a:ext>
                </a:extLst>
              </p14:cNvPr>
              <p14:cNvContentPartPr/>
              <p14:nvPr/>
            </p14:nvContentPartPr>
            <p14:xfrm>
              <a:off x="2515699" y="2687173"/>
              <a:ext cx="5765760" cy="81360"/>
            </p14:xfrm>
          </p:contentPart>
        </mc:Choice>
        <mc:Fallback xmlns="">
          <p:pic>
            <p:nvPicPr>
              <p:cNvPr id="10" name="インク 9">
                <a:extLst>
                  <a:ext uri="{FF2B5EF4-FFF2-40B4-BE49-F238E27FC236}">
                    <a16:creationId xmlns:a16="http://schemas.microsoft.com/office/drawing/2014/main" id="{A126F65C-2CBF-3D64-9682-E05B3FDDD09B}"/>
                  </a:ext>
                </a:extLst>
              </p:cNvPr>
              <p:cNvPicPr/>
              <p:nvPr/>
            </p:nvPicPr>
            <p:blipFill>
              <a:blip r:embed="rId5"/>
              <a:stretch>
                <a:fillRect/>
              </a:stretch>
            </p:blipFill>
            <p:spPr>
              <a:xfrm>
                <a:off x="2462059" y="2579173"/>
                <a:ext cx="587340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インク 10">
                <a:extLst>
                  <a:ext uri="{FF2B5EF4-FFF2-40B4-BE49-F238E27FC236}">
                    <a16:creationId xmlns:a16="http://schemas.microsoft.com/office/drawing/2014/main" id="{4759E3EA-9701-60D8-FF86-B8743CCC160E}"/>
                  </a:ext>
                </a:extLst>
              </p14:cNvPr>
              <p14:cNvContentPartPr/>
              <p14:nvPr/>
            </p14:nvContentPartPr>
            <p14:xfrm>
              <a:off x="2144899" y="2845573"/>
              <a:ext cx="360" cy="360"/>
            </p14:xfrm>
          </p:contentPart>
        </mc:Choice>
        <mc:Fallback xmlns="">
          <p:pic>
            <p:nvPicPr>
              <p:cNvPr id="11" name="インク 10">
                <a:extLst>
                  <a:ext uri="{FF2B5EF4-FFF2-40B4-BE49-F238E27FC236}">
                    <a16:creationId xmlns:a16="http://schemas.microsoft.com/office/drawing/2014/main" id="{4759E3EA-9701-60D8-FF86-B8743CCC160E}"/>
                  </a:ext>
                </a:extLst>
              </p:cNvPr>
              <p:cNvPicPr/>
              <p:nvPr/>
            </p:nvPicPr>
            <p:blipFill>
              <a:blip r:embed="rId7"/>
              <a:stretch>
                <a:fillRect/>
              </a:stretch>
            </p:blipFill>
            <p:spPr>
              <a:xfrm>
                <a:off x="2091259" y="273757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インク 11">
                <a:extLst>
                  <a:ext uri="{FF2B5EF4-FFF2-40B4-BE49-F238E27FC236}">
                    <a16:creationId xmlns:a16="http://schemas.microsoft.com/office/drawing/2014/main" id="{AD95EA41-3A9D-C3FF-812C-D16797FE65B8}"/>
                  </a:ext>
                </a:extLst>
              </p14:cNvPr>
              <p14:cNvContentPartPr/>
              <p14:nvPr/>
            </p14:nvContentPartPr>
            <p14:xfrm>
              <a:off x="2764099" y="1279838"/>
              <a:ext cx="7086240" cy="68760"/>
            </p14:xfrm>
          </p:contentPart>
        </mc:Choice>
        <mc:Fallback xmlns="">
          <p:pic>
            <p:nvPicPr>
              <p:cNvPr id="12" name="インク 11">
                <a:extLst>
                  <a:ext uri="{FF2B5EF4-FFF2-40B4-BE49-F238E27FC236}">
                    <a16:creationId xmlns:a16="http://schemas.microsoft.com/office/drawing/2014/main" id="{AD95EA41-3A9D-C3FF-812C-D16797FE65B8}"/>
                  </a:ext>
                </a:extLst>
              </p:cNvPr>
              <p:cNvPicPr/>
              <p:nvPr/>
            </p:nvPicPr>
            <p:blipFill>
              <a:blip r:embed="rId9"/>
              <a:stretch>
                <a:fillRect/>
              </a:stretch>
            </p:blipFill>
            <p:spPr>
              <a:xfrm>
                <a:off x="2710099" y="1171838"/>
                <a:ext cx="7193880" cy="284400"/>
              </a:xfrm>
              <a:prstGeom prst="rect">
                <a:avLst/>
              </a:prstGeom>
            </p:spPr>
          </p:pic>
        </mc:Fallback>
      </mc:AlternateContent>
    </p:spTree>
    <p:extLst>
      <p:ext uri="{BB962C8B-B14F-4D97-AF65-F5344CB8AC3E}">
        <p14:creationId xmlns:p14="http://schemas.microsoft.com/office/powerpoint/2010/main" val="562065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ja-JP" altLang="en-US"/>
          </a:p>
        </p:txBody>
      </p:sp>
      <p:sp>
        <p:nvSpPr>
          <p:cNvPr id="41" name="Rectangle 4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43" name="Rectangle 42">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E44EB8D2-B8DF-7473-6D16-2B4786B0F145}"/>
              </a:ext>
            </a:extLst>
          </p:cNvPr>
          <p:cNvSpPr>
            <a:spLocks noGrp="1"/>
          </p:cNvSpPr>
          <p:nvPr>
            <p:ph type="title"/>
          </p:nvPr>
        </p:nvSpPr>
        <p:spPr>
          <a:xfrm>
            <a:off x="300914" y="1176690"/>
            <a:ext cx="6608563" cy="4504620"/>
          </a:xfrm>
        </p:spPr>
        <p:txBody>
          <a:bodyPr vert="horz" lIns="91440" tIns="45720" rIns="91440" bIns="45720" rtlCol="0" anchor="ctr">
            <a:normAutofit/>
          </a:bodyPr>
          <a:lstStyle/>
          <a:p>
            <a:pPr algn="ctr"/>
            <a:r>
              <a:rPr kumimoji="1" lang="ja-JP" altLang="en-US" sz="7400" spc="800"/>
              <a:t>好奇心旺盛なクルマ好きの</a:t>
            </a:r>
            <a:br>
              <a:rPr kumimoji="1" lang="en-US" altLang="ja-JP" sz="7400" spc="800" dirty="0"/>
            </a:br>
            <a:r>
              <a:rPr kumimoji="1" lang="ja-JP" altLang="en-US" sz="7400" spc="800"/>
              <a:t>お兄さん</a:t>
            </a:r>
            <a:br>
              <a:rPr kumimoji="1" lang="en-US" altLang="ja-JP" sz="7400" spc="800" dirty="0"/>
            </a:br>
            <a:r>
              <a:rPr lang="ja-JP" altLang="en-US" sz="4800" spc="800"/>
              <a:t>代表歴２年</a:t>
            </a:r>
            <a:endParaRPr kumimoji="1" lang="ja-JP" altLang="en-US" sz="4800" spc="800"/>
          </a:p>
        </p:txBody>
      </p:sp>
      <p:sp>
        <p:nvSpPr>
          <p:cNvPr id="45" name="Freeform: Shape 44">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図 6" descr="少年の顔&#10;&#10;自動的に生成された説明">
            <a:extLst>
              <a:ext uri="{FF2B5EF4-FFF2-40B4-BE49-F238E27FC236}">
                <a16:creationId xmlns:a16="http://schemas.microsoft.com/office/drawing/2014/main" id="{837CD451-D656-02AB-A884-85EA15701707}"/>
              </a:ext>
            </a:extLst>
          </p:cNvPr>
          <p:cNvPicPr>
            <a:picLocks noChangeAspect="1"/>
          </p:cNvPicPr>
          <p:nvPr/>
        </p:nvPicPr>
        <p:blipFill rotWithShape="1">
          <a:blip r:embed="rId3"/>
          <a:srcRect l="930"/>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408841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E814F5-E45F-41FA-63FD-ABD7372EA45E}"/>
              </a:ext>
            </a:extLst>
          </p:cNvPr>
          <p:cNvSpPr>
            <a:spLocks noGrp="1"/>
          </p:cNvSpPr>
          <p:nvPr>
            <p:ph type="title"/>
          </p:nvPr>
        </p:nvSpPr>
        <p:spPr>
          <a:xfrm>
            <a:off x="515815" y="382385"/>
            <a:ext cx="10914185" cy="1492132"/>
          </a:xfrm>
        </p:spPr>
        <p:txBody>
          <a:bodyPr>
            <a:normAutofit fontScale="90000"/>
          </a:bodyPr>
          <a:lstStyle/>
          <a:p>
            <a:pPr algn="ctr"/>
            <a:r>
              <a:rPr kumimoji="1" lang="ja-JP" altLang="en-US"/>
              <a:t>２７２０地区</a:t>
            </a:r>
            <a:r>
              <a:rPr kumimoji="1" lang="en-US" altLang="ja-JP" dirty="0"/>
              <a:t>RA</a:t>
            </a:r>
            <a:r>
              <a:rPr kumimoji="1" lang="ja-JP" altLang="en-US"/>
              <a:t>の課題の要因について</a:t>
            </a:r>
            <a:br>
              <a:rPr kumimoji="1" lang="en-US" altLang="ja-JP" dirty="0"/>
            </a:br>
            <a:r>
              <a:rPr kumimoji="1" lang="ja-JP" altLang="en-US" sz="4000"/>
              <a:t>前述の課題に優先順位をつけて検討</a:t>
            </a:r>
          </a:p>
        </p:txBody>
      </p:sp>
      <p:sp>
        <p:nvSpPr>
          <p:cNvPr id="3" name="コンテンツ プレースホルダー 2">
            <a:extLst>
              <a:ext uri="{FF2B5EF4-FFF2-40B4-BE49-F238E27FC236}">
                <a16:creationId xmlns:a16="http://schemas.microsoft.com/office/drawing/2014/main" id="{21A3D8CC-E5B6-DEFA-708B-88574ECDD352}"/>
              </a:ext>
            </a:extLst>
          </p:cNvPr>
          <p:cNvSpPr>
            <a:spLocks noGrp="1"/>
          </p:cNvSpPr>
          <p:nvPr>
            <p:ph idx="1"/>
          </p:nvPr>
        </p:nvSpPr>
        <p:spPr>
          <a:xfrm>
            <a:off x="1251678" y="2286001"/>
            <a:ext cx="10178322" cy="4466491"/>
          </a:xfrm>
        </p:spPr>
        <p:txBody>
          <a:bodyPr>
            <a:normAutofit fontScale="62500" lnSpcReduction="20000"/>
          </a:bodyPr>
          <a:lstStyle/>
          <a:p>
            <a:pPr marL="0" indent="0">
              <a:buNone/>
            </a:pPr>
            <a:r>
              <a:rPr lang="ja-JP" altLang="en-US"/>
              <a:t>　</a:t>
            </a:r>
            <a:r>
              <a:rPr lang="en-US" altLang="ja-JP" sz="3200" b="1" u="sng" dirty="0"/>
              <a:t>②</a:t>
            </a:r>
            <a:r>
              <a:rPr lang="ja-JP" altLang="en-US" sz="3200" b="1" u="sng"/>
              <a:t>地区行事への参加者が決まっている</a:t>
            </a:r>
            <a:endParaRPr lang="en-US" altLang="ja-JP" sz="3200" b="1" u="sng" dirty="0"/>
          </a:p>
          <a:p>
            <a:pPr marL="0" indent="0">
              <a:buNone/>
            </a:pPr>
            <a:r>
              <a:rPr lang="ja-JP" altLang="en-US" sz="3200"/>
              <a:t>　　</a:t>
            </a:r>
            <a:endParaRPr lang="en-US" altLang="ja-JP" sz="3200" dirty="0"/>
          </a:p>
          <a:p>
            <a:pPr marL="0" indent="0">
              <a:buNone/>
            </a:pPr>
            <a:r>
              <a:rPr lang="ja-JP" altLang="en-US" sz="3200"/>
              <a:t>　　</a:t>
            </a:r>
            <a:r>
              <a:rPr lang="en-US" altLang="ja-JP" sz="3200" dirty="0"/>
              <a:t>【</a:t>
            </a:r>
            <a:r>
              <a:rPr lang="ja-JP" altLang="en-US" sz="3200"/>
              <a:t>要因</a:t>
            </a:r>
            <a:r>
              <a:rPr lang="en-US" altLang="ja-JP" sz="3200" dirty="0"/>
              <a:t>】</a:t>
            </a:r>
            <a:r>
              <a:rPr lang="ja-JP" altLang="en-US" sz="3200"/>
              <a:t>地区行事に行こうとするが、提唱クラブからの支援金が減っているので、経済的にカツカツとなっているので参加しにくくなっている。</a:t>
            </a:r>
            <a:endParaRPr lang="en-US" altLang="ja-JP" sz="3200" dirty="0"/>
          </a:p>
          <a:p>
            <a:pPr marL="0" indent="0">
              <a:buNone/>
            </a:pPr>
            <a:endParaRPr lang="en-US" altLang="ja-JP" sz="3200" dirty="0"/>
          </a:p>
          <a:p>
            <a:pPr marL="0" indent="0">
              <a:buNone/>
            </a:pPr>
            <a:r>
              <a:rPr lang="en-US" altLang="ja-JP" sz="3200" dirty="0"/>
              <a:t>【</a:t>
            </a:r>
            <a:r>
              <a:rPr lang="ja-JP" altLang="en-US" sz="3200"/>
              <a:t>解決策として出た意見</a:t>
            </a:r>
            <a:r>
              <a:rPr lang="en-US" altLang="ja-JP" sz="3200" dirty="0"/>
              <a:t>】</a:t>
            </a:r>
          </a:p>
          <a:p>
            <a:pPr marL="0" indent="0">
              <a:buNone/>
            </a:pPr>
            <a:r>
              <a:rPr lang="ja-JP" altLang="en-US" sz="3200"/>
              <a:t>　⭐️これから「エレベートロータアクト」の課題もあるので、活動費を全額支援に頼らずに自分たちで活動費を稼ぐ工夫が必要・・</a:t>
            </a:r>
            <a:endParaRPr lang="en-US" altLang="ja-JP" sz="3200" dirty="0"/>
          </a:p>
          <a:p>
            <a:pPr marL="0" indent="0">
              <a:buNone/>
            </a:pPr>
            <a:r>
              <a:rPr lang="ja-JP" altLang="en-US" sz="3200"/>
              <a:t>　</a:t>
            </a:r>
            <a:endParaRPr lang="en-US" altLang="ja-JP" sz="3200" dirty="0"/>
          </a:p>
          <a:p>
            <a:pPr marL="0" indent="0">
              <a:buNone/>
            </a:pPr>
            <a:r>
              <a:rPr lang="ja-JP" altLang="en-US" sz="3200"/>
              <a:t>　⭐️また提唱クラブに活動内容と支援金の使途を明確に報告し、アクトの活動に対する支援をより一層理解してもらう。</a:t>
            </a:r>
            <a:endParaRPr lang="en-US" altLang="ja-JP" sz="3200" dirty="0"/>
          </a:p>
          <a:p>
            <a:pPr marL="0" indent="0">
              <a:buNone/>
            </a:pPr>
            <a:endParaRPr kumimoji="1" lang="en-US" altLang="ja-JP" dirty="0"/>
          </a:p>
          <a:p>
            <a:pPr marL="0" indent="0">
              <a:buNone/>
            </a:pPr>
            <a:r>
              <a:rPr lang="ja-JP" altLang="en-US"/>
              <a:t>　　</a:t>
            </a:r>
            <a:endParaRPr kumimoji="1" lang="en-US" altLang="ja-JP" dirty="0"/>
          </a:p>
          <a:p>
            <a:pPr marL="0" indent="0">
              <a:buNone/>
            </a:pPr>
            <a:endParaRPr kumimoji="1" lang="ja-JP" altLang="en-US"/>
          </a:p>
        </p:txBody>
      </p:sp>
    </p:spTree>
    <p:extLst>
      <p:ext uri="{BB962C8B-B14F-4D97-AF65-F5344CB8AC3E}">
        <p14:creationId xmlns:p14="http://schemas.microsoft.com/office/powerpoint/2010/main" val="829053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E814F5-E45F-41FA-63FD-ABD7372EA45E}"/>
              </a:ext>
            </a:extLst>
          </p:cNvPr>
          <p:cNvSpPr>
            <a:spLocks noGrp="1"/>
          </p:cNvSpPr>
          <p:nvPr>
            <p:ph type="title"/>
          </p:nvPr>
        </p:nvSpPr>
        <p:spPr>
          <a:xfrm>
            <a:off x="515815" y="382385"/>
            <a:ext cx="10914185" cy="1492132"/>
          </a:xfrm>
        </p:spPr>
        <p:txBody>
          <a:bodyPr>
            <a:normAutofit fontScale="90000"/>
          </a:bodyPr>
          <a:lstStyle/>
          <a:p>
            <a:pPr algn="ctr"/>
            <a:r>
              <a:rPr kumimoji="1" lang="ja-JP" altLang="en-US"/>
              <a:t>２７２０地区</a:t>
            </a:r>
            <a:r>
              <a:rPr kumimoji="1" lang="en-US" altLang="ja-JP" dirty="0"/>
              <a:t>RA</a:t>
            </a:r>
            <a:r>
              <a:rPr kumimoji="1" lang="ja-JP" altLang="en-US"/>
              <a:t>の課題の要因について</a:t>
            </a:r>
            <a:br>
              <a:rPr kumimoji="1" lang="en-US" altLang="ja-JP" dirty="0"/>
            </a:br>
            <a:r>
              <a:rPr kumimoji="1" lang="ja-JP" altLang="en-US" sz="4000"/>
              <a:t>前述の課題に優先順位をつけて検討</a:t>
            </a:r>
          </a:p>
        </p:txBody>
      </p:sp>
      <p:sp>
        <p:nvSpPr>
          <p:cNvPr id="3" name="コンテンツ プレースホルダー 2">
            <a:extLst>
              <a:ext uri="{FF2B5EF4-FFF2-40B4-BE49-F238E27FC236}">
                <a16:creationId xmlns:a16="http://schemas.microsoft.com/office/drawing/2014/main" id="{21A3D8CC-E5B6-DEFA-708B-88574ECDD352}"/>
              </a:ext>
            </a:extLst>
          </p:cNvPr>
          <p:cNvSpPr>
            <a:spLocks noGrp="1"/>
          </p:cNvSpPr>
          <p:nvPr>
            <p:ph idx="1"/>
          </p:nvPr>
        </p:nvSpPr>
        <p:spPr>
          <a:xfrm>
            <a:off x="855785" y="1500554"/>
            <a:ext cx="11336215" cy="6295292"/>
          </a:xfrm>
        </p:spPr>
        <p:txBody>
          <a:bodyPr>
            <a:normAutofit fontScale="32500" lnSpcReduction="20000"/>
          </a:bodyPr>
          <a:lstStyle/>
          <a:p>
            <a:pPr marL="0" indent="0">
              <a:buNone/>
            </a:pPr>
            <a:r>
              <a:rPr lang="ja-JP" altLang="en-US"/>
              <a:t>　</a:t>
            </a:r>
            <a:endParaRPr kumimoji="1" lang="en-US" altLang="ja-JP" sz="3200" dirty="0"/>
          </a:p>
          <a:p>
            <a:pPr marL="0" indent="0">
              <a:buNone/>
            </a:pPr>
            <a:r>
              <a:rPr kumimoji="1" lang="en-US" altLang="ja-JP" sz="5000" b="1" u="sng" dirty="0"/>
              <a:t>③</a:t>
            </a:r>
            <a:r>
              <a:rPr kumimoji="1" lang="ja-JP" altLang="en-US" sz="5000" b="1" u="sng"/>
              <a:t>活動などあまり変化がない・・・前年踏襲が続いている。</a:t>
            </a:r>
            <a:endParaRPr kumimoji="1" lang="en-US" altLang="ja-JP" sz="5000" b="1" u="sng" dirty="0"/>
          </a:p>
          <a:p>
            <a:pPr marL="0" indent="0">
              <a:buNone/>
            </a:pPr>
            <a:r>
              <a:rPr lang="en-US" altLang="ja-JP" sz="5000" dirty="0"/>
              <a:t>【</a:t>
            </a:r>
            <a:r>
              <a:rPr lang="ja-JP" altLang="en-US" sz="5000"/>
              <a:t>今年度の新しい活動</a:t>
            </a:r>
            <a:r>
              <a:rPr lang="en-US" altLang="ja-JP" sz="5000" dirty="0"/>
              <a:t>】</a:t>
            </a:r>
            <a:r>
              <a:rPr lang="ja-JP" altLang="en-US" sz="5000"/>
              <a:t>　　</a:t>
            </a:r>
            <a:endParaRPr lang="en-US" altLang="ja-JP" sz="5000" dirty="0"/>
          </a:p>
          <a:p>
            <a:pPr marL="0" indent="0">
              <a:buNone/>
            </a:pPr>
            <a:r>
              <a:rPr lang="ja-JP" altLang="en-US" sz="5000"/>
              <a:t>　　＊２０２２</a:t>
            </a:r>
            <a:r>
              <a:rPr lang="en-US" altLang="ja-JP" sz="5000" dirty="0"/>
              <a:t>〜</a:t>
            </a:r>
            <a:r>
              <a:rPr lang="ja-JP" altLang="en-US" sz="5000"/>
              <a:t>２３年度は台北３５２３地区と姉妹地区締結をするために１月には代表が、４月の締結には６名の</a:t>
            </a:r>
            <a:endParaRPr lang="en-US" altLang="ja-JP" sz="5000" dirty="0"/>
          </a:p>
          <a:p>
            <a:pPr marL="0" indent="0">
              <a:buNone/>
            </a:pPr>
            <a:r>
              <a:rPr lang="ja-JP" altLang="en-US" sz="5000"/>
              <a:t>　　　地区役員が台湾訪問をしている（堀川ガバナーのご好意により、アクトへの旅費の補助を地区より補填した）</a:t>
            </a:r>
            <a:endParaRPr lang="en-US" altLang="ja-JP" sz="5000" dirty="0"/>
          </a:p>
          <a:p>
            <a:pPr marL="0" indent="0">
              <a:buNone/>
            </a:pPr>
            <a:r>
              <a:rPr lang="ja-JP" altLang="en-US" sz="5000"/>
              <a:t>　　　今後、３５２３地区との交流をするために国際交流の機会が増える。</a:t>
            </a:r>
            <a:endParaRPr lang="en-US" altLang="ja-JP" sz="5000" dirty="0"/>
          </a:p>
          <a:p>
            <a:pPr marL="0" indent="0">
              <a:buNone/>
            </a:pPr>
            <a:r>
              <a:rPr lang="ja-JP" altLang="en-US" sz="5000"/>
              <a:t>　　　また積極的に台北へ訪問したり、向こうからの訪問を受け入れる体制を作る。</a:t>
            </a:r>
            <a:endParaRPr lang="en-US" altLang="ja-JP" sz="5000" dirty="0"/>
          </a:p>
          <a:p>
            <a:pPr marL="0" indent="0">
              <a:buNone/>
            </a:pPr>
            <a:r>
              <a:rPr lang="ja-JP" altLang="en-US" sz="5000"/>
              <a:t>　　　⭐️実際、１０月に</a:t>
            </a:r>
            <a:r>
              <a:rPr lang="en-US" altLang="ja-JP" sz="5000" dirty="0"/>
              <a:t>3523</a:t>
            </a:r>
            <a:r>
              <a:rPr lang="ja-JP" altLang="en-US" sz="5000"/>
              <a:t>地区</a:t>
            </a:r>
            <a:r>
              <a:rPr lang="en-US" altLang="ja-JP" sz="5000" dirty="0"/>
              <a:t>RA</a:t>
            </a:r>
            <a:r>
              <a:rPr lang="ja-JP" altLang="en-US" sz="5000"/>
              <a:t>代表が訪熊、</a:t>
            </a:r>
            <a:r>
              <a:rPr lang="en-US" altLang="ja-JP" sz="5000" dirty="0"/>
              <a:t>11</a:t>
            </a:r>
            <a:r>
              <a:rPr lang="ja-JP" altLang="en-US" sz="5000"/>
              <a:t>月の年次大会には</a:t>
            </a:r>
            <a:r>
              <a:rPr lang="en-US" altLang="ja-JP" sz="5000" dirty="0"/>
              <a:t>3523</a:t>
            </a:r>
            <a:r>
              <a:rPr lang="ja-JP" altLang="en-US" sz="5000"/>
              <a:t>地区より３名の</a:t>
            </a:r>
            <a:r>
              <a:rPr lang="en-US" altLang="ja-JP" sz="5000" dirty="0"/>
              <a:t>RA</a:t>
            </a:r>
            <a:r>
              <a:rPr lang="ja-JP" altLang="en-US" sz="5000"/>
              <a:t>が参加された。</a:t>
            </a:r>
            <a:endParaRPr lang="en-US" altLang="ja-JP" sz="5000" dirty="0"/>
          </a:p>
          <a:p>
            <a:pPr marL="0" indent="0">
              <a:buNone/>
            </a:pPr>
            <a:r>
              <a:rPr lang="ja-JP" altLang="en-US" sz="5000"/>
              <a:t>　　　⭐️国際交流として</a:t>
            </a:r>
            <a:r>
              <a:rPr lang="en-US" altLang="ja-JP" sz="5000" dirty="0"/>
              <a:t>3523</a:t>
            </a:r>
            <a:r>
              <a:rPr lang="ja-JP" altLang="en-US" sz="5000"/>
              <a:t>地区のロータアクトとズームを活用して、台湾と日本の文化交流ができるよう進めている。</a:t>
            </a:r>
            <a:endParaRPr lang="en-US" altLang="ja-JP" sz="5000" dirty="0"/>
          </a:p>
          <a:p>
            <a:pPr marL="0" indent="0">
              <a:buNone/>
            </a:pPr>
            <a:endParaRPr lang="en-US" altLang="ja-JP" sz="5000" dirty="0"/>
          </a:p>
          <a:p>
            <a:pPr marL="0" indent="0">
              <a:buNone/>
            </a:pPr>
            <a:r>
              <a:rPr lang="en-US" altLang="ja-JP" sz="5000" dirty="0"/>
              <a:t>【</a:t>
            </a:r>
            <a:r>
              <a:rPr lang="ja-JP" altLang="en-US" sz="5000"/>
              <a:t>解決策</a:t>
            </a:r>
            <a:r>
              <a:rPr lang="en-US" altLang="ja-JP" sz="5000" dirty="0"/>
              <a:t>】</a:t>
            </a:r>
          </a:p>
          <a:p>
            <a:pPr marL="0" indent="0">
              <a:buNone/>
            </a:pPr>
            <a:r>
              <a:rPr kumimoji="1" lang="ja-JP" altLang="en-US" sz="5000"/>
              <a:t>　　＊これまでの活動を見直し、予算も一緒に見直す・・・年次大会前の会長幹事会で次年度の活動と予算を</a:t>
            </a:r>
            <a:endParaRPr kumimoji="1" lang="en-US" altLang="ja-JP" sz="5000" dirty="0"/>
          </a:p>
          <a:p>
            <a:pPr marL="0" indent="0">
              <a:buNone/>
            </a:pPr>
            <a:r>
              <a:rPr kumimoji="1" lang="ja-JP" altLang="en-US" sz="5000"/>
              <a:t>　　　代表エレクトとロータアクト委員会のメンバーと共に検討し地区へ増額申請をしている。</a:t>
            </a:r>
            <a:endParaRPr kumimoji="1" lang="en-US" altLang="ja-JP" sz="5000" dirty="0"/>
          </a:p>
          <a:p>
            <a:pPr marL="0" indent="0">
              <a:buNone/>
            </a:pPr>
            <a:r>
              <a:rPr kumimoji="1" lang="ja-JP" altLang="en-US" sz="5000"/>
              <a:t>　　　次次年度までの活動を見据ることができている。</a:t>
            </a:r>
            <a:endParaRPr kumimoji="1" lang="en-US" altLang="ja-JP" sz="5000" dirty="0"/>
          </a:p>
          <a:p>
            <a:pPr marL="0" indent="0">
              <a:buNone/>
            </a:pPr>
            <a:r>
              <a:rPr kumimoji="1" lang="ja-JP" altLang="en-US" sz="5000"/>
              <a:t>　　＊ロータリーの委員会との協力を強くして、ロータリアンのアクト活動への参加を促すと共に会議等で</a:t>
            </a:r>
            <a:endParaRPr kumimoji="1" lang="en-US" altLang="ja-JP" sz="5000" dirty="0"/>
          </a:p>
          <a:p>
            <a:pPr marL="0" indent="0">
              <a:buNone/>
            </a:pPr>
            <a:r>
              <a:rPr lang="ja-JP" altLang="en-US" sz="5000"/>
              <a:t>　　　</a:t>
            </a:r>
            <a:r>
              <a:rPr kumimoji="1" lang="ja-JP" altLang="en-US" sz="5000"/>
              <a:t>情報共有をまめにする</a:t>
            </a:r>
            <a:r>
              <a:rPr kumimoji="1" lang="ja-JP" altLang="en-US" sz="3200"/>
              <a:t>。</a:t>
            </a:r>
            <a:endParaRPr kumimoji="1" lang="en-US" altLang="ja-JP" sz="3200" dirty="0"/>
          </a:p>
          <a:p>
            <a:pPr marL="0" indent="0">
              <a:buNone/>
            </a:pPr>
            <a:r>
              <a:rPr kumimoji="1" lang="ja-JP" altLang="en-US" sz="3200"/>
              <a:t>　　</a:t>
            </a:r>
            <a:endParaRPr kumimoji="1" lang="en-US" altLang="ja-JP" sz="3200" dirty="0"/>
          </a:p>
          <a:p>
            <a:endParaRPr kumimoji="1" lang="en-US" altLang="ja-JP" dirty="0"/>
          </a:p>
          <a:p>
            <a:pPr marL="0" indent="0">
              <a:buNone/>
            </a:pPr>
            <a:endParaRPr kumimoji="1" lang="en-US" altLang="ja-JP" dirty="0"/>
          </a:p>
          <a:p>
            <a:pPr marL="0" indent="0">
              <a:buNone/>
            </a:pPr>
            <a:r>
              <a:rPr lang="ja-JP" altLang="en-US"/>
              <a:t>　　</a:t>
            </a:r>
            <a:endParaRPr kumimoji="1" lang="en-US" altLang="ja-JP" dirty="0"/>
          </a:p>
          <a:p>
            <a:pPr marL="0" indent="0">
              <a:buNone/>
            </a:pPr>
            <a:endParaRPr kumimoji="1" lang="ja-JP" altLang="en-US"/>
          </a:p>
        </p:txBody>
      </p:sp>
    </p:spTree>
    <p:extLst>
      <p:ext uri="{BB962C8B-B14F-4D97-AF65-F5344CB8AC3E}">
        <p14:creationId xmlns:p14="http://schemas.microsoft.com/office/powerpoint/2010/main" val="1959303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E814F5-E45F-41FA-63FD-ABD7372EA45E}"/>
              </a:ext>
            </a:extLst>
          </p:cNvPr>
          <p:cNvSpPr>
            <a:spLocks noGrp="1"/>
          </p:cNvSpPr>
          <p:nvPr>
            <p:ph type="title"/>
          </p:nvPr>
        </p:nvSpPr>
        <p:spPr/>
        <p:txBody>
          <a:bodyPr>
            <a:normAutofit/>
          </a:bodyPr>
          <a:lstStyle/>
          <a:p>
            <a:r>
              <a:rPr kumimoji="1" lang="ja-JP" altLang="en-US"/>
              <a:t>２７２０地区</a:t>
            </a:r>
            <a:r>
              <a:rPr kumimoji="1" lang="en-US" altLang="ja-JP" dirty="0"/>
              <a:t>RA</a:t>
            </a:r>
            <a:r>
              <a:rPr kumimoji="1" lang="ja-JP" altLang="en-US"/>
              <a:t>の課題</a:t>
            </a:r>
            <a:br>
              <a:rPr kumimoji="1" lang="en-US" altLang="ja-JP" dirty="0"/>
            </a:br>
            <a:r>
              <a:rPr kumimoji="1" lang="ja-JP" altLang="en-US" sz="2200"/>
              <a:t>２０２３</a:t>
            </a:r>
            <a:r>
              <a:rPr kumimoji="1" lang="en-US" altLang="ja-JP" sz="2200" dirty="0"/>
              <a:t>.</a:t>
            </a:r>
            <a:r>
              <a:rPr kumimoji="1" lang="ja-JP" altLang="en-US" sz="2200"/>
              <a:t>９</a:t>
            </a:r>
            <a:r>
              <a:rPr kumimoji="1" lang="en-US" altLang="ja-JP" sz="2200" dirty="0"/>
              <a:t>.</a:t>
            </a:r>
            <a:r>
              <a:rPr kumimoji="1" lang="ja-JP" altLang="en-US" sz="2200"/>
              <a:t>２３</a:t>
            </a:r>
            <a:br>
              <a:rPr kumimoji="1" lang="en-US" altLang="ja-JP" sz="2200" dirty="0"/>
            </a:br>
            <a:r>
              <a:rPr kumimoji="1" lang="ja-JP" altLang="en-US" sz="2200"/>
              <a:t>２７２０地区主催のクラブ活性化ワークショップへの参加</a:t>
            </a:r>
          </a:p>
        </p:txBody>
      </p:sp>
      <p:sp>
        <p:nvSpPr>
          <p:cNvPr id="3" name="コンテンツ プレースホルダー 2">
            <a:extLst>
              <a:ext uri="{FF2B5EF4-FFF2-40B4-BE49-F238E27FC236}">
                <a16:creationId xmlns:a16="http://schemas.microsoft.com/office/drawing/2014/main" id="{21A3D8CC-E5B6-DEFA-708B-88574ECDD352}"/>
              </a:ext>
            </a:extLst>
          </p:cNvPr>
          <p:cNvSpPr>
            <a:spLocks noGrp="1"/>
          </p:cNvSpPr>
          <p:nvPr>
            <p:ph idx="1"/>
          </p:nvPr>
        </p:nvSpPr>
        <p:spPr>
          <a:xfrm>
            <a:off x="1251678" y="2286001"/>
            <a:ext cx="10178322" cy="4056184"/>
          </a:xfrm>
        </p:spPr>
        <p:txBody>
          <a:bodyPr>
            <a:normAutofit/>
          </a:bodyPr>
          <a:lstStyle/>
          <a:p>
            <a:pPr marL="0" indent="0">
              <a:buNone/>
            </a:pPr>
            <a:endParaRPr kumimoji="1" lang="en-US" altLang="ja-JP" dirty="0"/>
          </a:p>
          <a:p>
            <a:r>
              <a:rPr lang="ja-JP" altLang="en-US"/>
              <a:t>女子が少ない・・１０２名中２４名（２３</a:t>
            </a:r>
            <a:r>
              <a:rPr lang="en-US" altLang="ja-JP" dirty="0"/>
              <a:t>.5%)</a:t>
            </a:r>
          </a:p>
          <a:p>
            <a:r>
              <a:rPr kumimoji="1" lang="ja-JP" altLang="en-US"/>
              <a:t>会員が減っている・・休会しているクラブがある</a:t>
            </a:r>
            <a:endParaRPr kumimoji="1" lang="en-US" altLang="ja-JP" dirty="0"/>
          </a:p>
          <a:p>
            <a:endParaRPr lang="en-US" altLang="ja-JP" dirty="0"/>
          </a:p>
          <a:p>
            <a:pPr marL="0" indent="0">
              <a:buNone/>
            </a:pPr>
            <a:r>
              <a:rPr lang="en-US" altLang="ja-JP" dirty="0"/>
              <a:t>【</a:t>
            </a:r>
            <a:r>
              <a:rPr lang="ja-JP" altLang="en-US"/>
              <a:t>解決策</a:t>
            </a:r>
            <a:r>
              <a:rPr lang="en-US" altLang="ja-JP" dirty="0"/>
              <a:t>】</a:t>
            </a:r>
          </a:p>
          <a:p>
            <a:pPr marL="0" indent="0">
              <a:buNone/>
            </a:pPr>
            <a:r>
              <a:rPr kumimoji="1" lang="ja-JP" altLang="en-US"/>
              <a:t>　⭐️クラブ単位で会員増強を頑張っている</a:t>
            </a:r>
            <a:endParaRPr kumimoji="1" lang="en-US" altLang="ja-JP" dirty="0"/>
          </a:p>
          <a:p>
            <a:pPr marL="0" indent="0">
              <a:buNone/>
            </a:pPr>
            <a:r>
              <a:rPr lang="ja-JP" altLang="en-US"/>
              <a:t>　⭐️アクトの地区委員会に、会員増強委員会を作る</a:t>
            </a:r>
            <a:endParaRPr kumimoji="1" lang="ja-JP" altLang="en-US"/>
          </a:p>
        </p:txBody>
      </p:sp>
    </p:spTree>
    <p:extLst>
      <p:ext uri="{BB962C8B-B14F-4D97-AF65-F5344CB8AC3E}">
        <p14:creationId xmlns:p14="http://schemas.microsoft.com/office/powerpoint/2010/main" val="216365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4D75C3-D70F-D24C-394F-E3F0BB2E03A7}"/>
              </a:ext>
            </a:extLst>
          </p:cNvPr>
          <p:cNvSpPr>
            <a:spLocks noGrp="1"/>
          </p:cNvSpPr>
          <p:nvPr>
            <p:ph type="title"/>
          </p:nvPr>
        </p:nvSpPr>
        <p:spPr>
          <a:xfrm>
            <a:off x="1006839" y="347215"/>
            <a:ext cx="10178322" cy="942323"/>
          </a:xfrm>
        </p:spPr>
        <p:txBody>
          <a:bodyPr>
            <a:normAutofit fontScale="90000"/>
          </a:bodyPr>
          <a:lstStyle/>
          <a:p>
            <a:pPr algn="ctr"/>
            <a:r>
              <a:rPr kumimoji="1" lang="ja-JP" altLang="en-US" sz="4000"/>
              <a:t>ワークショップにて滝澤</a:t>
            </a:r>
            <a:r>
              <a:rPr kumimoji="1" lang="en-US" altLang="ja-JP" sz="4000" dirty="0"/>
              <a:t>RC</a:t>
            </a:r>
            <a:r>
              <a:rPr kumimoji="1" lang="ja-JP" altLang="en-US" sz="4000"/>
              <a:t>との懇談より</a:t>
            </a:r>
            <a:br>
              <a:rPr kumimoji="1" lang="en-US" altLang="ja-JP" dirty="0"/>
            </a:br>
            <a:endParaRPr kumimoji="1" lang="ja-JP" altLang="en-US"/>
          </a:p>
        </p:txBody>
      </p:sp>
      <p:sp>
        <p:nvSpPr>
          <p:cNvPr id="3" name="コンテンツ プレースホルダー 2">
            <a:extLst>
              <a:ext uri="{FF2B5EF4-FFF2-40B4-BE49-F238E27FC236}">
                <a16:creationId xmlns:a16="http://schemas.microsoft.com/office/drawing/2014/main" id="{51481A85-2297-5B7A-37BE-B164E9580F39}"/>
              </a:ext>
            </a:extLst>
          </p:cNvPr>
          <p:cNvSpPr>
            <a:spLocks noGrp="1"/>
          </p:cNvSpPr>
          <p:nvPr>
            <p:ph idx="1"/>
          </p:nvPr>
        </p:nvSpPr>
        <p:spPr>
          <a:xfrm>
            <a:off x="1006839" y="2102909"/>
            <a:ext cx="10178322" cy="4407876"/>
          </a:xfrm>
        </p:spPr>
        <p:txBody>
          <a:bodyPr/>
          <a:lstStyle/>
          <a:p>
            <a:r>
              <a:rPr kumimoji="1" lang="en-US" altLang="ja-JP" sz="3200" b="1" u="sng" dirty="0"/>
              <a:t>RAC</a:t>
            </a:r>
            <a:r>
              <a:rPr kumimoji="1" lang="ja-JP" altLang="en-US" sz="3200" b="1" u="sng"/>
              <a:t>できついと思うことは何？</a:t>
            </a:r>
            <a:endParaRPr kumimoji="1" lang="en-US" altLang="ja-JP" sz="3200" b="1" u="sng" dirty="0"/>
          </a:p>
          <a:p>
            <a:pPr marL="0" indent="0">
              <a:buNone/>
            </a:pPr>
            <a:r>
              <a:rPr lang="ja-JP" altLang="en-US"/>
              <a:t>　</a:t>
            </a:r>
            <a:endParaRPr lang="en-US" altLang="ja-JP" dirty="0"/>
          </a:p>
          <a:p>
            <a:pPr marL="0" indent="0">
              <a:buNone/>
            </a:pPr>
            <a:r>
              <a:rPr lang="ja-JP" altLang="en-US"/>
              <a:t>　・仕事が立て込んでいる時</a:t>
            </a:r>
            <a:endParaRPr lang="en-US" altLang="ja-JP" dirty="0"/>
          </a:p>
          <a:p>
            <a:pPr marL="0" indent="0">
              <a:buNone/>
            </a:pPr>
            <a:r>
              <a:rPr kumimoji="1" lang="ja-JP" altLang="en-US"/>
              <a:t>　・仕事は仕事、アクトはアクトとたて分けていいる</a:t>
            </a:r>
            <a:endParaRPr kumimoji="1" lang="en-US" altLang="ja-JP" dirty="0"/>
          </a:p>
          <a:p>
            <a:pPr marL="0" indent="0">
              <a:buNone/>
            </a:pPr>
            <a:r>
              <a:rPr lang="ja-JP" altLang="en-US"/>
              <a:t>　・メンバー間で序列が違うのでそこをマネージメントするのが難しく、一人一人の</a:t>
            </a:r>
            <a:endParaRPr lang="en-US" altLang="ja-JP" dirty="0"/>
          </a:p>
          <a:p>
            <a:pPr marL="0" indent="0">
              <a:buNone/>
            </a:pPr>
            <a:r>
              <a:rPr lang="ja-JP" altLang="en-US"/>
              <a:t>　　負担が大きくなる。</a:t>
            </a:r>
            <a:endParaRPr lang="en-US" altLang="ja-JP" dirty="0"/>
          </a:p>
          <a:p>
            <a:pPr marL="0" indent="0">
              <a:buNone/>
            </a:pPr>
            <a:r>
              <a:rPr kumimoji="1" lang="ja-JP" altLang="en-US"/>
              <a:t>　・入会してもすぐ辞める人がいる</a:t>
            </a:r>
            <a:endParaRPr kumimoji="1" lang="en-US" altLang="ja-JP" dirty="0"/>
          </a:p>
          <a:p>
            <a:pPr marL="0" indent="0">
              <a:buNone/>
            </a:pPr>
            <a:r>
              <a:rPr lang="ja-JP" altLang="en-US"/>
              <a:t>　・外にロータアクトクラブの特色やどんな活動をしているか見えない、</a:t>
            </a:r>
            <a:endParaRPr lang="en-US" altLang="ja-JP" dirty="0"/>
          </a:p>
          <a:p>
            <a:pPr marL="0" indent="0">
              <a:buNone/>
            </a:pPr>
            <a:r>
              <a:rPr lang="ja-JP" altLang="en-US"/>
              <a:t>　</a:t>
            </a:r>
            <a:r>
              <a:rPr lang="ja-JP" altLang="en-US" dirty="0"/>
              <a:t>　</a:t>
            </a:r>
            <a:r>
              <a:rPr lang="ja-JP" altLang="en-US"/>
              <a:t>ビジョンがないように感じる。</a:t>
            </a:r>
            <a:endParaRPr kumimoji="1" lang="ja-JP" altLang="en-US"/>
          </a:p>
        </p:txBody>
      </p:sp>
      <p:pic>
        <p:nvPicPr>
          <p:cNvPr id="7" name="図 6">
            <a:extLst>
              <a:ext uri="{FF2B5EF4-FFF2-40B4-BE49-F238E27FC236}">
                <a16:creationId xmlns:a16="http://schemas.microsoft.com/office/drawing/2014/main" id="{AE8284CF-60F2-2F04-625E-38A05572C409}"/>
              </a:ext>
            </a:extLst>
          </p:cNvPr>
          <p:cNvPicPr>
            <a:picLocks noChangeAspect="1"/>
          </p:cNvPicPr>
          <p:nvPr/>
        </p:nvPicPr>
        <p:blipFill>
          <a:blip r:embed="rId2"/>
          <a:stretch>
            <a:fillRect/>
          </a:stretch>
        </p:blipFill>
        <p:spPr>
          <a:xfrm>
            <a:off x="7696004" y="1025561"/>
            <a:ext cx="3489157" cy="2616868"/>
          </a:xfrm>
          <a:prstGeom prst="rect">
            <a:avLst/>
          </a:prstGeom>
        </p:spPr>
      </p:pic>
    </p:spTree>
    <p:extLst>
      <p:ext uri="{BB962C8B-B14F-4D97-AF65-F5344CB8AC3E}">
        <p14:creationId xmlns:p14="http://schemas.microsoft.com/office/powerpoint/2010/main" val="1461353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A3F021-1A80-05C4-328C-C6BD5B9BC4E6}"/>
              </a:ext>
            </a:extLst>
          </p:cNvPr>
          <p:cNvSpPr>
            <a:spLocks noGrp="1"/>
          </p:cNvSpPr>
          <p:nvPr>
            <p:ph type="title"/>
          </p:nvPr>
        </p:nvSpPr>
        <p:spPr>
          <a:xfrm>
            <a:off x="-853848" y="735388"/>
            <a:ext cx="10178322" cy="801646"/>
          </a:xfrm>
        </p:spPr>
        <p:txBody>
          <a:bodyPr>
            <a:normAutofit/>
          </a:bodyPr>
          <a:lstStyle/>
          <a:p>
            <a:pPr algn="ctr"/>
            <a:r>
              <a:rPr kumimoji="1" lang="ja-JP" altLang="en-US" sz="3600"/>
              <a:t>滝澤</a:t>
            </a:r>
            <a:r>
              <a:rPr kumimoji="1" lang="en-US" altLang="ja-JP" sz="3600" dirty="0"/>
              <a:t>RC</a:t>
            </a:r>
            <a:r>
              <a:rPr kumimoji="1" lang="ja-JP" altLang="en-US" sz="3600"/>
              <a:t>よりのアドバイス</a:t>
            </a:r>
          </a:p>
        </p:txBody>
      </p:sp>
      <p:sp>
        <p:nvSpPr>
          <p:cNvPr id="3" name="コンテンツ プレースホルダー 2">
            <a:extLst>
              <a:ext uri="{FF2B5EF4-FFF2-40B4-BE49-F238E27FC236}">
                <a16:creationId xmlns:a16="http://schemas.microsoft.com/office/drawing/2014/main" id="{DFC2C7E5-4CCE-0370-BD32-921DB794F484}"/>
              </a:ext>
            </a:extLst>
          </p:cNvPr>
          <p:cNvSpPr>
            <a:spLocks noGrp="1"/>
          </p:cNvSpPr>
          <p:nvPr>
            <p:ph idx="1"/>
          </p:nvPr>
        </p:nvSpPr>
        <p:spPr>
          <a:xfrm>
            <a:off x="1251678" y="2286001"/>
            <a:ext cx="10178322" cy="4189614"/>
          </a:xfrm>
        </p:spPr>
        <p:txBody>
          <a:bodyPr/>
          <a:lstStyle/>
          <a:p>
            <a:r>
              <a:rPr kumimoji="1" lang="ja-JP" altLang="en-US"/>
              <a:t>ロータリーコーディネーターという仕事は会員増強</a:t>
            </a:r>
            <a:r>
              <a:rPr lang="ja-JP" altLang="en-US"/>
              <a:t>・・・</a:t>
            </a:r>
            <a:r>
              <a:rPr kumimoji="1" lang="ja-JP" altLang="en-US"/>
              <a:t>ロータアクトも含めて・・</a:t>
            </a:r>
            <a:endParaRPr kumimoji="1" lang="en-US" altLang="ja-JP" dirty="0"/>
          </a:p>
          <a:p>
            <a:r>
              <a:rPr kumimoji="1" lang="ja-JP" altLang="en-US"/>
              <a:t>現状のアクトに関しては外に、</a:t>
            </a:r>
            <a:r>
              <a:rPr kumimoji="1" lang="en-US" altLang="ja-JP" dirty="0"/>
              <a:t>RAC</a:t>
            </a:r>
            <a:r>
              <a:rPr kumimoji="1" lang="ja-JP" altLang="en-US"/>
              <a:t>の特色やどんな活動をしているか見えない。</a:t>
            </a:r>
            <a:endParaRPr kumimoji="1" lang="en-US" altLang="ja-JP" dirty="0"/>
          </a:p>
          <a:p>
            <a:r>
              <a:rPr kumimoji="1" lang="ja-JP" altLang="en-US"/>
              <a:t>入会してもすぐ辞める人がいるというのは、結局何をしているのかわからない、ビジョンが見えないからだと思う。</a:t>
            </a:r>
            <a:endParaRPr kumimoji="1" lang="en-US" altLang="ja-JP" dirty="0"/>
          </a:p>
          <a:p>
            <a:r>
              <a:rPr lang="ja-JP" altLang="en-US"/>
              <a:t>ロータリーが何をしているのかわからないと、アクトもないをしていくのかがわからないと思う、なので、ロータリーのセミナーにどんどん出ていって学ぶ機会を持ってもらいたい。</a:t>
            </a:r>
            <a:endParaRPr lang="en-US" altLang="ja-JP" dirty="0"/>
          </a:p>
          <a:p>
            <a:r>
              <a:rPr lang="ja-JP" altLang="en-US"/>
              <a:t>マイロータリーへの登録、セントラルへの入力をしているか？</a:t>
            </a:r>
            <a:endParaRPr lang="en-US" altLang="ja-JP" dirty="0"/>
          </a:p>
          <a:p>
            <a:r>
              <a:rPr kumimoji="1" lang="ja-JP" altLang="en-US"/>
              <a:t>ラーニングセンターを活用してもらいたい</a:t>
            </a:r>
          </a:p>
        </p:txBody>
      </p:sp>
    </p:spTree>
    <p:extLst>
      <p:ext uri="{BB962C8B-B14F-4D97-AF65-F5344CB8AC3E}">
        <p14:creationId xmlns:p14="http://schemas.microsoft.com/office/powerpoint/2010/main" val="1328101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9D97D8-6633-6223-9F23-7F913882D54B}"/>
              </a:ext>
            </a:extLst>
          </p:cNvPr>
          <p:cNvSpPr>
            <a:spLocks noGrp="1"/>
          </p:cNvSpPr>
          <p:nvPr>
            <p:ph type="title"/>
          </p:nvPr>
        </p:nvSpPr>
        <p:spPr>
          <a:xfrm>
            <a:off x="1251678" y="382385"/>
            <a:ext cx="10178322" cy="596023"/>
          </a:xfrm>
        </p:spPr>
        <p:txBody>
          <a:bodyPr>
            <a:normAutofit fontScale="90000"/>
          </a:bodyPr>
          <a:lstStyle/>
          <a:p>
            <a:pPr algn="ctr"/>
            <a:r>
              <a:rPr kumimoji="1" lang="ja-JP" altLang="en-US" sz="4000"/>
              <a:t>ワークショップに参加して</a:t>
            </a:r>
          </a:p>
        </p:txBody>
      </p:sp>
      <p:sp>
        <p:nvSpPr>
          <p:cNvPr id="3" name="コンテンツ プレースホルダー 2">
            <a:extLst>
              <a:ext uri="{FF2B5EF4-FFF2-40B4-BE49-F238E27FC236}">
                <a16:creationId xmlns:a16="http://schemas.microsoft.com/office/drawing/2014/main" id="{CA5F710F-29F1-32D7-206D-5D64A743E3AE}"/>
              </a:ext>
            </a:extLst>
          </p:cNvPr>
          <p:cNvSpPr>
            <a:spLocks noGrp="1"/>
          </p:cNvSpPr>
          <p:nvPr>
            <p:ph idx="1"/>
          </p:nvPr>
        </p:nvSpPr>
        <p:spPr>
          <a:xfrm>
            <a:off x="1251678" y="978408"/>
            <a:ext cx="10178322" cy="5879592"/>
          </a:xfrm>
        </p:spPr>
        <p:txBody>
          <a:bodyPr>
            <a:normAutofit lnSpcReduction="10000"/>
          </a:bodyPr>
          <a:lstStyle/>
          <a:p>
            <a:r>
              <a:rPr kumimoji="1" lang="ja-JP" altLang="en-US"/>
              <a:t>こんな風に地区のことを話し合える機会が持てて楽しかった。</a:t>
            </a:r>
            <a:endParaRPr kumimoji="1" lang="en-US" altLang="ja-JP" dirty="0"/>
          </a:p>
          <a:p>
            <a:r>
              <a:rPr kumimoji="1" lang="ja-JP" altLang="en-US"/>
              <a:t>地区役員会を開催し今日のことを伝え検討する。</a:t>
            </a:r>
            <a:endParaRPr kumimoji="1" lang="en-US" altLang="ja-JP" dirty="0"/>
          </a:p>
          <a:p>
            <a:r>
              <a:rPr lang="ja-JP" altLang="en-US"/>
              <a:t>パスト代表を含んだロータアクト地区戦略計画委員会を作る</a:t>
            </a:r>
            <a:endParaRPr lang="en-US" altLang="ja-JP" dirty="0"/>
          </a:p>
          <a:p>
            <a:r>
              <a:rPr lang="ja-JP" altLang="en-US"/>
              <a:t>毎年予算は代表エレクト、ノミニーを含み相談しながら立てること。</a:t>
            </a:r>
            <a:r>
              <a:rPr kumimoji="1" lang="ja-JP" altLang="en-US"/>
              <a:t>たてた予算の承認と決算報告をもっと明確にする（内容の説明をもっと明確にする、予算よりオーバーする場合はその都度会計がきちんと対処する。）</a:t>
            </a:r>
            <a:endParaRPr kumimoji="1" lang="en-US" altLang="ja-JP" dirty="0"/>
          </a:p>
          <a:p>
            <a:r>
              <a:rPr lang="ja-JP" altLang="en-US"/>
              <a:t>ロータリーのセミナー・まずは</a:t>
            </a:r>
            <a:r>
              <a:rPr lang="en-US" altLang="ja-JP" dirty="0"/>
              <a:t>R</a:t>
            </a:r>
            <a:r>
              <a:rPr lang="ja-JP" altLang="en-US"/>
              <a:t>財団補助金セミナーに出席する。今後アクトにも財団委員会が必要ではないか？</a:t>
            </a:r>
            <a:endParaRPr lang="en-US" altLang="ja-JP" dirty="0"/>
          </a:p>
          <a:p>
            <a:r>
              <a:rPr lang="ja-JP" altLang="en-US"/>
              <a:t>地区とクラブの委員会の正誤性が取れていない。</a:t>
            </a:r>
            <a:endParaRPr lang="en-US" altLang="ja-JP" dirty="0"/>
          </a:p>
          <a:p>
            <a:r>
              <a:rPr kumimoji="1" lang="ja-JP" altLang="en-US"/>
              <a:t>課題が見えてきたのでまずは代表選出から取り組む。</a:t>
            </a:r>
            <a:endParaRPr kumimoji="1" lang="en-US" altLang="ja-JP" dirty="0"/>
          </a:p>
          <a:p>
            <a:r>
              <a:rPr kumimoji="1" lang="ja-JP" altLang="en-US"/>
              <a:t>エレベートロータアクトについてもロータリーの委員会と共に考えていく</a:t>
            </a:r>
            <a:endParaRPr kumimoji="1" lang="en-US" altLang="ja-JP" dirty="0"/>
          </a:p>
          <a:p>
            <a:endParaRPr kumimoji="1" lang="en-US" altLang="ja-JP" dirty="0"/>
          </a:p>
          <a:p>
            <a:pPr marL="0" indent="0">
              <a:buNone/>
            </a:pPr>
            <a:r>
              <a:rPr lang="ja-JP" altLang="en-US"/>
              <a:t>⭐️前述の通り、２か月の間で色々と問題が解決していった・・</a:t>
            </a:r>
            <a:endParaRPr lang="en-US" altLang="ja-JP" dirty="0"/>
          </a:p>
          <a:p>
            <a:pPr marL="0" indent="0">
              <a:buNone/>
            </a:pPr>
            <a:r>
              <a:rPr kumimoji="1" lang="ja-JP" altLang="en-US"/>
              <a:t>このワークショップにアクトから参加してもらったことで、アクトの地区役員の意識が大きく変わった！</a:t>
            </a:r>
            <a:endParaRPr kumimoji="1" lang="en-US" altLang="ja-JP" dirty="0"/>
          </a:p>
          <a:p>
            <a:endParaRPr kumimoji="1" lang="ja-JP" altLang="en-US"/>
          </a:p>
        </p:txBody>
      </p:sp>
    </p:spTree>
    <p:extLst>
      <p:ext uri="{BB962C8B-B14F-4D97-AF65-F5344CB8AC3E}">
        <p14:creationId xmlns:p14="http://schemas.microsoft.com/office/powerpoint/2010/main" val="998195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285C-5E07-E061-A40C-791546679777}"/>
              </a:ext>
            </a:extLst>
          </p:cNvPr>
          <p:cNvSpPr>
            <a:spLocks noGrp="1"/>
          </p:cNvSpPr>
          <p:nvPr>
            <p:ph type="title"/>
          </p:nvPr>
        </p:nvSpPr>
        <p:spPr/>
        <p:txBody>
          <a:bodyPr>
            <a:normAutofit/>
          </a:bodyPr>
          <a:lstStyle/>
          <a:p>
            <a:r>
              <a:rPr kumimoji="1" lang="ja-JP" altLang="en-US" sz="2800"/>
              <a:t>アンケート</a:t>
            </a:r>
            <a:r>
              <a:rPr lang="en-US" altLang="ja-JP" sz="2800" dirty="0"/>
              <a:t>②</a:t>
            </a:r>
            <a:r>
              <a:rPr lang="ja-JP" altLang="en-US" sz="2800"/>
              <a:t>２０２３年に入ってからの変化はありますか？コロナ禍と比較して活動面と精神面の変化などはありますか？</a:t>
            </a:r>
            <a:endParaRPr kumimoji="1" lang="ja-JP" altLang="en-US" sz="2800"/>
          </a:p>
        </p:txBody>
      </p:sp>
      <p:sp>
        <p:nvSpPr>
          <p:cNvPr id="3" name="コンテンツ プレースホルダー 2">
            <a:extLst>
              <a:ext uri="{FF2B5EF4-FFF2-40B4-BE49-F238E27FC236}">
                <a16:creationId xmlns:a16="http://schemas.microsoft.com/office/drawing/2014/main" id="{F929D68E-A0AA-31C0-B1A9-6F216C3A621D}"/>
              </a:ext>
            </a:extLst>
          </p:cNvPr>
          <p:cNvSpPr>
            <a:spLocks noGrp="1"/>
          </p:cNvSpPr>
          <p:nvPr>
            <p:ph idx="1"/>
          </p:nvPr>
        </p:nvSpPr>
        <p:spPr>
          <a:xfrm>
            <a:off x="1143394" y="1624264"/>
            <a:ext cx="10178322" cy="5125452"/>
          </a:xfrm>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marL="0" indent="0">
              <a:buNone/>
            </a:pPr>
            <a:r>
              <a:rPr lang="ja-JP" altLang="en-US"/>
              <a:t>・コロナへの抵抗はほとんどなくなったが、メンバーの入れ替えもあり、コロナ以前ほどの活動はできていない。</a:t>
            </a:r>
            <a:endParaRPr lang="en-US" altLang="ja-JP" dirty="0"/>
          </a:p>
          <a:p>
            <a:pPr marL="0" indent="0">
              <a:buNone/>
            </a:pPr>
            <a:r>
              <a:rPr lang="ja-JP" altLang="en-US"/>
              <a:t>・懇親会や他地区との交流、海外のアクトとの交流などの機会が増え、楽しみが増えた。</a:t>
            </a:r>
            <a:endParaRPr lang="en-US" altLang="ja-JP" dirty="0"/>
          </a:p>
          <a:p>
            <a:pPr marL="0" indent="0">
              <a:buNone/>
            </a:pPr>
            <a:r>
              <a:rPr lang="ja-JP" altLang="en-US"/>
              <a:t>・アクト以外の団体と活動する機会が増えた。またロータリークラブとの活動が今まで以上に増えており、提唱ロータリークラブ内でも、アクトの存在を理解してくださっている方が増えたように感じる。</a:t>
            </a:r>
            <a:endParaRPr lang="en-US" altLang="ja-JP" dirty="0"/>
          </a:p>
          <a:p>
            <a:pPr marL="0" indent="0">
              <a:buNone/>
            </a:pPr>
            <a:r>
              <a:rPr lang="ja-JP" altLang="en-US"/>
              <a:t>・元々、元気のいいクラブなのでそこまでの変化はありませんが、コロナを抜け出したことで、それぞれのメンバーの多方面での活動の幅が広がりました。特に３０歳メンバーが仕事に専念して、ステップアップしています。</a:t>
            </a:r>
            <a:endParaRPr lang="en-US" altLang="ja-JP" dirty="0"/>
          </a:p>
          <a:p>
            <a:pPr marL="0" indent="0">
              <a:buNone/>
            </a:pPr>
            <a:r>
              <a:rPr lang="ja-JP" altLang="en-US"/>
              <a:t>・コロナ禍とは違って、月に２回例会を行っている。</a:t>
            </a:r>
            <a:endParaRPr lang="en-US" altLang="ja-JP" dirty="0"/>
          </a:p>
          <a:p>
            <a:pPr marL="0" indent="0">
              <a:buNone/>
            </a:pPr>
            <a:r>
              <a:rPr lang="ja-JP" altLang="en-US"/>
              <a:t>・皆さんとお会いすることで、活動が活発になったり、仲が深まったと思っている。</a:t>
            </a:r>
            <a:endParaRPr lang="en-US" altLang="ja-JP" dirty="0"/>
          </a:p>
          <a:p>
            <a:pPr marL="0" indent="0">
              <a:buNone/>
            </a:pPr>
            <a:r>
              <a:rPr lang="ja-JP" altLang="en-US"/>
              <a:t>・対面オンリーになり、例会運営の大変さを再認識した。</a:t>
            </a:r>
            <a:endParaRPr lang="en-US" altLang="ja-JP" dirty="0"/>
          </a:p>
          <a:p>
            <a:pPr marL="0" indent="0">
              <a:buNone/>
            </a:pPr>
            <a:r>
              <a:rPr lang="ja-JP" altLang="en-US"/>
              <a:t>・対面での実施が増えました。会員同士の交流も盛んになりました。</a:t>
            </a:r>
            <a:endParaRPr lang="en-US" altLang="ja-JP" dirty="0"/>
          </a:p>
          <a:p>
            <a:pPr marL="0" indent="0">
              <a:buNone/>
            </a:pPr>
            <a:r>
              <a:rPr lang="ja-JP" altLang="en-US"/>
              <a:t>・色々なところに参加する機会が増えたと思う。</a:t>
            </a:r>
            <a:endParaRPr lang="en-US" altLang="ja-JP" dirty="0"/>
          </a:p>
        </p:txBody>
      </p:sp>
    </p:spTree>
    <p:extLst>
      <p:ext uri="{BB962C8B-B14F-4D97-AF65-F5344CB8AC3E}">
        <p14:creationId xmlns:p14="http://schemas.microsoft.com/office/powerpoint/2010/main" val="3976748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285C-5E07-E061-A40C-791546679777}"/>
              </a:ext>
            </a:extLst>
          </p:cNvPr>
          <p:cNvSpPr>
            <a:spLocks noGrp="1"/>
          </p:cNvSpPr>
          <p:nvPr>
            <p:ph type="title"/>
          </p:nvPr>
        </p:nvSpPr>
        <p:spPr/>
        <p:txBody>
          <a:bodyPr>
            <a:normAutofit/>
          </a:bodyPr>
          <a:lstStyle/>
          <a:p>
            <a:r>
              <a:rPr kumimoji="1" lang="ja-JP" altLang="en-US" sz="2800"/>
              <a:t>アンケート</a:t>
            </a:r>
            <a:r>
              <a:rPr kumimoji="1" lang="en-US" altLang="ja-JP" sz="2800" dirty="0"/>
              <a:t>③</a:t>
            </a:r>
            <a:r>
              <a:rPr kumimoji="1" lang="ja-JP" altLang="en-US" sz="2800"/>
              <a:t>ロータアクトの地位向上について、思うところを教えてください。</a:t>
            </a:r>
          </a:p>
        </p:txBody>
      </p:sp>
      <p:sp>
        <p:nvSpPr>
          <p:cNvPr id="3" name="コンテンツ プレースホルダー 2">
            <a:extLst>
              <a:ext uri="{FF2B5EF4-FFF2-40B4-BE49-F238E27FC236}">
                <a16:creationId xmlns:a16="http://schemas.microsoft.com/office/drawing/2014/main" id="{F929D68E-A0AA-31C0-B1A9-6F216C3A621D}"/>
              </a:ext>
            </a:extLst>
          </p:cNvPr>
          <p:cNvSpPr>
            <a:spLocks noGrp="1"/>
          </p:cNvSpPr>
          <p:nvPr>
            <p:ph idx="1"/>
          </p:nvPr>
        </p:nvSpPr>
        <p:spPr>
          <a:xfrm>
            <a:off x="1143394" y="1624264"/>
            <a:ext cx="10178322" cy="5125452"/>
          </a:xfr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ja-JP" altLang="en-US"/>
              <a:t>・参加する活動から考え、作り、運営して、結果を残す活動へ全アクターが取り組めるようなチームにしていきたい。</a:t>
            </a:r>
            <a:endParaRPr lang="en-US" altLang="ja-JP" dirty="0"/>
          </a:p>
          <a:p>
            <a:pPr marL="0" indent="0">
              <a:buNone/>
            </a:pPr>
            <a:r>
              <a:rPr lang="ja-JP" altLang="en-US"/>
              <a:t>・ロータリーとの関係がスポンサーからパートナーに変わるイメージで捉えています。それ故に、クラブの運営、地区の運営のことをアクトが主体的に決めていくことが求められていると思いますし、予算も提唱クラブや地区からいただいていますが、徐々に財源を自分たちで捻出することも必要だと思います。</a:t>
            </a:r>
            <a:endParaRPr lang="en-US" altLang="ja-JP" dirty="0"/>
          </a:p>
          <a:p>
            <a:pPr marL="0" indent="0">
              <a:buNone/>
            </a:pPr>
            <a:r>
              <a:rPr lang="ja-JP" altLang="en-US"/>
              <a:t>・当地区ではアクトが地位向上したから活動がしにくくなっているということはなく、活動の場が広がっており、勉強できる機会が増えたように感じます。今はロータリーと協力し合いながら、私たちは学ぶ時期だと思っており、特に地区役員としては運営のやり方や、予算・決算関係等でもよりレベルを上げ、アクトという組織の立ち位置を確立していくことが、これから１</a:t>
            </a:r>
            <a:r>
              <a:rPr lang="en-US" altLang="ja-JP" dirty="0"/>
              <a:t>〜</a:t>
            </a:r>
            <a:r>
              <a:rPr lang="ja-JP" altLang="en-US"/>
              <a:t>２年の役割なのかな？と考えます。</a:t>
            </a:r>
            <a:endParaRPr lang="en-US" altLang="ja-JP" dirty="0"/>
          </a:p>
          <a:p>
            <a:pPr marL="0" indent="0">
              <a:buNone/>
            </a:pPr>
            <a:r>
              <a:rPr lang="ja-JP" altLang="en-US"/>
              <a:t>・地位向上を掲げるのはとても大事なことだと思います。ただし、その状況が整っているかどうかは各クラブ、地域それぞれだと思うので、焦らずに何を改善すべきかを考えないといけないと思います。</a:t>
            </a:r>
            <a:endParaRPr lang="en-US" altLang="ja-JP" dirty="0"/>
          </a:p>
        </p:txBody>
      </p:sp>
    </p:spTree>
    <p:extLst>
      <p:ext uri="{BB962C8B-B14F-4D97-AF65-F5344CB8AC3E}">
        <p14:creationId xmlns:p14="http://schemas.microsoft.com/office/powerpoint/2010/main" val="882780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285C-5E07-E061-A40C-791546679777}"/>
              </a:ext>
            </a:extLst>
          </p:cNvPr>
          <p:cNvSpPr>
            <a:spLocks noGrp="1"/>
          </p:cNvSpPr>
          <p:nvPr>
            <p:ph type="title"/>
          </p:nvPr>
        </p:nvSpPr>
        <p:spPr/>
        <p:txBody>
          <a:bodyPr>
            <a:normAutofit/>
          </a:bodyPr>
          <a:lstStyle/>
          <a:p>
            <a:r>
              <a:rPr kumimoji="1" lang="ja-JP" altLang="en-US" sz="2800"/>
              <a:t>アンケート</a:t>
            </a:r>
            <a:r>
              <a:rPr kumimoji="1" lang="en-US" altLang="ja-JP" sz="2800" dirty="0"/>
              <a:t>③</a:t>
            </a:r>
            <a:r>
              <a:rPr kumimoji="1" lang="ja-JP" altLang="en-US" sz="2800"/>
              <a:t>ロータアクトの地位向上について、思うところを教えてください。</a:t>
            </a:r>
          </a:p>
        </p:txBody>
      </p:sp>
      <p:sp>
        <p:nvSpPr>
          <p:cNvPr id="3" name="コンテンツ プレースホルダー 2">
            <a:extLst>
              <a:ext uri="{FF2B5EF4-FFF2-40B4-BE49-F238E27FC236}">
                <a16:creationId xmlns:a16="http://schemas.microsoft.com/office/drawing/2014/main" id="{F929D68E-A0AA-31C0-B1A9-6F216C3A621D}"/>
              </a:ext>
            </a:extLst>
          </p:cNvPr>
          <p:cNvSpPr>
            <a:spLocks noGrp="1"/>
          </p:cNvSpPr>
          <p:nvPr>
            <p:ph idx="1"/>
          </p:nvPr>
        </p:nvSpPr>
        <p:spPr>
          <a:xfrm>
            <a:off x="1143394" y="1624264"/>
            <a:ext cx="10178322" cy="5125452"/>
          </a:xfrm>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ja-JP" altLang="en-US"/>
              <a:t>・また、「昔はこうだった」とおっしゃる方がいらっしゃいますが、それはアクトだけでなく、世の中が大きく変化しているので、なかなか昔のように・・というのは難しいものがあると思います。今、アクトにいてくれているメンバーも頑張っているメンバーはいるので一緒に歩みを進めていきたいです。</a:t>
            </a:r>
            <a:endParaRPr lang="en-US" altLang="ja-JP" dirty="0"/>
          </a:p>
          <a:p>
            <a:pPr marL="0" indent="0">
              <a:buNone/>
            </a:pPr>
            <a:r>
              <a:rPr lang="ja-JP" altLang="en-US"/>
              <a:t>・特になし</a:t>
            </a:r>
            <a:endParaRPr lang="en-US" altLang="ja-JP" dirty="0"/>
          </a:p>
          <a:p>
            <a:pPr marL="0" indent="0">
              <a:buNone/>
            </a:pPr>
            <a:r>
              <a:rPr lang="ja-JP" altLang="en-US"/>
              <a:t>・アクト会員をもっと増やす活動ができたらいいと思う。</a:t>
            </a:r>
            <a:endParaRPr lang="en-US" altLang="ja-JP" dirty="0"/>
          </a:p>
          <a:p>
            <a:pPr marL="0" indent="0">
              <a:buNone/>
            </a:pPr>
            <a:r>
              <a:rPr lang="ja-JP" altLang="en-US"/>
              <a:t>・特徴的な活動がないと思う。「ロータリーの青年部」と答えてしまうのが自分でも悔しい。</a:t>
            </a:r>
            <a:endParaRPr lang="en-US" altLang="ja-JP" dirty="0"/>
          </a:p>
          <a:p>
            <a:pPr marL="0" indent="0">
              <a:buNone/>
            </a:pPr>
            <a:r>
              <a:rPr lang="ja-JP" altLang="en-US"/>
              <a:t>・まだロータアクトを知らない人も多いと思うのでどんなことをしているのか周知できると良い。</a:t>
            </a:r>
            <a:endParaRPr lang="en-US" altLang="ja-JP" dirty="0"/>
          </a:p>
          <a:p>
            <a:pPr marL="0" indent="0">
              <a:buNone/>
            </a:pPr>
            <a:r>
              <a:rPr lang="ja-JP" altLang="en-US"/>
              <a:t>・よくわかっていない・・・</a:t>
            </a:r>
            <a:endParaRPr lang="en-US" altLang="ja-JP" dirty="0"/>
          </a:p>
        </p:txBody>
      </p:sp>
    </p:spTree>
    <p:extLst>
      <p:ext uri="{BB962C8B-B14F-4D97-AF65-F5344CB8AC3E}">
        <p14:creationId xmlns:p14="http://schemas.microsoft.com/office/powerpoint/2010/main" val="3833930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285C-5E07-E061-A40C-791546679777}"/>
              </a:ext>
            </a:extLst>
          </p:cNvPr>
          <p:cNvSpPr>
            <a:spLocks noGrp="1"/>
          </p:cNvSpPr>
          <p:nvPr>
            <p:ph type="title"/>
          </p:nvPr>
        </p:nvSpPr>
        <p:spPr/>
        <p:txBody>
          <a:bodyPr>
            <a:normAutofit/>
          </a:bodyPr>
          <a:lstStyle/>
          <a:p>
            <a:r>
              <a:rPr kumimoji="1" lang="ja-JP" altLang="en-US" sz="2800"/>
              <a:t>アンケート</a:t>
            </a:r>
            <a:r>
              <a:rPr lang="en-US" altLang="ja-JP" sz="2800" dirty="0"/>
              <a:t>④</a:t>
            </a:r>
            <a:r>
              <a:rPr lang="ja-JP" altLang="en-US" sz="2800"/>
              <a:t>皆さんの活動への意欲が急に増したように感じます。何がその変化をもたらしたと思いますか？</a:t>
            </a:r>
            <a:endParaRPr kumimoji="1" lang="ja-JP" altLang="en-US" sz="2800"/>
          </a:p>
        </p:txBody>
      </p:sp>
      <p:sp>
        <p:nvSpPr>
          <p:cNvPr id="3" name="コンテンツ プレースホルダー 2">
            <a:extLst>
              <a:ext uri="{FF2B5EF4-FFF2-40B4-BE49-F238E27FC236}">
                <a16:creationId xmlns:a16="http://schemas.microsoft.com/office/drawing/2014/main" id="{F929D68E-A0AA-31C0-B1A9-6F216C3A621D}"/>
              </a:ext>
            </a:extLst>
          </p:cNvPr>
          <p:cNvSpPr>
            <a:spLocks noGrp="1"/>
          </p:cNvSpPr>
          <p:nvPr>
            <p:ph idx="1"/>
          </p:nvPr>
        </p:nvSpPr>
        <p:spPr>
          <a:xfrm>
            <a:off x="1143394" y="1350162"/>
            <a:ext cx="10178322" cy="5507837"/>
          </a:xfrm>
        </p:spPr>
        <p:style>
          <a:lnRef idx="1">
            <a:schemeClr val="accent5"/>
          </a:lnRef>
          <a:fillRef idx="2">
            <a:schemeClr val="accent5"/>
          </a:fillRef>
          <a:effectRef idx="1">
            <a:schemeClr val="accent5"/>
          </a:effectRef>
          <a:fontRef idx="minor">
            <a:schemeClr val="dk1"/>
          </a:fontRef>
        </p:style>
        <p:txBody>
          <a:bodyPr>
            <a:normAutofit fontScale="92500"/>
          </a:bodyPr>
          <a:lstStyle/>
          <a:p>
            <a:pPr marL="0" indent="0">
              <a:buNone/>
            </a:pPr>
            <a:r>
              <a:rPr lang="ja-JP" altLang="en-US"/>
              <a:t>・自分自身は自覚はないが、参加する前と比較すると、人との出会いが魅力だと感じる。</a:t>
            </a:r>
            <a:endParaRPr lang="en-US" altLang="ja-JP" dirty="0"/>
          </a:p>
          <a:p>
            <a:pPr marL="0" indent="0">
              <a:buNone/>
            </a:pPr>
            <a:r>
              <a:rPr lang="ja-JP" altLang="en-US"/>
              <a:t>・懇親や交流の機会の増加、ロータリーの研修会への参加、アクトに理解のあるロータリアンのサポート（</a:t>
            </a:r>
            <a:r>
              <a:rPr lang="en-US" altLang="ja-JP" dirty="0"/>
              <a:t>S</a:t>
            </a:r>
            <a:r>
              <a:rPr lang="ja-JP" altLang="en-US"/>
              <a:t>守さん）。</a:t>
            </a:r>
            <a:endParaRPr lang="en-US" altLang="ja-JP" dirty="0"/>
          </a:p>
          <a:p>
            <a:pPr marL="0" indent="0">
              <a:buNone/>
            </a:pPr>
            <a:r>
              <a:rPr lang="ja-JP" altLang="en-US"/>
              <a:t>・懇親の場も増え、地区内アクトでの交流も増えてきて活動的になっている。また地区でもクラブ単位でもロータリアンとの関わり方が変わってきており、今まで以上にアクトに対する期待や支援を感じる。</a:t>
            </a:r>
            <a:endParaRPr lang="en-US" altLang="ja-JP" dirty="0"/>
          </a:p>
          <a:p>
            <a:pPr marL="0" indent="0">
              <a:buNone/>
            </a:pPr>
            <a:r>
              <a:rPr lang="ja-JP" altLang="en-US"/>
              <a:t>・紛れもなく、ロータリアンのみなさんのおかげです。自分たちに足りないところを的確に感じ取ってくださり、それぞれの苦手をカバーし合えるようにしてくださっています。できないからダメ、ではなく、どうしたらできるかを考えてくださったおかげで今の変化が起きています。ありがとうございます。</a:t>
            </a:r>
            <a:endParaRPr lang="en-US" altLang="ja-JP" dirty="0"/>
          </a:p>
          <a:p>
            <a:pPr marL="0" indent="0">
              <a:buNone/>
            </a:pPr>
            <a:r>
              <a:rPr lang="ja-JP" altLang="en-US"/>
              <a:t>・やはり対面で皆さんと意見を出し合ったり、ご飯食べたりすることだと思う。</a:t>
            </a:r>
            <a:endParaRPr lang="en-US" altLang="ja-JP" dirty="0"/>
          </a:p>
          <a:p>
            <a:pPr marL="0" indent="0">
              <a:buNone/>
            </a:pPr>
            <a:r>
              <a:rPr lang="ja-JP" altLang="en-US"/>
              <a:t>・対面が増えたことで集まる機会が増えて楽しく感じたから。アクトを通じての出会いが広がっていって、もっと、もっとと活動に参加するようになった。</a:t>
            </a:r>
            <a:endParaRPr lang="en-US" altLang="ja-JP" dirty="0"/>
          </a:p>
          <a:p>
            <a:pPr marL="0" indent="0">
              <a:buNone/>
            </a:pPr>
            <a:r>
              <a:rPr lang="ja-JP" altLang="en-US"/>
              <a:t>・意欲のある人を会員に招待したこと。</a:t>
            </a:r>
            <a:endParaRPr lang="en-US" altLang="ja-JP" dirty="0"/>
          </a:p>
          <a:p>
            <a:pPr marL="0" indent="0">
              <a:buNone/>
            </a:pPr>
            <a:r>
              <a:rPr lang="ja-JP" altLang="en-US"/>
              <a:t>・色々な人と出会える場が増えたから。</a:t>
            </a:r>
            <a:endParaRPr lang="en-US" altLang="ja-JP" dirty="0"/>
          </a:p>
          <a:p>
            <a:pPr marL="0" indent="0">
              <a:buNone/>
            </a:pPr>
            <a:endParaRPr lang="en-US" altLang="ja-JP" dirty="0"/>
          </a:p>
        </p:txBody>
      </p:sp>
    </p:spTree>
    <p:extLst>
      <p:ext uri="{BB962C8B-B14F-4D97-AF65-F5344CB8AC3E}">
        <p14:creationId xmlns:p14="http://schemas.microsoft.com/office/powerpoint/2010/main" val="548185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EFED2F-5196-1589-1757-F5A62184A96B}"/>
              </a:ext>
            </a:extLst>
          </p:cNvPr>
          <p:cNvSpPr>
            <a:spLocks noGrp="1"/>
          </p:cNvSpPr>
          <p:nvPr>
            <p:ph type="title"/>
          </p:nvPr>
        </p:nvSpPr>
        <p:spPr>
          <a:xfrm>
            <a:off x="2412486" y="2987895"/>
            <a:ext cx="7367028" cy="882210"/>
          </a:xfrm>
          <a:noFill/>
        </p:spPr>
        <p:txBody>
          <a:bodyPr>
            <a:normAutofit fontScale="90000"/>
          </a:bodyPr>
          <a:lstStyle/>
          <a:p>
            <a:r>
              <a:rPr lang="ja-JP" altLang="en-US" cap="none" spc="0">
                <a:ln w="0"/>
                <a:solidFill>
                  <a:srgbClr val="7030A0"/>
                </a:solidFill>
                <a:effectLst>
                  <a:outerShdw blurRad="38100" dist="25400" dir="5400000" algn="ctr" rotWithShape="0">
                    <a:srgbClr val="6E747A">
                      <a:alpha val="43000"/>
                    </a:srgbClr>
                  </a:outerShdw>
                </a:effectLst>
                <a:latin typeface="Tsukushi B Round Gothic Regular" panose="02020400000000000000" pitchFamily="18" charset="-128"/>
                <a:ea typeface="Tsukushi B Round Gothic Regular" panose="02020400000000000000" pitchFamily="18" charset="-128"/>
              </a:rPr>
              <a:t>１、コロナ禍の</a:t>
            </a:r>
            <a:r>
              <a:rPr lang="en-US" altLang="ja-JP" cap="none" spc="0" dirty="0">
                <a:ln w="0"/>
                <a:solidFill>
                  <a:srgbClr val="7030A0"/>
                </a:solidFill>
                <a:effectLst>
                  <a:outerShdw blurRad="38100" dist="25400" dir="5400000" algn="ctr" rotWithShape="0">
                    <a:srgbClr val="6E747A">
                      <a:alpha val="43000"/>
                    </a:srgbClr>
                  </a:outerShdw>
                </a:effectLst>
                <a:latin typeface="Tsukushi B Round Gothic Regular" panose="02020400000000000000" pitchFamily="18" charset="-128"/>
                <a:ea typeface="Tsukushi B Round Gothic Regular" panose="02020400000000000000" pitchFamily="18" charset="-128"/>
              </a:rPr>
              <a:t>2720</a:t>
            </a:r>
            <a:r>
              <a:rPr lang="ja-JP" altLang="en-US" cap="none" spc="0">
                <a:ln w="0"/>
                <a:solidFill>
                  <a:srgbClr val="7030A0"/>
                </a:solidFill>
                <a:effectLst>
                  <a:outerShdw blurRad="38100" dist="25400" dir="5400000" algn="ctr" rotWithShape="0">
                    <a:srgbClr val="6E747A">
                      <a:alpha val="43000"/>
                    </a:srgbClr>
                  </a:outerShdw>
                </a:effectLst>
                <a:latin typeface="Tsukushi B Round Gothic Regular" panose="02020400000000000000" pitchFamily="18" charset="-128"/>
                <a:ea typeface="Tsukushi B Round Gothic Regular" panose="02020400000000000000" pitchFamily="18" charset="-128"/>
              </a:rPr>
              <a:t>地区</a:t>
            </a:r>
            <a:endParaRPr kumimoji="1" lang="ja-JP" altLang="en-US" cap="none" spc="0">
              <a:ln w="0"/>
              <a:solidFill>
                <a:srgbClr val="7030A0"/>
              </a:solidFill>
              <a:effectLst>
                <a:outerShdw blurRad="38100" dist="25400" dir="5400000" algn="ctr" rotWithShape="0">
                  <a:srgbClr val="6E747A">
                    <a:alpha val="43000"/>
                  </a:srgbClr>
                </a:outerShdw>
              </a:effectLst>
              <a:latin typeface="Tsukushi B Round Gothic Regular" panose="02020400000000000000" pitchFamily="18" charset="-128"/>
              <a:ea typeface="Tsukushi B Round Gothic Regular" panose="02020400000000000000" pitchFamily="18" charset="-128"/>
            </a:endParaRPr>
          </a:p>
        </p:txBody>
      </p:sp>
    </p:spTree>
    <p:extLst>
      <p:ext uri="{BB962C8B-B14F-4D97-AF65-F5344CB8AC3E}">
        <p14:creationId xmlns:p14="http://schemas.microsoft.com/office/powerpoint/2010/main" val="4091866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B17D56D-C23D-1743-B5CA-C40865F7BEC6}"/>
              </a:ext>
            </a:extLst>
          </p:cNvPr>
          <p:cNvSpPr txBox="1"/>
          <p:nvPr/>
        </p:nvSpPr>
        <p:spPr>
          <a:xfrm>
            <a:off x="923925" y="762680"/>
            <a:ext cx="10344150" cy="1446550"/>
          </a:xfrm>
          <a:prstGeom prst="rect">
            <a:avLst/>
          </a:prstGeom>
          <a:noFill/>
        </p:spPr>
        <p:txBody>
          <a:bodyPr wrap="square" rtlCol="0">
            <a:spAutoFit/>
          </a:bodyPr>
          <a:lstStyle/>
          <a:p>
            <a:pPr algn="ctr"/>
            <a:r>
              <a:rPr kumimoji="1" lang="ja-JP" altLang="en-US" sz="4400" u="sng"/>
              <a:t>ローターアクト委員会との</a:t>
            </a:r>
            <a:endParaRPr kumimoji="1" lang="en-US" altLang="ja-JP" sz="4400" u="sng" dirty="0"/>
          </a:p>
          <a:p>
            <a:pPr algn="ctr"/>
            <a:r>
              <a:rPr kumimoji="1" lang="ja-JP" altLang="en-US" sz="4400" u="sng"/>
              <a:t>毎月の合同会議</a:t>
            </a:r>
            <a:endParaRPr kumimoji="1" lang="en-US" altLang="ja-JP" sz="4400" u="sng" dirty="0"/>
          </a:p>
        </p:txBody>
      </p:sp>
      <p:pic>
        <p:nvPicPr>
          <p:cNvPr id="7" name="図 6" descr="グラフィカル ユーザー インターフェイス, アプリケーション, Teams&#10;&#10;自動的に生成された説明">
            <a:extLst>
              <a:ext uri="{FF2B5EF4-FFF2-40B4-BE49-F238E27FC236}">
                <a16:creationId xmlns:a16="http://schemas.microsoft.com/office/drawing/2014/main" id="{22530319-6746-4870-A048-E08128DBDD9F}"/>
              </a:ext>
            </a:extLst>
          </p:cNvPr>
          <p:cNvPicPr>
            <a:picLocks noChangeAspect="1"/>
          </p:cNvPicPr>
          <p:nvPr/>
        </p:nvPicPr>
        <p:blipFill>
          <a:blip r:embed="rId3"/>
          <a:stretch>
            <a:fillRect/>
          </a:stretch>
        </p:blipFill>
        <p:spPr>
          <a:xfrm>
            <a:off x="2847975" y="2637441"/>
            <a:ext cx="6496050" cy="4022659"/>
          </a:xfrm>
          <a:prstGeom prst="rect">
            <a:avLst/>
          </a:prstGeom>
        </p:spPr>
      </p:pic>
    </p:spTree>
    <p:extLst>
      <p:ext uri="{BB962C8B-B14F-4D97-AF65-F5344CB8AC3E}">
        <p14:creationId xmlns:p14="http://schemas.microsoft.com/office/powerpoint/2010/main" val="1223361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B17D56D-C23D-1743-B5CA-C40865F7BEC6}"/>
              </a:ext>
            </a:extLst>
          </p:cNvPr>
          <p:cNvSpPr txBox="1"/>
          <p:nvPr/>
        </p:nvSpPr>
        <p:spPr>
          <a:xfrm>
            <a:off x="923925" y="808400"/>
            <a:ext cx="10344150" cy="1446550"/>
          </a:xfrm>
          <a:prstGeom prst="rect">
            <a:avLst/>
          </a:prstGeom>
          <a:noFill/>
        </p:spPr>
        <p:txBody>
          <a:bodyPr wrap="square" rtlCol="0">
            <a:spAutoFit/>
          </a:bodyPr>
          <a:lstStyle/>
          <a:p>
            <a:pPr algn="ctr"/>
            <a:r>
              <a:rPr kumimoji="1" lang="en-US" altLang="ja-JP" sz="4400" u="sng" dirty="0"/>
              <a:t>2023</a:t>
            </a:r>
            <a:r>
              <a:rPr kumimoji="1" lang="ja-JP" altLang="en-US" sz="4400" u="sng"/>
              <a:t>年</a:t>
            </a:r>
            <a:r>
              <a:rPr kumimoji="1" lang="en-US" altLang="ja-JP" sz="4400" u="sng" dirty="0"/>
              <a:t>10</a:t>
            </a:r>
            <a:r>
              <a:rPr kumimoji="1" lang="ja-JP" altLang="en-US" sz="4400" u="sng"/>
              <a:t>月九州</a:t>
            </a:r>
            <a:r>
              <a:rPr kumimoji="1" lang="en-US" altLang="ja-JP" sz="4400" u="sng" dirty="0"/>
              <a:t>4</a:t>
            </a:r>
            <a:r>
              <a:rPr kumimoji="1" lang="ja-JP" altLang="en-US" sz="4400" u="sng"/>
              <a:t>地区合同</a:t>
            </a:r>
            <a:endParaRPr kumimoji="1" lang="en-US" altLang="ja-JP" sz="4400" u="sng" dirty="0"/>
          </a:p>
          <a:p>
            <a:pPr algn="ctr"/>
            <a:r>
              <a:rPr kumimoji="1" lang="ja-JP" altLang="en-US" sz="4400" u="sng"/>
              <a:t>公共イメージ向上イベントへの参加</a:t>
            </a:r>
            <a:endParaRPr kumimoji="1" lang="en-US" altLang="ja-JP" sz="4400" u="sng" dirty="0"/>
          </a:p>
        </p:txBody>
      </p:sp>
      <p:pic>
        <p:nvPicPr>
          <p:cNvPr id="3" name="図 2" descr="モニター画面に映る男性の写真のコラージュ&#10;&#10;中程度の精度で自動的に生成された説明">
            <a:extLst>
              <a:ext uri="{FF2B5EF4-FFF2-40B4-BE49-F238E27FC236}">
                <a16:creationId xmlns:a16="http://schemas.microsoft.com/office/drawing/2014/main" id="{E098947C-A58C-6DAA-701B-39FBCF481EB3}"/>
              </a:ext>
            </a:extLst>
          </p:cNvPr>
          <p:cNvPicPr>
            <a:picLocks noChangeAspect="1"/>
          </p:cNvPicPr>
          <p:nvPr/>
        </p:nvPicPr>
        <p:blipFill>
          <a:blip r:embed="rId3"/>
          <a:stretch>
            <a:fillRect/>
          </a:stretch>
        </p:blipFill>
        <p:spPr>
          <a:xfrm>
            <a:off x="1438931" y="2822350"/>
            <a:ext cx="4831813" cy="2992085"/>
          </a:xfrm>
          <a:prstGeom prst="rect">
            <a:avLst/>
          </a:prstGeom>
        </p:spPr>
      </p:pic>
      <p:pic>
        <p:nvPicPr>
          <p:cNvPr id="4" name="図 3" descr="駅のホームにいる人たち&#10;&#10;低い精度で自動的に生成された説明">
            <a:extLst>
              <a:ext uri="{FF2B5EF4-FFF2-40B4-BE49-F238E27FC236}">
                <a16:creationId xmlns:a16="http://schemas.microsoft.com/office/drawing/2014/main" id="{AE3149ED-82C6-A326-7476-DD08AFCFD9A0}"/>
              </a:ext>
            </a:extLst>
          </p:cNvPr>
          <p:cNvPicPr>
            <a:picLocks noChangeAspect="1"/>
          </p:cNvPicPr>
          <p:nvPr/>
        </p:nvPicPr>
        <p:blipFill>
          <a:blip r:embed="rId4"/>
          <a:stretch>
            <a:fillRect/>
          </a:stretch>
        </p:blipFill>
        <p:spPr>
          <a:xfrm>
            <a:off x="6940055" y="2909505"/>
            <a:ext cx="3593433" cy="2693859"/>
          </a:xfrm>
          <a:prstGeom prst="rect">
            <a:avLst/>
          </a:prstGeom>
        </p:spPr>
      </p:pic>
    </p:spTree>
    <p:extLst>
      <p:ext uri="{BB962C8B-B14F-4D97-AF65-F5344CB8AC3E}">
        <p14:creationId xmlns:p14="http://schemas.microsoft.com/office/powerpoint/2010/main" val="2354179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EE395-39D8-5662-7948-022A4133DE88}"/>
              </a:ext>
            </a:extLst>
          </p:cNvPr>
          <p:cNvSpPr txBox="1"/>
          <p:nvPr/>
        </p:nvSpPr>
        <p:spPr>
          <a:xfrm>
            <a:off x="2944237" y="692193"/>
            <a:ext cx="6303525" cy="707886"/>
          </a:xfrm>
          <a:prstGeom prst="rect">
            <a:avLst/>
          </a:prstGeom>
          <a:noFill/>
        </p:spPr>
        <p:txBody>
          <a:bodyPr wrap="square" rtlCol="0">
            <a:spAutoFit/>
          </a:bodyPr>
          <a:lstStyle/>
          <a:p>
            <a:pPr marL="0" indent="0">
              <a:buNone/>
            </a:pPr>
            <a:r>
              <a:rPr lang="ja-JP" altLang="en-US" sz="4000" u="sng"/>
              <a:t>そして</a:t>
            </a:r>
            <a:r>
              <a:rPr lang="en-US" altLang="ja-JP" sz="4000" u="sng" dirty="0"/>
              <a:t>2023</a:t>
            </a:r>
            <a:r>
              <a:rPr lang="ja-JP" altLang="en-US" sz="4000" u="sng"/>
              <a:t>年</a:t>
            </a:r>
            <a:r>
              <a:rPr lang="en-US" altLang="ja-JP" sz="4000" u="sng" dirty="0"/>
              <a:t>11</a:t>
            </a:r>
            <a:r>
              <a:rPr lang="ja-JP" altLang="en-US" sz="4000" u="sng"/>
              <a:t>月年次大会</a:t>
            </a:r>
            <a:endParaRPr lang="en-US" altLang="ja-JP" sz="4000" u="sng" dirty="0"/>
          </a:p>
        </p:txBody>
      </p:sp>
      <p:sp>
        <p:nvSpPr>
          <p:cNvPr id="5" name="コンテンツ プレースホルダー 2">
            <a:extLst>
              <a:ext uri="{FF2B5EF4-FFF2-40B4-BE49-F238E27FC236}">
                <a16:creationId xmlns:a16="http://schemas.microsoft.com/office/drawing/2014/main" id="{B4BFDF0A-6414-8DEB-2D84-CA9BBD9003B3}"/>
              </a:ext>
            </a:extLst>
          </p:cNvPr>
          <p:cNvSpPr txBox="1">
            <a:spLocks/>
          </p:cNvSpPr>
          <p:nvPr/>
        </p:nvSpPr>
        <p:spPr>
          <a:xfrm>
            <a:off x="1252943" y="2560275"/>
            <a:ext cx="10379981" cy="325158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pPr marL="0" indent="0">
              <a:buNone/>
            </a:pPr>
            <a:r>
              <a:rPr lang="ja-JP" altLang="en-US" sz="4000"/>
              <a:t>地区代表エレクトが承認されました。</a:t>
            </a:r>
            <a:endParaRPr lang="en-US" altLang="ja-JP" sz="4000" dirty="0"/>
          </a:p>
          <a:p>
            <a:pPr marL="0" indent="0">
              <a:buNone/>
            </a:pPr>
            <a:r>
              <a:rPr lang="ja-JP" altLang="en-US" sz="4000"/>
              <a:t>さらに</a:t>
            </a:r>
            <a:r>
              <a:rPr lang="ja-JP" alt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地区代表ノミニー立候補</a:t>
            </a:r>
            <a:r>
              <a:rPr lang="ja-JP" altLang="en-US" sz="4000"/>
              <a:t>も出ました。</a:t>
            </a:r>
            <a:endParaRPr lang="en-US" altLang="ja-JP" sz="4000" dirty="0"/>
          </a:p>
          <a:p>
            <a:pPr marL="0" indent="0">
              <a:buNone/>
            </a:pPr>
            <a:endParaRPr lang="en-US" altLang="ja-JP" sz="4000" dirty="0"/>
          </a:p>
          <a:p>
            <a:pPr marL="0" indent="0">
              <a:buNone/>
            </a:pPr>
            <a:r>
              <a:rPr lang="ja-JP" altLang="en-US" sz="4000"/>
              <a:t>⭐︎複数の立候補が挙がるのは</a:t>
            </a:r>
            <a:r>
              <a:rPr lang="ja-JP" altLang="en-US" sz="4000" b="1">
                <a:solidFill>
                  <a:srgbClr val="FF0000"/>
                </a:solidFill>
                <a:effectLst>
                  <a:outerShdw blurRad="50800" dist="50800" dir="5400000" algn="ctr" rotWithShape="0">
                    <a:srgbClr val="000000"/>
                  </a:outerShdw>
                </a:effectLst>
              </a:rPr>
              <a:t>この地区</a:t>
            </a:r>
            <a:r>
              <a:rPr lang="en-US" altLang="ja-JP" sz="4000" b="1" dirty="0">
                <a:solidFill>
                  <a:srgbClr val="FF0000"/>
                </a:solidFill>
                <a:effectLst>
                  <a:outerShdw blurRad="50800" dist="50800" dir="5400000" algn="ctr" rotWithShape="0">
                    <a:srgbClr val="000000"/>
                  </a:outerShdw>
                </a:effectLst>
              </a:rPr>
              <a:t>8</a:t>
            </a:r>
            <a:r>
              <a:rPr lang="ja-JP" altLang="en-US" sz="4000" b="1">
                <a:solidFill>
                  <a:srgbClr val="FF0000"/>
                </a:solidFill>
                <a:effectLst>
                  <a:outerShdw blurRad="50800" dist="50800" dir="5400000" algn="ctr" rotWithShape="0">
                    <a:srgbClr val="000000"/>
                  </a:outerShdw>
                </a:effectLst>
              </a:rPr>
              <a:t>年ぶり</a:t>
            </a:r>
            <a:endParaRPr lang="en-US" altLang="ja-JP" sz="4000" b="1" dirty="0">
              <a:solidFill>
                <a:srgbClr val="FF0000"/>
              </a:solidFill>
              <a:effectLst>
                <a:outerShdw blurRad="50800" dist="50800" dir="5400000" algn="ctr" rotWithShape="0">
                  <a:srgbClr val="000000"/>
                </a:outerShdw>
              </a:effectLst>
            </a:endParaRPr>
          </a:p>
        </p:txBody>
      </p:sp>
    </p:spTree>
    <p:extLst>
      <p:ext uri="{BB962C8B-B14F-4D97-AF65-F5344CB8AC3E}">
        <p14:creationId xmlns:p14="http://schemas.microsoft.com/office/powerpoint/2010/main" val="1774824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EE395-39D8-5662-7948-022A4133DE88}"/>
              </a:ext>
            </a:extLst>
          </p:cNvPr>
          <p:cNvSpPr txBox="1"/>
          <p:nvPr/>
        </p:nvSpPr>
        <p:spPr>
          <a:xfrm>
            <a:off x="3020859" y="833091"/>
            <a:ext cx="6150281" cy="707886"/>
          </a:xfrm>
          <a:prstGeom prst="rect">
            <a:avLst/>
          </a:prstGeom>
          <a:noFill/>
        </p:spPr>
        <p:txBody>
          <a:bodyPr wrap="square" rtlCol="0">
            <a:spAutoFit/>
          </a:bodyPr>
          <a:lstStyle/>
          <a:p>
            <a:pPr marL="0" indent="0">
              <a:buNone/>
            </a:pPr>
            <a:r>
              <a:rPr lang="ja-JP" altLang="en-US" sz="4000" u="sng"/>
              <a:t>再び会員数</a:t>
            </a:r>
            <a:r>
              <a:rPr lang="en-US" altLang="ja-JP" sz="4000" u="sng" dirty="0"/>
              <a:t>100</a:t>
            </a:r>
            <a:r>
              <a:rPr lang="ja-JP" altLang="en-US" sz="4000" u="sng"/>
              <a:t>名を超えた</a:t>
            </a:r>
            <a:endParaRPr lang="en-US" altLang="ja-JP" sz="4000" u="sng" dirty="0"/>
          </a:p>
        </p:txBody>
      </p:sp>
      <p:sp>
        <p:nvSpPr>
          <p:cNvPr id="5" name="コンテンツ プレースホルダー 2">
            <a:extLst>
              <a:ext uri="{FF2B5EF4-FFF2-40B4-BE49-F238E27FC236}">
                <a16:creationId xmlns:a16="http://schemas.microsoft.com/office/drawing/2014/main" id="{B4BFDF0A-6414-8DEB-2D84-CA9BBD9003B3}"/>
              </a:ext>
            </a:extLst>
          </p:cNvPr>
          <p:cNvSpPr txBox="1">
            <a:spLocks/>
          </p:cNvSpPr>
          <p:nvPr/>
        </p:nvSpPr>
        <p:spPr>
          <a:xfrm>
            <a:off x="1252943" y="2560275"/>
            <a:ext cx="10379981" cy="325158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pPr marL="0" indent="0">
              <a:buNone/>
            </a:pPr>
            <a:r>
              <a:rPr lang="ja-JP" altLang="en-US" sz="4000">
                <a:effectLst>
                  <a:outerShdw blurRad="50800" dist="50800" dir="5400000" algn="ctr" rotWithShape="0">
                    <a:srgbClr val="000000">
                      <a:alpha val="0"/>
                    </a:srgbClr>
                  </a:outerShdw>
                </a:effectLst>
              </a:rPr>
              <a:t>地区全体の意識が変わった</a:t>
            </a:r>
            <a:endParaRPr lang="en-US" altLang="ja-JP" sz="4000" dirty="0">
              <a:effectLst>
                <a:outerShdw blurRad="50800" dist="50800" dir="5400000" algn="ctr" rotWithShape="0">
                  <a:srgbClr val="000000">
                    <a:alpha val="0"/>
                  </a:srgbClr>
                </a:outerShdw>
              </a:effectLst>
            </a:endParaRPr>
          </a:p>
          <a:p>
            <a:pPr marL="0" indent="0">
              <a:buNone/>
            </a:pPr>
            <a:r>
              <a:rPr lang="ja-JP" altLang="en-US" sz="4000">
                <a:effectLst>
                  <a:outerShdw blurRad="50800" dist="50800" dir="5400000" algn="ctr" rotWithShape="0">
                    <a:srgbClr val="000000">
                      <a:alpha val="0"/>
                    </a:srgbClr>
                  </a:outerShdw>
                </a:effectLst>
              </a:rPr>
              <a:t>（楽しみ、学び、人脈）により</a:t>
            </a:r>
            <a:endParaRPr lang="en-US" altLang="ja-JP" sz="4000" dirty="0">
              <a:effectLst>
                <a:outerShdw blurRad="50800" dist="50800" dir="5400000" algn="ctr" rotWithShape="0">
                  <a:srgbClr val="000000">
                    <a:alpha val="0"/>
                  </a:srgbClr>
                </a:outerShdw>
              </a:effectLst>
            </a:endParaRPr>
          </a:p>
          <a:p>
            <a:pPr marL="0" indent="0">
              <a:buNone/>
            </a:pPr>
            <a:r>
              <a:rPr lang="en-US" altLang="ja-JP" sz="4000" dirty="0">
                <a:effectLst>
                  <a:outerShdw blurRad="50800" dist="50800" dir="5400000" algn="ctr" rotWithShape="0">
                    <a:srgbClr val="000000">
                      <a:alpha val="0"/>
                    </a:srgbClr>
                  </a:outerShdw>
                </a:effectLst>
              </a:rPr>
              <a:t>RAC</a:t>
            </a:r>
            <a:r>
              <a:rPr lang="ja-JP" altLang="en-US" sz="4000">
                <a:effectLst>
                  <a:outerShdw blurRad="50800" dist="50800" dir="5400000" algn="ctr" rotWithShape="0">
                    <a:srgbClr val="000000">
                      <a:alpha val="0"/>
                    </a:srgbClr>
                  </a:outerShdw>
                </a:effectLst>
              </a:rPr>
              <a:t>の魅力を人に伝えられるようになった。</a:t>
            </a:r>
            <a:endParaRPr lang="en-US" altLang="ja-JP" sz="4000" dirty="0">
              <a:effectLst>
                <a:outerShdw blurRad="50800" dist="50800" dir="5400000" algn="ctr" rotWithShape="0">
                  <a:srgbClr val="000000">
                    <a:alpha val="0"/>
                  </a:srgbClr>
                </a:outerShdw>
              </a:effectLst>
            </a:endParaRPr>
          </a:p>
        </p:txBody>
      </p:sp>
    </p:spTree>
    <p:extLst>
      <p:ext uri="{BB962C8B-B14F-4D97-AF65-F5344CB8AC3E}">
        <p14:creationId xmlns:p14="http://schemas.microsoft.com/office/powerpoint/2010/main" val="278668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EE395-39D8-5662-7948-022A4133DE88}"/>
              </a:ext>
            </a:extLst>
          </p:cNvPr>
          <p:cNvSpPr txBox="1"/>
          <p:nvPr/>
        </p:nvSpPr>
        <p:spPr>
          <a:xfrm>
            <a:off x="3010670" y="664454"/>
            <a:ext cx="6054481" cy="769441"/>
          </a:xfrm>
          <a:prstGeom prst="rect">
            <a:avLst/>
          </a:prstGeom>
          <a:noFill/>
        </p:spPr>
        <p:txBody>
          <a:bodyPr wrap="square" rtlCol="0">
            <a:spAutoFit/>
          </a:bodyPr>
          <a:lstStyle/>
          <a:p>
            <a:r>
              <a:rPr kumimoji="1" lang="ja-JP" altLang="en-US" sz="4400" u="sng"/>
              <a:t>この</a:t>
            </a:r>
            <a:r>
              <a:rPr kumimoji="1" lang="en-US" altLang="ja-JP" sz="4400" u="sng" dirty="0"/>
              <a:t>2</a:t>
            </a:r>
            <a:r>
              <a:rPr kumimoji="1" lang="ja-JP" altLang="en-US" sz="4400" u="sng"/>
              <a:t>年間を振り返って</a:t>
            </a:r>
          </a:p>
        </p:txBody>
      </p:sp>
      <p:sp>
        <p:nvSpPr>
          <p:cNvPr id="6" name="テキスト ボックス 5">
            <a:extLst>
              <a:ext uri="{FF2B5EF4-FFF2-40B4-BE49-F238E27FC236}">
                <a16:creationId xmlns:a16="http://schemas.microsoft.com/office/drawing/2014/main" id="{DEC5B9B6-69E5-A45E-726C-1D950C8DCEC5}"/>
              </a:ext>
            </a:extLst>
          </p:cNvPr>
          <p:cNvSpPr txBox="1"/>
          <p:nvPr/>
        </p:nvSpPr>
        <p:spPr>
          <a:xfrm>
            <a:off x="5584371" y="4415675"/>
            <a:ext cx="1800493" cy="369332"/>
          </a:xfrm>
          <a:prstGeom prst="rect">
            <a:avLst/>
          </a:prstGeom>
          <a:noFill/>
        </p:spPr>
        <p:txBody>
          <a:bodyPr wrap="none" rtlCol="0">
            <a:spAutoFit/>
          </a:bodyPr>
          <a:lstStyle/>
          <a:p>
            <a:r>
              <a:rPr kumimoji="1" lang="ja-JP" altLang="en-US"/>
              <a:t>画像入れます。</a:t>
            </a:r>
          </a:p>
        </p:txBody>
      </p:sp>
      <p:pic>
        <p:nvPicPr>
          <p:cNvPr id="7" name="図 6" descr="建物, テーブル, 座る, 大きい が含まれている画像&#10;&#10;自動的に生成された説明">
            <a:extLst>
              <a:ext uri="{FF2B5EF4-FFF2-40B4-BE49-F238E27FC236}">
                <a16:creationId xmlns:a16="http://schemas.microsoft.com/office/drawing/2014/main" id="{3BE6A8FC-B09A-2D12-00F0-A5BF6192AF08}"/>
              </a:ext>
            </a:extLst>
          </p:cNvPr>
          <p:cNvPicPr>
            <a:picLocks noChangeAspect="1"/>
          </p:cNvPicPr>
          <p:nvPr/>
        </p:nvPicPr>
        <p:blipFill>
          <a:blip r:embed="rId2"/>
          <a:stretch>
            <a:fillRect/>
          </a:stretch>
        </p:blipFill>
        <p:spPr>
          <a:xfrm>
            <a:off x="2869710" y="2064361"/>
            <a:ext cx="6452580" cy="4301720"/>
          </a:xfrm>
          <a:prstGeom prst="rect">
            <a:avLst/>
          </a:prstGeom>
        </p:spPr>
      </p:pic>
    </p:spTree>
    <p:extLst>
      <p:ext uri="{BB962C8B-B14F-4D97-AF65-F5344CB8AC3E}">
        <p14:creationId xmlns:p14="http://schemas.microsoft.com/office/powerpoint/2010/main" val="2621065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C7D028-50DD-F857-A887-4DC4D5B0A96F}"/>
              </a:ext>
            </a:extLst>
          </p:cNvPr>
          <p:cNvSpPr>
            <a:spLocks noGrp="1"/>
          </p:cNvSpPr>
          <p:nvPr>
            <p:ph idx="1"/>
          </p:nvPr>
        </p:nvSpPr>
        <p:spPr>
          <a:xfrm>
            <a:off x="1481329" y="1810512"/>
            <a:ext cx="9601199" cy="4718304"/>
          </a:xfrm>
        </p:spPr>
        <p:txBody>
          <a:bodyPr>
            <a:normAutofit fontScale="85000" lnSpcReduction="10000"/>
          </a:bodyPr>
          <a:lstStyle/>
          <a:p>
            <a:r>
              <a:rPr kumimoji="1" lang="ja-JP" altLang="en-US" sz="4400"/>
              <a:t>地区役員を増やし、経験者と未経験者を</a:t>
            </a:r>
            <a:endParaRPr kumimoji="1" lang="en-US" altLang="ja-JP" sz="4400" dirty="0"/>
          </a:p>
          <a:p>
            <a:pPr marL="0" indent="0">
              <a:buNone/>
            </a:pPr>
            <a:r>
              <a:rPr kumimoji="1" lang="ja-JP" altLang="en-US" sz="4400"/>
              <a:t>ミックスさせ、地区幹事を二人体制にした。</a:t>
            </a:r>
            <a:endParaRPr kumimoji="1" lang="en-US" altLang="ja-JP" sz="4400" dirty="0"/>
          </a:p>
          <a:p>
            <a:r>
              <a:rPr kumimoji="1" lang="ja-JP" altLang="en-US" sz="4400"/>
              <a:t>ローターアクトの知名度向上。</a:t>
            </a:r>
            <a:endParaRPr kumimoji="1" lang="en-US" altLang="ja-JP" sz="4400" dirty="0"/>
          </a:p>
          <a:p>
            <a:r>
              <a:rPr kumimoji="1" lang="en-US" altLang="ja-JP" sz="4400" dirty="0"/>
              <a:t>RAC</a:t>
            </a:r>
            <a:r>
              <a:rPr kumimoji="1" lang="ja-JP" altLang="en-US" sz="4400"/>
              <a:t>メンバーの意識が変わった。</a:t>
            </a:r>
            <a:endParaRPr kumimoji="1" lang="en-US" altLang="ja-JP" sz="4400" dirty="0"/>
          </a:p>
          <a:p>
            <a:r>
              <a:rPr kumimoji="1" lang="ja-JP" altLang="en-US" sz="4400"/>
              <a:t>地区全体で親密になれた。</a:t>
            </a:r>
            <a:endParaRPr kumimoji="1" lang="en-US" altLang="ja-JP" sz="4400" dirty="0"/>
          </a:p>
          <a:p>
            <a:r>
              <a:rPr kumimoji="1" lang="ja-JP" altLang="en-US" sz="4400"/>
              <a:t>会員数</a:t>
            </a:r>
            <a:r>
              <a:rPr kumimoji="1" lang="en-US" altLang="ja-JP" sz="4400" dirty="0"/>
              <a:t>100</a:t>
            </a:r>
            <a:r>
              <a:rPr kumimoji="1" lang="ja-JP" altLang="en-US" sz="4400"/>
              <a:t>名に戻すことができた。</a:t>
            </a:r>
            <a:endParaRPr kumimoji="1" lang="en-US" altLang="ja-JP" sz="4400" dirty="0"/>
          </a:p>
          <a:p>
            <a:r>
              <a:rPr kumimoji="1" lang="ja-JP" altLang="en-US" sz="4400"/>
              <a:t>地区代表の複数申し出</a:t>
            </a:r>
            <a:endParaRPr kumimoji="1" lang="en-US" altLang="ja-JP" sz="4400" dirty="0"/>
          </a:p>
        </p:txBody>
      </p:sp>
      <p:sp>
        <p:nvSpPr>
          <p:cNvPr id="7" name="テキスト ボックス 6">
            <a:extLst>
              <a:ext uri="{FF2B5EF4-FFF2-40B4-BE49-F238E27FC236}">
                <a16:creationId xmlns:a16="http://schemas.microsoft.com/office/drawing/2014/main" id="{C6F2D159-3254-F6B4-0B4A-0510DF803B6E}"/>
              </a:ext>
            </a:extLst>
          </p:cNvPr>
          <p:cNvSpPr txBox="1"/>
          <p:nvPr/>
        </p:nvSpPr>
        <p:spPr>
          <a:xfrm>
            <a:off x="3010670" y="664454"/>
            <a:ext cx="6054481" cy="769441"/>
          </a:xfrm>
          <a:prstGeom prst="rect">
            <a:avLst/>
          </a:prstGeom>
          <a:noFill/>
        </p:spPr>
        <p:txBody>
          <a:bodyPr wrap="square" rtlCol="0">
            <a:spAutoFit/>
          </a:bodyPr>
          <a:lstStyle/>
          <a:p>
            <a:r>
              <a:rPr kumimoji="1" lang="ja-JP" altLang="en-US" sz="4400" u="sng"/>
              <a:t>この</a:t>
            </a:r>
            <a:r>
              <a:rPr kumimoji="1" lang="en-US" altLang="ja-JP" sz="4400" u="sng" dirty="0"/>
              <a:t>2</a:t>
            </a:r>
            <a:r>
              <a:rPr kumimoji="1" lang="ja-JP" altLang="en-US" sz="4400" u="sng"/>
              <a:t>年間を振り返って</a:t>
            </a:r>
          </a:p>
        </p:txBody>
      </p:sp>
    </p:spTree>
    <p:extLst>
      <p:ext uri="{BB962C8B-B14F-4D97-AF65-F5344CB8AC3E}">
        <p14:creationId xmlns:p14="http://schemas.microsoft.com/office/powerpoint/2010/main" val="1460993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EFED2F-5196-1589-1757-F5A62184A96B}"/>
              </a:ext>
            </a:extLst>
          </p:cNvPr>
          <p:cNvSpPr>
            <a:spLocks noGrp="1"/>
          </p:cNvSpPr>
          <p:nvPr>
            <p:ph type="title"/>
          </p:nvPr>
        </p:nvSpPr>
        <p:spPr>
          <a:xfrm>
            <a:off x="3361179" y="2987895"/>
            <a:ext cx="5469642" cy="882210"/>
          </a:xfrm>
        </p:spPr>
        <p:txBody>
          <a:bodyPr>
            <a:normAutofit/>
          </a:bodyPr>
          <a:lstStyle/>
          <a:p>
            <a:r>
              <a:rPr lang="ja-JP" altLang="en-US"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３、そして未来へ</a:t>
            </a:r>
            <a:endParaRPr kumimoji="1" lang="ja-JP" altLang="en-US"/>
          </a:p>
        </p:txBody>
      </p:sp>
    </p:spTree>
    <p:extLst>
      <p:ext uri="{BB962C8B-B14F-4D97-AF65-F5344CB8AC3E}">
        <p14:creationId xmlns:p14="http://schemas.microsoft.com/office/powerpoint/2010/main" val="3190055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EE395-39D8-5662-7948-022A4133DE88}"/>
              </a:ext>
            </a:extLst>
          </p:cNvPr>
          <p:cNvSpPr txBox="1"/>
          <p:nvPr/>
        </p:nvSpPr>
        <p:spPr>
          <a:xfrm>
            <a:off x="3408501" y="692193"/>
            <a:ext cx="5374997" cy="707886"/>
          </a:xfrm>
          <a:prstGeom prst="rect">
            <a:avLst/>
          </a:prstGeom>
          <a:noFill/>
        </p:spPr>
        <p:txBody>
          <a:bodyPr wrap="square" rtlCol="0">
            <a:spAutoFit/>
          </a:bodyPr>
          <a:lstStyle/>
          <a:p>
            <a:pPr marL="0" indent="0">
              <a:buNone/>
            </a:pPr>
            <a:r>
              <a:rPr lang="ja-JP" altLang="en-US" sz="4000" u="sng"/>
              <a:t>ガイドブックの見直し</a:t>
            </a:r>
            <a:endParaRPr lang="en-US" altLang="ja-JP" sz="4000" u="sng" dirty="0"/>
          </a:p>
        </p:txBody>
      </p:sp>
      <p:sp>
        <p:nvSpPr>
          <p:cNvPr id="5" name="コンテンツ プレースホルダー 2">
            <a:extLst>
              <a:ext uri="{FF2B5EF4-FFF2-40B4-BE49-F238E27FC236}">
                <a16:creationId xmlns:a16="http://schemas.microsoft.com/office/drawing/2014/main" id="{B4BFDF0A-6414-8DEB-2D84-CA9BBD9003B3}"/>
              </a:ext>
            </a:extLst>
          </p:cNvPr>
          <p:cNvSpPr txBox="1">
            <a:spLocks/>
          </p:cNvSpPr>
          <p:nvPr/>
        </p:nvSpPr>
        <p:spPr>
          <a:xfrm>
            <a:off x="1252943" y="2560275"/>
            <a:ext cx="10379981" cy="325158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pPr marL="0" indent="0">
              <a:buNone/>
            </a:pPr>
            <a:r>
              <a:rPr lang="ja-JP" altLang="en-US" sz="4000">
                <a:effectLst>
                  <a:outerShdw blurRad="50800" dist="50800" dir="5400000" algn="ctr" rotWithShape="0">
                    <a:srgbClr val="000000">
                      <a:alpha val="0"/>
                    </a:srgbClr>
                  </a:outerShdw>
                </a:effectLst>
              </a:rPr>
              <a:t>現在進行中の</a:t>
            </a:r>
            <a:r>
              <a:rPr lang="en-US" altLang="ja-JP" sz="4000" dirty="0">
                <a:effectLst>
                  <a:outerShdw blurRad="50800" dist="50800" dir="5400000" algn="ctr" rotWithShape="0">
                    <a:srgbClr val="000000">
                      <a:alpha val="0"/>
                    </a:srgbClr>
                  </a:outerShdw>
                </a:effectLst>
              </a:rPr>
              <a:t>2019</a:t>
            </a:r>
            <a:r>
              <a:rPr lang="ja-JP" altLang="en-US" sz="4000">
                <a:effectLst>
                  <a:outerShdw blurRad="50800" dist="50800" dir="5400000" algn="ctr" rotWithShape="0">
                    <a:srgbClr val="000000">
                      <a:alpha val="0"/>
                    </a:srgbClr>
                  </a:outerShdw>
                </a:effectLst>
              </a:rPr>
              <a:t>年で止まっている当地区の運営ガイドブック見直しにより引き継ぎの</a:t>
            </a:r>
            <a:endParaRPr lang="en-US" altLang="ja-JP" sz="4000" dirty="0">
              <a:effectLst>
                <a:outerShdw blurRad="50800" dist="50800" dir="5400000" algn="ctr" rotWithShape="0">
                  <a:srgbClr val="000000">
                    <a:alpha val="0"/>
                  </a:srgbClr>
                </a:outerShdw>
              </a:effectLst>
            </a:endParaRPr>
          </a:p>
          <a:p>
            <a:pPr marL="0" indent="0">
              <a:buNone/>
            </a:pPr>
            <a:r>
              <a:rPr lang="ja-JP" altLang="en-US" sz="4000">
                <a:effectLst>
                  <a:outerShdw blurRad="50800" dist="50800" dir="5400000" algn="ctr" rotWithShape="0">
                    <a:srgbClr val="000000">
                      <a:alpha val="0"/>
                    </a:srgbClr>
                  </a:outerShdw>
                </a:effectLst>
              </a:rPr>
              <a:t>簡素化を行い、地区・クラブ運営の効率化</a:t>
            </a:r>
            <a:endParaRPr lang="en-US" altLang="ja-JP" sz="4000" dirty="0">
              <a:effectLst>
                <a:outerShdw blurRad="50800" dist="50800" dir="5400000" algn="ctr" rotWithShape="0">
                  <a:srgbClr val="000000">
                    <a:alpha val="0"/>
                  </a:srgbClr>
                </a:outerShdw>
              </a:effectLst>
            </a:endParaRPr>
          </a:p>
        </p:txBody>
      </p:sp>
    </p:spTree>
    <p:extLst>
      <p:ext uri="{BB962C8B-B14F-4D97-AF65-F5344CB8AC3E}">
        <p14:creationId xmlns:p14="http://schemas.microsoft.com/office/powerpoint/2010/main" val="4094901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EE395-39D8-5662-7948-022A4133DE88}"/>
              </a:ext>
            </a:extLst>
          </p:cNvPr>
          <p:cNvSpPr txBox="1"/>
          <p:nvPr/>
        </p:nvSpPr>
        <p:spPr>
          <a:xfrm>
            <a:off x="2145506" y="687652"/>
            <a:ext cx="7900987" cy="1323439"/>
          </a:xfrm>
          <a:prstGeom prst="rect">
            <a:avLst/>
          </a:prstGeom>
          <a:noFill/>
        </p:spPr>
        <p:txBody>
          <a:bodyPr wrap="square" rtlCol="0">
            <a:spAutoFit/>
          </a:bodyPr>
          <a:lstStyle/>
          <a:p>
            <a:pPr marL="0" indent="0" algn="ctr">
              <a:buNone/>
            </a:pPr>
            <a:r>
              <a:rPr lang="ja-JP" altLang="en-US" sz="4000" u="sng"/>
              <a:t>台湾</a:t>
            </a:r>
            <a:r>
              <a:rPr lang="en-US" altLang="ja-JP" sz="4000" u="sng" dirty="0"/>
              <a:t>RAC</a:t>
            </a:r>
            <a:r>
              <a:rPr lang="ja-JP" altLang="en-US" sz="4000" u="sng"/>
              <a:t>との</a:t>
            </a:r>
            <a:endParaRPr lang="en-US" altLang="ja-JP" sz="4000" u="sng" dirty="0"/>
          </a:p>
          <a:p>
            <a:pPr marL="0" indent="0" algn="ctr">
              <a:buNone/>
            </a:pPr>
            <a:r>
              <a:rPr lang="ja-JP" altLang="en-US" sz="4000" u="sng"/>
              <a:t>定期オンライン</a:t>
            </a:r>
            <a:r>
              <a:rPr lang="en-US" altLang="ja-JP" sz="4000" u="sng" dirty="0"/>
              <a:t>MTG</a:t>
            </a:r>
          </a:p>
        </p:txBody>
      </p:sp>
      <p:sp>
        <p:nvSpPr>
          <p:cNvPr id="5" name="コンテンツ プレースホルダー 2">
            <a:extLst>
              <a:ext uri="{FF2B5EF4-FFF2-40B4-BE49-F238E27FC236}">
                <a16:creationId xmlns:a16="http://schemas.microsoft.com/office/drawing/2014/main" id="{B4BFDF0A-6414-8DEB-2D84-CA9BBD9003B3}"/>
              </a:ext>
            </a:extLst>
          </p:cNvPr>
          <p:cNvSpPr txBox="1">
            <a:spLocks/>
          </p:cNvSpPr>
          <p:nvPr/>
        </p:nvSpPr>
        <p:spPr>
          <a:xfrm>
            <a:off x="1238656" y="2979695"/>
            <a:ext cx="10379981" cy="225461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pPr marL="0" indent="0">
              <a:buNone/>
            </a:pPr>
            <a:r>
              <a:rPr lang="ja-JP" altLang="en-US" sz="4000">
                <a:effectLst>
                  <a:outerShdw blurRad="50800" dist="50800" dir="5400000" algn="ctr" rotWithShape="0">
                    <a:srgbClr val="000000">
                      <a:alpha val="0"/>
                    </a:srgbClr>
                  </a:outerShdw>
                </a:effectLst>
              </a:rPr>
              <a:t>台湾の</a:t>
            </a:r>
            <a:r>
              <a:rPr lang="en-US" altLang="ja-JP" sz="4000" dirty="0">
                <a:effectLst>
                  <a:outerShdw blurRad="50800" dist="50800" dir="5400000" algn="ctr" rotWithShape="0">
                    <a:srgbClr val="000000">
                      <a:alpha val="0"/>
                    </a:srgbClr>
                  </a:outerShdw>
                </a:effectLst>
              </a:rPr>
              <a:t>RAC</a:t>
            </a:r>
            <a:r>
              <a:rPr lang="ja-JP" altLang="en-US" sz="4000">
                <a:effectLst>
                  <a:outerShdw blurRad="50800" dist="50800" dir="5400000" algn="ctr" rotWithShape="0">
                    <a:srgbClr val="000000">
                      <a:alpha val="0"/>
                    </a:srgbClr>
                  </a:outerShdw>
                </a:effectLst>
              </a:rPr>
              <a:t>と交流を重ね、グローバル補助金の使い道を検討、将来的には国を超えて一緒に活動していきたい。</a:t>
            </a:r>
            <a:endParaRPr lang="en-US" altLang="ja-JP" sz="4000" dirty="0">
              <a:effectLst>
                <a:outerShdw blurRad="50800" dist="50800" dir="5400000" algn="ctr" rotWithShape="0">
                  <a:srgbClr val="000000">
                    <a:alpha val="0"/>
                  </a:srgbClr>
                </a:outerShdw>
              </a:effectLst>
            </a:endParaRPr>
          </a:p>
        </p:txBody>
      </p:sp>
    </p:spTree>
    <p:extLst>
      <p:ext uri="{BB962C8B-B14F-4D97-AF65-F5344CB8AC3E}">
        <p14:creationId xmlns:p14="http://schemas.microsoft.com/office/powerpoint/2010/main" val="2253607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C7D028-50DD-F857-A887-4DC4D5B0A96F}"/>
              </a:ext>
            </a:extLst>
          </p:cNvPr>
          <p:cNvSpPr>
            <a:spLocks noGrp="1"/>
          </p:cNvSpPr>
          <p:nvPr>
            <p:ph idx="1"/>
          </p:nvPr>
        </p:nvSpPr>
        <p:spPr>
          <a:xfrm>
            <a:off x="1215304" y="2594521"/>
            <a:ext cx="10251067" cy="3593591"/>
          </a:xfrm>
        </p:spPr>
        <p:txBody>
          <a:bodyPr>
            <a:normAutofit fontScale="92500"/>
          </a:bodyPr>
          <a:lstStyle/>
          <a:p>
            <a:r>
              <a:rPr kumimoji="1" lang="ja-JP" altLang="en-US" sz="4400"/>
              <a:t>今後数年の地区代表は決まっている。</a:t>
            </a:r>
            <a:endParaRPr kumimoji="1" lang="en-US" altLang="ja-JP" sz="4400" dirty="0"/>
          </a:p>
          <a:p>
            <a:r>
              <a:rPr kumimoji="1" lang="ja-JP" altLang="en-US" sz="4400"/>
              <a:t>「地位向上」に対して何が必要か。</a:t>
            </a:r>
            <a:endParaRPr kumimoji="1" lang="en-US" altLang="ja-JP" sz="4400" dirty="0"/>
          </a:p>
          <a:p>
            <a:r>
              <a:rPr kumimoji="1" lang="ja-JP" altLang="en-US" sz="4400"/>
              <a:t>ヴィジョン</a:t>
            </a:r>
            <a:r>
              <a:rPr kumimoji="1" lang="en-US" altLang="ja-JP" sz="4400" dirty="0"/>
              <a:t>(</a:t>
            </a:r>
            <a:r>
              <a:rPr kumimoji="1" lang="ja-JP" altLang="en-US" sz="4400"/>
              <a:t>目的</a:t>
            </a:r>
            <a:r>
              <a:rPr kumimoji="1" lang="en-US" altLang="ja-JP" sz="4400" dirty="0"/>
              <a:t>,</a:t>
            </a:r>
            <a:r>
              <a:rPr kumimoji="1" lang="ja-JP" altLang="en-US" sz="4400"/>
              <a:t>目標</a:t>
            </a:r>
            <a:r>
              <a:rPr kumimoji="1" lang="en-US" altLang="ja-JP" sz="4400" dirty="0"/>
              <a:t>)</a:t>
            </a:r>
            <a:r>
              <a:rPr kumimoji="1" lang="ja-JP" altLang="en-US" sz="4400"/>
              <a:t>を持ってローター</a:t>
            </a:r>
            <a:endParaRPr kumimoji="1" lang="en-US" altLang="ja-JP" sz="4400" dirty="0"/>
          </a:p>
          <a:p>
            <a:pPr marL="0" indent="0">
              <a:buNone/>
            </a:pPr>
            <a:r>
              <a:rPr kumimoji="1" lang="ja-JP" altLang="en-US" sz="4400"/>
              <a:t>アクトとしての活動等の最適解を見出す。</a:t>
            </a:r>
            <a:endParaRPr kumimoji="1" lang="en-US" altLang="ja-JP" sz="4400" dirty="0"/>
          </a:p>
          <a:p>
            <a:endParaRPr kumimoji="1" lang="ja-JP" altLang="en-US" sz="4400"/>
          </a:p>
        </p:txBody>
      </p:sp>
      <p:sp>
        <p:nvSpPr>
          <p:cNvPr id="4" name="テキスト ボックス 3">
            <a:extLst>
              <a:ext uri="{FF2B5EF4-FFF2-40B4-BE49-F238E27FC236}">
                <a16:creationId xmlns:a16="http://schemas.microsoft.com/office/drawing/2014/main" id="{FCBEE395-39D8-5662-7948-022A4133DE88}"/>
              </a:ext>
            </a:extLst>
          </p:cNvPr>
          <p:cNvSpPr txBox="1"/>
          <p:nvPr/>
        </p:nvSpPr>
        <p:spPr>
          <a:xfrm>
            <a:off x="1124687" y="669888"/>
            <a:ext cx="10432299" cy="1323439"/>
          </a:xfrm>
          <a:prstGeom prst="rect">
            <a:avLst/>
          </a:prstGeom>
          <a:noFill/>
        </p:spPr>
        <p:txBody>
          <a:bodyPr wrap="square" rtlCol="0">
            <a:spAutoFit/>
          </a:bodyPr>
          <a:lstStyle/>
          <a:p>
            <a:pPr algn="ctr"/>
            <a:r>
              <a:rPr kumimoji="1" lang="ja-JP" altLang="en-US" sz="4000" u="sng"/>
              <a:t>これからは</a:t>
            </a:r>
            <a:endParaRPr kumimoji="1" lang="en-US" altLang="ja-JP" sz="4000" u="sng" dirty="0"/>
          </a:p>
          <a:p>
            <a:pPr algn="ctr"/>
            <a:r>
              <a:rPr kumimoji="1" lang="ja-JP" altLang="en-US" sz="4000" u="sng"/>
              <a:t>エレベートローターアクトを意識</a:t>
            </a:r>
          </a:p>
        </p:txBody>
      </p:sp>
    </p:spTree>
    <p:extLst>
      <p:ext uri="{BB962C8B-B14F-4D97-AF65-F5344CB8AC3E}">
        <p14:creationId xmlns:p14="http://schemas.microsoft.com/office/powerpoint/2010/main" val="2696977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C7D028-50DD-F857-A887-4DC4D5B0A96F}"/>
              </a:ext>
            </a:extLst>
          </p:cNvPr>
          <p:cNvSpPr>
            <a:spLocks noGrp="1"/>
          </p:cNvSpPr>
          <p:nvPr>
            <p:ph idx="1"/>
          </p:nvPr>
        </p:nvSpPr>
        <p:spPr>
          <a:xfrm>
            <a:off x="1642838" y="2594521"/>
            <a:ext cx="9396002" cy="3593591"/>
          </a:xfrm>
        </p:spPr>
        <p:txBody>
          <a:bodyPr>
            <a:normAutofit fontScale="85000" lnSpcReduction="10000"/>
          </a:bodyPr>
          <a:lstStyle/>
          <a:p>
            <a:r>
              <a:rPr kumimoji="1" lang="ja-JP" altLang="en-US" sz="4400"/>
              <a:t>コロナ禍によるメンバーの減少</a:t>
            </a:r>
            <a:endParaRPr kumimoji="1" lang="en-US" altLang="ja-JP" sz="4400" dirty="0"/>
          </a:p>
          <a:p>
            <a:r>
              <a:rPr kumimoji="1" lang="ja-JP" altLang="en-US" sz="4400"/>
              <a:t>クラブ、地区の引き継ぎができてない</a:t>
            </a:r>
            <a:endParaRPr kumimoji="1" lang="en-US" altLang="ja-JP" sz="4400" dirty="0"/>
          </a:p>
          <a:p>
            <a:r>
              <a:rPr lang="en-US" altLang="ja-JP" sz="4400" dirty="0"/>
              <a:t>RI</a:t>
            </a:r>
            <a:r>
              <a:rPr lang="ja-JP" altLang="en-US" sz="4400"/>
              <a:t>からの地位向上を目的とした課題</a:t>
            </a:r>
            <a:endParaRPr lang="en-US" altLang="ja-JP" sz="4400" dirty="0"/>
          </a:p>
          <a:p>
            <a:r>
              <a:rPr kumimoji="1" lang="ja-JP" altLang="en-US" sz="4400"/>
              <a:t>ローターアクトの魅力を知らない</a:t>
            </a:r>
            <a:endParaRPr kumimoji="1" lang="en-US" altLang="ja-JP" sz="4400" dirty="0"/>
          </a:p>
          <a:p>
            <a:r>
              <a:rPr kumimoji="1" lang="ja-JP" altLang="en-US" sz="4400"/>
              <a:t>メンバーとの温度感、行事への参加率</a:t>
            </a:r>
            <a:r>
              <a:rPr kumimoji="1" lang="ja-JP" altLang="en-US" sz="4400">
                <a:solidFill>
                  <a:srgbClr val="0070C0"/>
                </a:solidFill>
              </a:rPr>
              <a:t>低</a:t>
            </a:r>
          </a:p>
        </p:txBody>
      </p:sp>
      <p:sp>
        <p:nvSpPr>
          <p:cNvPr id="4" name="テキスト ボックス 3">
            <a:extLst>
              <a:ext uri="{FF2B5EF4-FFF2-40B4-BE49-F238E27FC236}">
                <a16:creationId xmlns:a16="http://schemas.microsoft.com/office/drawing/2014/main" id="{FCBEE395-39D8-5662-7948-022A4133DE88}"/>
              </a:ext>
            </a:extLst>
          </p:cNvPr>
          <p:cNvSpPr txBox="1"/>
          <p:nvPr/>
        </p:nvSpPr>
        <p:spPr>
          <a:xfrm>
            <a:off x="2751667" y="1081954"/>
            <a:ext cx="6688666" cy="769441"/>
          </a:xfrm>
          <a:prstGeom prst="rect">
            <a:avLst/>
          </a:prstGeom>
          <a:noFill/>
        </p:spPr>
        <p:txBody>
          <a:bodyPr wrap="square" rtlCol="0">
            <a:spAutoFit/>
          </a:bodyPr>
          <a:lstStyle/>
          <a:p>
            <a:r>
              <a:rPr kumimoji="1" lang="ja-JP" altLang="en-US" sz="4400" u="sng"/>
              <a:t>地区代表</a:t>
            </a:r>
            <a:r>
              <a:rPr kumimoji="1" lang="en-US" altLang="ja-JP" sz="4400" u="sng" dirty="0"/>
              <a:t>1</a:t>
            </a:r>
            <a:r>
              <a:rPr kumimoji="1" lang="ja-JP" altLang="en-US" sz="4400" u="sng"/>
              <a:t>年目の時の状況</a:t>
            </a:r>
          </a:p>
        </p:txBody>
      </p:sp>
    </p:spTree>
    <p:extLst>
      <p:ext uri="{BB962C8B-B14F-4D97-AF65-F5344CB8AC3E}">
        <p14:creationId xmlns:p14="http://schemas.microsoft.com/office/powerpoint/2010/main" val="2219639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C7D028-50DD-F857-A887-4DC4D5B0A96F}"/>
              </a:ext>
            </a:extLst>
          </p:cNvPr>
          <p:cNvSpPr>
            <a:spLocks noGrp="1"/>
          </p:cNvSpPr>
          <p:nvPr>
            <p:ph idx="1"/>
          </p:nvPr>
        </p:nvSpPr>
        <p:spPr>
          <a:xfrm>
            <a:off x="1215304" y="2323942"/>
            <a:ext cx="10251067" cy="3696551"/>
          </a:xfrm>
        </p:spPr>
        <p:txBody>
          <a:bodyPr>
            <a:normAutofit fontScale="85000" lnSpcReduction="20000"/>
          </a:bodyPr>
          <a:lstStyle/>
          <a:p>
            <a:pPr>
              <a:lnSpc>
                <a:spcPct val="120000"/>
              </a:lnSpc>
            </a:pPr>
            <a:r>
              <a:rPr kumimoji="1" lang="en-US" altLang="ja-JP" sz="4400" dirty="0"/>
              <a:t>12</a:t>
            </a:r>
            <a:r>
              <a:rPr kumimoji="1" lang="ja-JP" altLang="en-US" sz="4400"/>
              <a:t>月の第</a:t>
            </a:r>
            <a:r>
              <a:rPr kumimoji="1" lang="en-US" altLang="ja-JP" sz="4400" dirty="0"/>
              <a:t>3</a:t>
            </a:r>
            <a:r>
              <a:rPr kumimoji="1" lang="ja-JP" altLang="en-US" sz="4400"/>
              <a:t>ゾーン会議で以下の様な上程が決まった。</a:t>
            </a:r>
            <a:endParaRPr kumimoji="1" lang="en-US" altLang="ja-JP" sz="4400" dirty="0"/>
          </a:p>
          <a:p>
            <a:pPr marL="0" indent="0">
              <a:lnSpc>
                <a:spcPct val="120000"/>
              </a:lnSpc>
              <a:buNone/>
            </a:pPr>
            <a:r>
              <a:rPr kumimoji="1" lang="ja-JP" altLang="en-US" sz="4400"/>
              <a:t>　＊「自立」に向けた全国のローターアクト共通目的</a:t>
            </a:r>
            <a:r>
              <a:rPr lang="ja-JP" altLang="en-US" sz="4400"/>
              <a:t>を定める議案。</a:t>
            </a:r>
            <a:endParaRPr lang="en-US" altLang="ja-JP" sz="4400" dirty="0"/>
          </a:p>
          <a:p>
            <a:pPr marL="0" indent="0">
              <a:lnSpc>
                <a:spcPct val="120000"/>
              </a:lnSpc>
              <a:buNone/>
            </a:pPr>
            <a:r>
              <a:rPr lang="ja-JP" altLang="en-US" sz="4400"/>
              <a:t>　＊</a:t>
            </a:r>
            <a:r>
              <a:rPr lang="en-US" altLang="ja-JP" sz="4400" dirty="0"/>
              <a:t>RAC</a:t>
            </a:r>
            <a:r>
              <a:rPr lang="ja-JP" altLang="en-US" sz="4400"/>
              <a:t>から</a:t>
            </a:r>
            <a:r>
              <a:rPr lang="en-US" altLang="ja-JP" sz="4400" dirty="0"/>
              <a:t>RC</a:t>
            </a:r>
            <a:r>
              <a:rPr lang="ja-JP" altLang="en-US" sz="4400"/>
              <a:t>に自分たちの目指す「自立」を提案し、それに沿った協力をしていただく。</a:t>
            </a:r>
            <a:endParaRPr lang="en-US" altLang="ja-JP" sz="4400" dirty="0"/>
          </a:p>
        </p:txBody>
      </p:sp>
      <p:sp>
        <p:nvSpPr>
          <p:cNvPr id="4" name="テキスト ボックス 3">
            <a:extLst>
              <a:ext uri="{FF2B5EF4-FFF2-40B4-BE49-F238E27FC236}">
                <a16:creationId xmlns:a16="http://schemas.microsoft.com/office/drawing/2014/main" id="{FCBEE395-39D8-5662-7948-022A4133DE88}"/>
              </a:ext>
            </a:extLst>
          </p:cNvPr>
          <p:cNvSpPr txBox="1"/>
          <p:nvPr/>
        </p:nvSpPr>
        <p:spPr>
          <a:xfrm>
            <a:off x="2148337" y="837507"/>
            <a:ext cx="7895325" cy="707886"/>
          </a:xfrm>
          <a:prstGeom prst="rect">
            <a:avLst/>
          </a:prstGeom>
          <a:noFill/>
        </p:spPr>
        <p:txBody>
          <a:bodyPr wrap="square" rtlCol="0">
            <a:spAutoFit/>
          </a:bodyPr>
          <a:lstStyle/>
          <a:p>
            <a:r>
              <a:rPr kumimoji="1" lang="ja-JP" altLang="en-US" sz="4000" u="sng"/>
              <a:t>全国ローターアクト研修会に上程</a:t>
            </a:r>
          </a:p>
        </p:txBody>
      </p:sp>
    </p:spTree>
    <p:extLst>
      <p:ext uri="{BB962C8B-B14F-4D97-AF65-F5344CB8AC3E}">
        <p14:creationId xmlns:p14="http://schemas.microsoft.com/office/powerpoint/2010/main" val="3369091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EE395-39D8-5662-7948-022A4133DE88}"/>
              </a:ext>
            </a:extLst>
          </p:cNvPr>
          <p:cNvSpPr txBox="1"/>
          <p:nvPr/>
        </p:nvSpPr>
        <p:spPr>
          <a:xfrm>
            <a:off x="1081845" y="571095"/>
            <a:ext cx="10028309" cy="1323439"/>
          </a:xfrm>
          <a:prstGeom prst="rect">
            <a:avLst/>
          </a:prstGeom>
          <a:noFill/>
        </p:spPr>
        <p:txBody>
          <a:bodyPr wrap="square" rtlCol="0">
            <a:spAutoFit/>
          </a:bodyPr>
          <a:lstStyle/>
          <a:p>
            <a:pPr algn="ctr"/>
            <a:r>
              <a:rPr lang="ja-JP" altLang="en-US" sz="4000" u="sng"/>
              <a:t>自分たちが目指す「自立」</a:t>
            </a:r>
            <a:endParaRPr lang="en-US" altLang="ja-JP" sz="4000" u="sng" dirty="0"/>
          </a:p>
          <a:p>
            <a:pPr algn="ctr"/>
            <a:r>
              <a:rPr lang="en-US" altLang="ja-JP" sz="4000" dirty="0"/>
              <a:t>【2720</a:t>
            </a:r>
            <a:r>
              <a:rPr lang="ja-JP" altLang="en-US" sz="4000"/>
              <a:t>地区のイメージ</a:t>
            </a:r>
            <a:r>
              <a:rPr lang="en-US" altLang="ja-JP" sz="4000" dirty="0"/>
              <a:t>】</a:t>
            </a:r>
            <a:endParaRPr kumimoji="1" lang="ja-JP" altLang="en-US" sz="4000"/>
          </a:p>
        </p:txBody>
      </p:sp>
      <p:sp>
        <p:nvSpPr>
          <p:cNvPr id="5" name="円/楕円 4">
            <a:extLst>
              <a:ext uri="{FF2B5EF4-FFF2-40B4-BE49-F238E27FC236}">
                <a16:creationId xmlns:a16="http://schemas.microsoft.com/office/drawing/2014/main" id="{EE4F9A4D-3AD7-183E-9443-08334669F638}"/>
              </a:ext>
            </a:extLst>
          </p:cNvPr>
          <p:cNvSpPr/>
          <p:nvPr/>
        </p:nvSpPr>
        <p:spPr>
          <a:xfrm>
            <a:off x="4118574" y="3637984"/>
            <a:ext cx="3954853" cy="15087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a:t>適応力を高める</a:t>
            </a:r>
            <a:endParaRPr kumimoji="1" lang="en-US" altLang="ja-JP" sz="2800" dirty="0"/>
          </a:p>
          <a:p>
            <a:pPr algn="ctr"/>
            <a:r>
              <a:rPr kumimoji="1" lang="ja-JP" altLang="en-US" sz="2000"/>
              <a:t>（自立）</a:t>
            </a:r>
          </a:p>
        </p:txBody>
      </p:sp>
      <p:sp>
        <p:nvSpPr>
          <p:cNvPr id="8" name="円/楕円 7">
            <a:extLst>
              <a:ext uri="{FF2B5EF4-FFF2-40B4-BE49-F238E27FC236}">
                <a16:creationId xmlns:a16="http://schemas.microsoft.com/office/drawing/2014/main" id="{B453CF31-A98D-3B6B-C409-BD83411AAC89}"/>
              </a:ext>
            </a:extLst>
          </p:cNvPr>
          <p:cNvSpPr/>
          <p:nvPr/>
        </p:nvSpPr>
        <p:spPr>
          <a:xfrm>
            <a:off x="810710" y="5045110"/>
            <a:ext cx="3617830" cy="15087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000" dirty="0"/>
          </a:p>
          <a:p>
            <a:pPr algn="ctr"/>
            <a:r>
              <a:rPr kumimoji="1" lang="ja-JP" altLang="en-US" sz="2000"/>
              <a:t>公共イメージ向上</a:t>
            </a:r>
            <a:endParaRPr kumimoji="1" lang="en-US" altLang="ja-JP" sz="2000" dirty="0"/>
          </a:p>
          <a:p>
            <a:pPr algn="ctr"/>
            <a:r>
              <a:rPr kumimoji="1" lang="ja-JP" altLang="en-US" sz="1400"/>
              <a:t>（参加者の基盤を広げる）</a:t>
            </a:r>
          </a:p>
          <a:p>
            <a:pPr algn="ctr"/>
            <a:endParaRPr kumimoji="1" lang="ja-JP" altLang="en-US" sz="2000"/>
          </a:p>
        </p:txBody>
      </p:sp>
      <p:sp>
        <p:nvSpPr>
          <p:cNvPr id="15" name="右矢印 14">
            <a:extLst>
              <a:ext uri="{FF2B5EF4-FFF2-40B4-BE49-F238E27FC236}">
                <a16:creationId xmlns:a16="http://schemas.microsoft.com/office/drawing/2014/main" id="{556CCAD8-54A6-8B20-19D4-624BF3D2E4D7}"/>
              </a:ext>
            </a:extLst>
          </p:cNvPr>
          <p:cNvSpPr/>
          <p:nvPr/>
        </p:nvSpPr>
        <p:spPr>
          <a:xfrm rot="19764741">
            <a:off x="3330492" y="4783958"/>
            <a:ext cx="1390995" cy="441524"/>
          </a:xfrm>
          <a:prstGeom prst="rightArrow">
            <a:avLst/>
          </a:prstGeom>
          <a:solidFill>
            <a:schemeClr val="accent5">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 name="円/楕円 2">
            <a:extLst>
              <a:ext uri="{FF2B5EF4-FFF2-40B4-BE49-F238E27FC236}">
                <a16:creationId xmlns:a16="http://schemas.microsoft.com/office/drawing/2014/main" id="{E738AAF2-542E-3D5F-357B-A15CB94B19A7}"/>
              </a:ext>
            </a:extLst>
          </p:cNvPr>
          <p:cNvSpPr/>
          <p:nvPr/>
        </p:nvSpPr>
        <p:spPr>
          <a:xfrm>
            <a:off x="7748520" y="5116934"/>
            <a:ext cx="3617830" cy="15087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t>DEI</a:t>
            </a:r>
          </a:p>
          <a:p>
            <a:pPr algn="ctr"/>
            <a:r>
              <a:rPr kumimoji="1" lang="ja-JP" altLang="en-US" sz="1600"/>
              <a:t>（多様性</a:t>
            </a:r>
            <a:r>
              <a:rPr kumimoji="1" lang="en-US" altLang="ja-JP" sz="1600" dirty="0"/>
              <a:t>,</a:t>
            </a:r>
            <a:r>
              <a:rPr kumimoji="1" lang="ja-JP" altLang="en-US" sz="1600"/>
              <a:t>公平性</a:t>
            </a:r>
            <a:r>
              <a:rPr kumimoji="1" lang="en-US" altLang="ja-JP" sz="1600" dirty="0"/>
              <a:t>,</a:t>
            </a:r>
            <a:r>
              <a:rPr kumimoji="1" lang="ja-JP" altLang="en-US" sz="1600"/>
              <a:t>包括性）</a:t>
            </a:r>
            <a:endParaRPr kumimoji="1" lang="en-US" altLang="ja-JP" sz="1600" dirty="0"/>
          </a:p>
          <a:p>
            <a:pPr algn="ctr"/>
            <a:endParaRPr kumimoji="1" lang="ja-JP" altLang="en-US" sz="2000"/>
          </a:p>
        </p:txBody>
      </p:sp>
      <p:sp>
        <p:nvSpPr>
          <p:cNvPr id="11" name="円/楕円 10">
            <a:extLst>
              <a:ext uri="{FF2B5EF4-FFF2-40B4-BE49-F238E27FC236}">
                <a16:creationId xmlns:a16="http://schemas.microsoft.com/office/drawing/2014/main" id="{8A2871C2-2E10-2EB1-B4E4-9E301BC8501D}"/>
              </a:ext>
            </a:extLst>
          </p:cNvPr>
          <p:cNvSpPr/>
          <p:nvPr/>
        </p:nvSpPr>
        <p:spPr>
          <a:xfrm>
            <a:off x="838164" y="2319376"/>
            <a:ext cx="3617830" cy="15087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a:t>会員増強</a:t>
            </a:r>
            <a:endParaRPr kumimoji="1" lang="en-US" altLang="ja-JP" sz="2000" dirty="0"/>
          </a:p>
          <a:p>
            <a:pPr algn="ctr"/>
            <a:r>
              <a:rPr kumimoji="1" lang="ja-JP" altLang="en-US" sz="1400"/>
              <a:t>（参加者の積極的なかかわりを促す）</a:t>
            </a:r>
          </a:p>
        </p:txBody>
      </p:sp>
      <p:sp>
        <p:nvSpPr>
          <p:cNvPr id="13" name="右矢印 12">
            <a:extLst>
              <a:ext uri="{FF2B5EF4-FFF2-40B4-BE49-F238E27FC236}">
                <a16:creationId xmlns:a16="http://schemas.microsoft.com/office/drawing/2014/main" id="{4D305410-C97E-9706-22D2-DA9C039E9A15}"/>
              </a:ext>
            </a:extLst>
          </p:cNvPr>
          <p:cNvSpPr/>
          <p:nvPr/>
        </p:nvSpPr>
        <p:spPr>
          <a:xfrm rot="2110417">
            <a:off x="3370144" y="3516059"/>
            <a:ext cx="1390995" cy="441524"/>
          </a:xfrm>
          <a:prstGeom prst="rightArrow">
            <a:avLst/>
          </a:prstGeom>
          <a:solidFill>
            <a:schemeClr val="accent5">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7" name="円/楕円 16">
            <a:extLst>
              <a:ext uri="{FF2B5EF4-FFF2-40B4-BE49-F238E27FC236}">
                <a16:creationId xmlns:a16="http://schemas.microsoft.com/office/drawing/2014/main" id="{2CE55842-EFE5-A604-7937-1F2CF166B4CE}"/>
              </a:ext>
            </a:extLst>
          </p:cNvPr>
          <p:cNvSpPr/>
          <p:nvPr/>
        </p:nvSpPr>
        <p:spPr>
          <a:xfrm>
            <a:off x="7748520" y="2312707"/>
            <a:ext cx="3617830" cy="15087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a:t>戦略計画の立案</a:t>
            </a:r>
            <a:endParaRPr kumimoji="1" lang="en-US" altLang="ja-JP" sz="2000" dirty="0"/>
          </a:p>
          <a:p>
            <a:pPr algn="ctr"/>
            <a:r>
              <a:rPr kumimoji="1" lang="ja-JP" altLang="en-US" sz="1100"/>
              <a:t>（より大きなインパクトをもたらす）</a:t>
            </a:r>
            <a:endParaRPr kumimoji="1" lang="en-US" altLang="ja-JP" sz="1100" dirty="0"/>
          </a:p>
        </p:txBody>
      </p:sp>
      <p:sp>
        <p:nvSpPr>
          <p:cNvPr id="14" name="右矢印 13">
            <a:extLst>
              <a:ext uri="{FF2B5EF4-FFF2-40B4-BE49-F238E27FC236}">
                <a16:creationId xmlns:a16="http://schemas.microsoft.com/office/drawing/2014/main" id="{BD9B866F-0C11-DCBF-2407-EE1C7239C2E6}"/>
              </a:ext>
            </a:extLst>
          </p:cNvPr>
          <p:cNvSpPr/>
          <p:nvPr/>
        </p:nvSpPr>
        <p:spPr>
          <a:xfrm rot="9022340">
            <a:off x="7377929" y="3607374"/>
            <a:ext cx="1390995" cy="441524"/>
          </a:xfrm>
          <a:prstGeom prst="rightArrow">
            <a:avLst/>
          </a:prstGeom>
          <a:solidFill>
            <a:schemeClr val="accent5">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9" name="右矢印 18">
            <a:extLst>
              <a:ext uri="{FF2B5EF4-FFF2-40B4-BE49-F238E27FC236}">
                <a16:creationId xmlns:a16="http://schemas.microsoft.com/office/drawing/2014/main" id="{56E5093F-42E3-0883-2FF0-0DDEFC1788BE}"/>
              </a:ext>
            </a:extLst>
          </p:cNvPr>
          <p:cNvSpPr/>
          <p:nvPr/>
        </p:nvSpPr>
        <p:spPr>
          <a:xfrm rot="2110417" flipH="1" flipV="1">
            <a:off x="7359904" y="4785133"/>
            <a:ext cx="1383588" cy="439173"/>
          </a:xfrm>
          <a:prstGeom prst="rightArrow">
            <a:avLst/>
          </a:prstGeom>
          <a:solidFill>
            <a:schemeClr val="accent5">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3327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C7D028-50DD-F857-A887-4DC4D5B0A96F}"/>
              </a:ext>
            </a:extLst>
          </p:cNvPr>
          <p:cNvSpPr>
            <a:spLocks noGrp="1"/>
          </p:cNvSpPr>
          <p:nvPr>
            <p:ph idx="1"/>
          </p:nvPr>
        </p:nvSpPr>
        <p:spPr>
          <a:xfrm>
            <a:off x="1215304" y="2594521"/>
            <a:ext cx="10251067" cy="3593591"/>
          </a:xfrm>
        </p:spPr>
        <p:txBody>
          <a:bodyPr>
            <a:normAutofit/>
          </a:bodyPr>
          <a:lstStyle/>
          <a:p>
            <a:pPr marL="0" indent="0">
              <a:buNone/>
            </a:pPr>
            <a:r>
              <a:rPr kumimoji="1" lang="ja-JP" altLang="en-US" sz="4400"/>
              <a:t>組織にとって世代交代は必然的なものだが</a:t>
            </a:r>
            <a:r>
              <a:rPr lang="ja-JP" altLang="en-US" sz="4400"/>
              <a:t>、</a:t>
            </a:r>
            <a:r>
              <a:rPr kumimoji="1" lang="ja-JP" altLang="en-US" sz="4400"/>
              <a:t>誰に変わっても</a:t>
            </a:r>
            <a:r>
              <a:rPr kumimoji="1" lang="ja-JP" altLang="en-US" sz="4400" u="sng">
                <a:solidFill>
                  <a:srgbClr val="FF0000"/>
                </a:solidFill>
              </a:rPr>
              <a:t>目的</a:t>
            </a:r>
            <a:r>
              <a:rPr kumimoji="1" lang="ja-JP" altLang="en-US" sz="4400"/>
              <a:t>を見失わない組織づくりをしていく。</a:t>
            </a:r>
          </a:p>
        </p:txBody>
      </p:sp>
      <p:sp>
        <p:nvSpPr>
          <p:cNvPr id="4" name="テキスト ボックス 3">
            <a:extLst>
              <a:ext uri="{FF2B5EF4-FFF2-40B4-BE49-F238E27FC236}">
                <a16:creationId xmlns:a16="http://schemas.microsoft.com/office/drawing/2014/main" id="{FCBEE395-39D8-5662-7948-022A4133DE88}"/>
              </a:ext>
            </a:extLst>
          </p:cNvPr>
          <p:cNvSpPr txBox="1"/>
          <p:nvPr/>
        </p:nvSpPr>
        <p:spPr>
          <a:xfrm>
            <a:off x="3367318" y="910659"/>
            <a:ext cx="5457363" cy="707886"/>
          </a:xfrm>
          <a:prstGeom prst="rect">
            <a:avLst/>
          </a:prstGeom>
          <a:noFill/>
        </p:spPr>
        <p:txBody>
          <a:bodyPr wrap="square" rtlCol="0">
            <a:spAutoFit/>
          </a:bodyPr>
          <a:lstStyle/>
          <a:p>
            <a:r>
              <a:rPr kumimoji="1" lang="ja-JP" altLang="en-US" sz="4000" u="sng"/>
              <a:t>持続的な</a:t>
            </a:r>
            <a:r>
              <a:rPr kumimoji="1" lang="ja-JP" altLang="en-US" sz="4000" i="1" u="sng"/>
              <a:t>組織づくり</a:t>
            </a:r>
            <a:r>
              <a:rPr kumimoji="1" lang="ja-JP" altLang="en-US" sz="4000" u="sng"/>
              <a:t>を</a:t>
            </a:r>
          </a:p>
        </p:txBody>
      </p:sp>
    </p:spTree>
    <p:extLst>
      <p:ext uri="{BB962C8B-B14F-4D97-AF65-F5344CB8AC3E}">
        <p14:creationId xmlns:p14="http://schemas.microsoft.com/office/powerpoint/2010/main" val="2170129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a:extLst>
              <a:ext uri="{FF2B5EF4-FFF2-40B4-BE49-F238E27FC236}">
                <a16:creationId xmlns:a16="http://schemas.microsoft.com/office/drawing/2014/main" id="{49F9EC4A-966E-693B-89B2-462F396DCCCB}"/>
              </a:ext>
            </a:extLst>
          </p:cNvPr>
          <p:cNvSpPr>
            <a:spLocks noGrp="1"/>
          </p:cNvSpPr>
          <p:nvPr>
            <p:ph idx="1"/>
          </p:nvPr>
        </p:nvSpPr>
        <p:spPr>
          <a:xfrm>
            <a:off x="1215304" y="2116667"/>
            <a:ext cx="10251067" cy="4411133"/>
          </a:xfrm>
        </p:spPr>
        <p:txBody>
          <a:bodyPr>
            <a:normAutofit fontScale="70000" lnSpcReduction="20000"/>
          </a:bodyPr>
          <a:lstStyle/>
          <a:p>
            <a:pPr marL="0" indent="0">
              <a:lnSpc>
                <a:spcPct val="160000"/>
              </a:lnSpc>
              <a:buNone/>
            </a:pPr>
            <a:r>
              <a:rPr lang="ja-JP" altLang="en-US" sz="4400"/>
              <a:t>皆さんからたくさんの協力があって向井年度が無事に終わりを迎えようとしています。</a:t>
            </a:r>
            <a:endParaRPr lang="en-US" altLang="ja-JP" sz="4400" dirty="0"/>
          </a:p>
          <a:p>
            <a:pPr marL="0" indent="0">
              <a:lnSpc>
                <a:spcPct val="160000"/>
              </a:lnSpc>
              <a:buNone/>
            </a:pPr>
            <a:r>
              <a:rPr lang="ja-JP" altLang="en-US" sz="4400"/>
              <a:t>私はこの</a:t>
            </a:r>
            <a:r>
              <a:rPr lang="en-US" altLang="ja-JP" sz="4400" dirty="0"/>
              <a:t>2</a:t>
            </a:r>
            <a:r>
              <a:rPr lang="ja-JP" altLang="en-US" sz="4400"/>
              <a:t>年連続地区代表という立場でたくさんの経験と人脈をいただきました。自分の弱さを出しながらも少しずつ成長できたと思います。残り半年、次年度につながる機会を創出していきたいと思います。</a:t>
            </a:r>
            <a:endParaRPr kumimoji="1" lang="ja-JP" altLang="en-US" sz="4400"/>
          </a:p>
        </p:txBody>
      </p:sp>
      <p:sp>
        <p:nvSpPr>
          <p:cNvPr id="10" name="テキスト ボックス 9">
            <a:extLst>
              <a:ext uri="{FF2B5EF4-FFF2-40B4-BE49-F238E27FC236}">
                <a16:creationId xmlns:a16="http://schemas.microsoft.com/office/drawing/2014/main" id="{BDAED997-BB29-76A8-17AC-80857A4EEEE9}"/>
              </a:ext>
            </a:extLst>
          </p:cNvPr>
          <p:cNvSpPr txBox="1"/>
          <p:nvPr/>
        </p:nvSpPr>
        <p:spPr>
          <a:xfrm>
            <a:off x="4478519" y="892371"/>
            <a:ext cx="3234961" cy="707886"/>
          </a:xfrm>
          <a:prstGeom prst="rect">
            <a:avLst/>
          </a:prstGeom>
          <a:noFill/>
        </p:spPr>
        <p:txBody>
          <a:bodyPr wrap="square" rtlCol="0">
            <a:spAutoFit/>
          </a:bodyPr>
          <a:lstStyle/>
          <a:p>
            <a:r>
              <a:rPr kumimoji="1" lang="ja-JP" altLang="en-US" sz="4000" u="sng"/>
              <a:t>最後に・・・</a:t>
            </a:r>
          </a:p>
        </p:txBody>
      </p:sp>
    </p:spTree>
    <p:extLst>
      <p:ext uri="{BB962C8B-B14F-4D97-AF65-F5344CB8AC3E}">
        <p14:creationId xmlns:p14="http://schemas.microsoft.com/office/powerpoint/2010/main" val="1505597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35A03C-C0C9-181B-0902-54292B30A670}"/>
              </a:ext>
            </a:extLst>
          </p:cNvPr>
          <p:cNvSpPr>
            <a:spLocks noGrp="1"/>
          </p:cNvSpPr>
          <p:nvPr>
            <p:ph type="title"/>
          </p:nvPr>
        </p:nvSpPr>
        <p:spPr/>
        <p:txBody>
          <a:bodyPr>
            <a:normAutofit/>
          </a:bodyPr>
          <a:lstStyle/>
          <a:p>
            <a:r>
              <a:rPr kumimoji="1" lang="ja-JP" altLang="en-US" sz="4000"/>
              <a:t>エレベートロータアクトに対してロータリアンとしてできることを・・・</a:t>
            </a:r>
          </a:p>
        </p:txBody>
      </p:sp>
      <p:sp>
        <p:nvSpPr>
          <p:cNvPr id="3" name="コンテンツ プレースホルダー 2">
            <a:extLst>
              <a:ext uri="{FF2B5EF4-FFF2-40B4-BE49-F238E27FC236}">
                <a16:creationId xmlns:a16="http://schemas.microsoft.com/office/drawing/2014/main" id="{7BD37632-4263-0995-B586-0FF6D39DE851}"/>
              </a:ext>
            </a:extLst>
          </p:cNvPr>
          <p:cNvSpPr>
            <a:spLocks noGrp="1"/>
          </p:cNvSpPr>
          <p:nvPr>
            <p:ph idx="1"/>
          </p:nvPr>
        </p:nvSpPr>
        <p:spPr>
          <a:xfrm>
            <a:off x="1251678" y="1667815"/>
            <a:ext cx="10178322" cy="4571999"/>
          </a:xfrm>
        </p:spPr>
        <p:txBody>
          <a:bodyPr>
            <a:normAutofit/>
          </a:bodyPr>
          <a:lstStyle/>
          <a:p>
            <a:pPr algn="ctr"/>
            <a:r>
              <a:rPr kumimoji="1" lang="ja-JP" altLang="en-US" b="1"/>
              <a:t>「カバーリング」「寄り添う」</a:t>
            </a:r>
            <a:endParaRPr kumimoji="1" lang="en-US" altLang="ja-JP" b="1" dirty="0"/>
          </a:p>
          <a:p>
            <a:r>
              <a:rPr lang="ja-JP" altLang="en-US"/>
              <a:t>この「カバーリング」を深掘りすると、常に感謝の気持ちを持って生活してもらいたいという意味も含まれているそうです（カバーリングの意味は省略します）。</a:t>
            </a:r>
            <a:endParaRPr lang="en-US" altLang="ja-JP" dirty="0"/>
          </a:p>
          <a:p>
            <a:r>
              <a:rPr kumimoji="1" lang="en-US" altLang="ja-JP" dirty="0"/>
              <a:t>『</a:t>
            </a:r>
            <a:r>
              <a:rPr kumimoji="1" lang="ja-JP" altLang="en-US"/>
              <a:t>感謝</a:t>
            </a:r>
            <a:r>
              <a:rPr kumimoji="1" lang="en-US" altLang="ja-JP" dirty="0"/>
              <a:t>』</a:t>
            </a:r>
            <a:r>
              <a:rPr kumimoji="1" lang="ja-JP" altLang="en-US"/>
              <a:t>の</a:t>
            </a:r>
            <a:r>
              <a:rPr kumimoji="1" lang="en-US" altLang="ja-JP" dirty="0"/>
              <a:t>『</a:t>
            </a:r>
            <a:r>
              <a:rPr kumimoji="1" lang="ja-JP" altLang="en-US"/>
              <a:t>感</a:t>
            </a:r>
            <a:r>
              <a:rPr kumimoji="1" lang="en-US" altLang="ja-JP" dirty="0"/>
              <a:t>』</a:t>
            </a:r>
            <a:r>
              <a:rPr kumimoji="1" lang="ja-JP" altLang="en-US"/>
              <a:t>は「感じ取れる能力」。感謝の</a:t>
            </a:r>
            <a:r>
              <a:rPr kumimoji="1" lang="en-US" altLang="ja-JP" dirty="0"/>
              <a:t>『</a:t>
            </a:r>
            <a:r>
              <a:rPr kumimoji="1" lang="ja-JP" altLang="en-US"/>
              <a:t>謝</a:t>
            </a:r>
            <a:r>
              <a:rPr kumimoji="1" lang="en-US" altLang="ja-JP" dirty="0"/>
              <a:t>』</a:t>
            </a:r>
            <a:r>
              <a:rPr kumimoji="1" lang="ja-JP" altLang="en-US"/>
              <a:t>は「行動で示す」ということです。「感謝する」ということは状況を感じ取り、それを行動に示していくことです・・</a:t>
            </a:r>
            <a:r>
              <a:rPr lang="ja-JP" altLang="en-US"/>
              <a:t>と、ある野球部の部長が言われています。それを最近見て、これは私たちロータリアンにも通じることだと思いました。エレベートロータアクトに関してはまさにこと通りで、</a:t>
            </a:r>
            <a:r>
              <a:rPr lang="en-US" altLang="ja-JP" dirty="0"/>
              <a:t>RI</a:t>
            </a:r>
            <a:r>
              <a:rPr lang="ja-JP" altLang="en-US"/>
              <a:t>が求めていること、ロータアクトのメンバーが求めていることを感じ取り、それを寄り添いながら、行動しまとめていく役がまさに今のロータアクト委員会に課せられていることだと思います。これから当地区はロータアクト委員会はサポート委員会としてロータアクトに寄り添い、見守りサポートしていきます。</a:t>
            </a:r>
            <a:endParaRPr lang="en-US" altLang="ja-JP" dirty="0"/>
          </a:p>
          <a:p>
            <a:r>
              <a:rPr kumimoji="1" lang="ja-JP" altLang="en-US"/>
              <a:t>最後に２年も代表をしてくれた向井代表に感謝をしてこの発表を終わります。</a:t>
            </a:r>
          </a:p>
        </p:txBody>
      </p:sp>
    </p:spTree>
    <p:extLst>
      <p:ext uri="{BB962C8B-B14F-4D97-AF65-F5344CB8AC3E}">
        <p14:creationId xmlns:p14="http://schemas.microsoft.com/office/powerpoint/2010/main" val="2994704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74CE93F-C42A-7C80-6FE4-F7A6FCE21981}"/>
              </a:ext>
            </a:extLst>
          </p:cNvPr>
          <p:cNvPicPr>
            <a:picLocks noChangeAspect="1"/>
          </p:cNvPicPr>
          <p:nvPr/>
        </p:nvPicPr>
        <p:blipFill rotWithShape="1">
          <a:blip r:embed="rId2"/>
          <a:srcRect t="3283" r="24219"/>
          <a:stretch/>
        </p:blipFill>
        <p:spPr>
          <a:xfrm rot="5400000">
            <a:off x="2658607" y="101279"/>
            <a:ext cx="6398916" cy="6655442"/>
          </a:xfrm>
          <a:prstGeom prst="rect">
            <a:avLst/>
          </a:prstGeom>
        </p:spPr>
      </p:pic>
      <p:sp>
        <p:nvSpPr>
          <p:cNvPr id="2" name="タイトル 1">
            <a:extLst>
              <a:ext uri="{FF2B5EF4-FFF2-40B4-BE49-F238E27FC236}">
                <a16:creationId xmlns:a16="http://schemas.microsoft.com/office/drawing/2014/main" id="{7AE8CA74-82E6-DD4B-917C-37FDFBAFF38A}"/>
              </a:ext>
            </a:extLst>
          </p:cNvPr>
          <p:cNvSpPr>
            <a:spLocks noGrp="1"/>
          </p:cNvSpPr>
          <p:nvPr>
            <p:ph type="title"/>
          </p:nvPr>
        </p:nvSpPr>
        <p:spPr>
          <a:xfrm>
            <a:off x="1163187" y="430160"/>
            <a:ext cx="10178322" cy="1492132"/>
          </a:xfrm>
        </p:spPr>
        <p:txBody>
          <a:bodyPr>
            <a:normAutofit/>
          </a:bodyPr>
          <a:lstStyle/>
          <a:p>
            <a:r>
              <a:rPr kumimoji="1" lang="ja-JP" altLang="en-US"/>
              <a:t>ご静聴ありがとうございました。</a:t>
            </a:r>
            <a:br>
              <a:rPr kumimoji="1" lang="en-US" altLang="ja-JP" dirty="0"/>
            </a:br>
            <a:endParaRPr kumimoji="1" lang="ja-JP" altLang="en-US"/>
          </a:p>
        </p:txBody>
      </p:sp>
      <p:sp>
        <p:nvSpPr>
          <p:cNvPr id="3" name="コンテンツ プレースホルダー 2">
            <a:extLst>
              <a:ext uri="{FF2B5EF4-FFF2-40B4-BE49-F238E27FC236}">
                <a16:creationId xmlns:a16="http://schemas.microsoft.com/office/drawing/2014/main" id="{17A582C5-0904-15A1-CBFF-B1BFFA454E43}"/>
              </a:ext>
            </a:extLst>
          </p:cNvPr>
          <p:cNvSpPr>
            <a:spLocks noGrp="1"/>
          </p:cNvSpPr>
          <p:nvPr>
            <p:ph idx="1"/>
          </p:nvPr>
        </p:nvSpPr>
        <p:spPr>
          <a:xfrm>
            <a:off x="2269539" y="3615042"/>
            <a:ext cx="7177052" cy="3593591"/>
          </a:xfrm>
        </p:spPr>
        <p:txBody>
          <a:bodyPr>
            <a:normAutofit/>
          </a:bodyPr>
          <a:lstStyle/>
          <a:p>
            <a:pPr marL="0" indent="0" algn="ctr">
              <a:buNone/>
            </a:pPr>
            <a:r>
              <a:rPr kumimoji="1" lang="ja-JP" altLang="en-US" sz="3200">
                <a:solidFill>
                  <a:srgbClr val="FFFF00"/>
                </a:solidFill>
              </a:rPr>
              <a:t>２７２０地区ロータアクトの森にて</a:t>
            </a:r>
          </a:p>
        </p:txBody>
      </p:sp>
    </p:spTree>
    <p:extLst>
      <p:ext uri="{BB962C8B-B14F-4D97-AF65-F5344CB8AC3E}">
        <p14:creationId xmlns:p14="http://schemas.microsoft.com/office/powerpoint/2010/main" val="2767643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C7D028-50DD-F857-A887-4DC4D5B0A96F}"/>
              </a:ext>
            </a:extLst>
          </p:cNvPr>
          <p:cNvSpPr>
            <a:spLocks noGrp="1"/>
          </p:cNvSpPr>
          <p:nvPr>
            <p:ph idx="1"/>
          </p:nvPr>
        </p:nvSpPr>
        <p:spPr>
          <a:xfrm>
            <a:off x="1642838" y="2799184"/>
            <a:ext cx="9396002" cy="3670081"/>
          </a:xfrm>
        </p:spPr>
        <p:txBody>
          <a:bodyPr>
            <a:normAutofit lnSpcReduction="10000"/>
          </a:bodyPr>
          <a:lstStyle/>
          <a:p>
            <a:pPr marL="0" indent="0">
              <a:buNone/>
            </a:pPr>
            <a:r>
              <a:rPr lang="ja-JP" altLang="en-US" sz="4000"/>
              <a:t>・引き継ぎができてないうえに</a:t>
            </a:r>
            <a:endParaRPr lang="en-US" altLang="ja-JP" sz="4000" dirty="0"/>
          </a:p>
          <a:p>
            <a:pPr marL="0" indent="0">
              <a:buNone/>
            </a:pPr>
            <a:r>
              <a:rPr lang="ja-JP" altLang="en-US" sz="4000"/>
              <a:t>コミュニケーションが取れない。</a:t>
            </a:r>
            <a:endParaRPr lang="en-US" altLang="ja-JP" sz="4000" dirty="0"/>
          </a:p>
          <a:p>
            <a:pPr marL="0" indent="0">
              <a:buNone/>
            </a:pPr>
            <a:endParaRPr lang="en-US" altLang="ja-JP" sz="4000" dirty="0"/>
          </a:p>
          <a:p>
            <a:pPr marL="0" indent="0">
              <a:buNone/>
            </a:pPr>
            <a:r>
              <a:rPr lang="ja-JP" altLang="en-US" sz="4000"/>
              <a:t>・みんな不安要素が大きく、何をしたらいいかわからない状況。</a:t>
            </a:r>
            <a:endParaRPr kumimoji="1" lang="ja-JP" altLang="en-US" sz="4000"/>
          </a:p>
        </p:txBody>
      </p:sp>
      <p:sp>
        <p:nvSpPr>
          <p:cNvPr id="4" name="テキスト ボックス 3">
            <a:extLst>
              <a:ext uri="{FF2B5EF4-FFF2-40B4-BE49-F238E27FC236}">
                <a16:creationId xmlns:a16="http://schemas.microsoft.com/office/drawing/2014/main" id="{FCBEE395-39D8-5662-7948-022A4133DE88}"/>
              </a:ext>
            </a:extLst>
          </p:cNvPr>
          <p:cNvSpPr txBox="1"/>
          <p:nvPr/>
        </p:nvSpPr>
        <p:spPr>
          <a:xfrm>
            <a:off x="2640726" y="907862"/>
            <a:ext cx="6910548" cy="769441"/>
          </a:xfrm>
          <a:prstGeom prst="rect">
            <a:avLst/>
          </a:prstGeom>
          <a:noFill/>
        </p:spPr>
        <p:txBody>
          <a:bodyPr wrap="square" rtlCol="0">
            <a:spAutoFit/>
          </a:bodyPr>
          <a:lstStyle/>
          <a:p>
            <a:r>
              <a:rPr lang="ja-JP" altLang="en-US" sz="4400" u="sng"/>
              <a:t>とにかく気持ちがバラバラ</a:t>
            </a:r>
            <a:endParaRPr kumimoji="1" lang="ja-JP" altLang="en-US" sz="4400" u="sng"/>
          </a:p>
        </p:txBody>
      </p:sp>
    </p:spTree>
    <p:extLst>
      <p:ext uri="{BB962C8B-B14F-4D97-AF65-F5344CB8AC3E}">
        <p14:creationId xmlns:p14="http://schemas.microsoft.com/office/powerpoint/2010/main" val="1722388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8285C-5E07-E061-A40C-791546679777}"/>
              </a:ext>
            </a:extLst>
          </p:cNvPr>
          <p:cNvSpPr>
            <a:spLocks noGrp="1"/>
          </p:cNvSpPr>
          <p:nvPr>
            <p:ph type="title"/>
          </p:nvPr>
        </p:nvSpPr>
        <p:spPr/>
        <p:txBody>
          <a:bodyPr>
            <a:normAutofit/>
          </a:bodyPr>
          <a:lstStyle/>
          <a:p>
            <a:r>
              <a:rPr kumimoji="1" lang="ja-JP" altLang="en-US" sz="2800"/>
              <a:t>アンケート</a:t>
            </a:r>
            <a:r>
              <a:rPr kumimoji="1" lang="en-US" altLang="ja-JP" sz="2800" dirty="0"/>
              <a:t>①</a:t>
            </a:r>
            <a:r>
              <a:rPr kumimoji="1" lang="ja-JP" altLang="en-US" sz="2800"/>
              <a:t>コロナ禍の活動はどんなことをしていましたか？活動に対する課題や、メンバーのモチベーション、参加率など・・・</a:t>
            </a:r>
          </a:p>
        </p:txBody>
      </p:sp>
      <p:sp>
        <p:nvSpPr>
          <p:cNvPr id="3" name="コンテンツ プレースホルダー 2">
            <a:extLst>
              <a:ext uri="{FF2B5EF4-FFF2-40B4-BE49-F238E27FC236}">
                <a16:creationId xmlns:a16="http://schemas.microsoft.com/office/drawing/2014/main" id="{F929D68E-A0AA-31C0-B1A9-6F216C3A621D}"/>
              </a:ext>
            </a:extLst>
          </p:cNvPr>
          <p:cNvSpPr>
            <a:spLocks noGrp="1"/>
          </p:cNvSpPr>
          <p:nvPr>
            <p:ph idx="1"/>
          </p:nvPr>
        </p:nvSpPr>
        <p:spPr>
          <a:xfrm>
            <a:off x="1143394" y="1624264"/>
            <a:ext cx="10178322" cy="5125452"/>
          </a:xfrm>
        </p:spPr>
        <p:style>
          <a:lnRef idx="1">
            <a:schemeClr val="accent1"/>
          </a:lnRef>
          <a:fillRef idx="2">
            <a:schemeClr val="accent1"/>
          </a:fillRef>
          <a:effectRef idx="1">
            <a:schemeClr val="accent1"/>
          </a:effectRef>
          <a:fontRef idx="minor">
            <a:schemeClr val="dk1"/>
          </a:fontRef>
        </p:style>
        <p:txBody>
          <a:bodyPr>
            <a:normAutofit/>
          </a:bodyPr>
          <a:lstStyle/>
          <a:p>
            <a:r>
              <a:rPr kumimoji="1" lang="en-US" altLang="ja-JP" dirty="0"/>
              <a:t>Zoom</a:t>
            </a:r>
            <a:r>
              <a:rPr kumimoji="1" lang="ja-JP" altLang="en-US"/>
              <a:t>と対面での例会、活動はできなかった。</a:t>
            </a:r>
            <a:r>
              <a:rPr kumimoji="1" lang="en-US" altLang="ja-JP" dirty="0"/>
              <a:t>Zoom</a:t>
            </a:r>
            <a:r>
              <a:rPr kumimoji="1" lang="ja-JP" altLang="en-US"/>
              <a:t>での参加率は６０％ほど</a:t>
            </a:r>
            <a:endParaRPr kumimoji="1" lang="en-US" altLang="ja-JP" dirty="0"/>
          </a:p>
          <a:p>
            <a:r>
              <a:rPr lang="ja-JP" altLang="en-US"/>
              <a:t>通常通り例会をしていたが、卓話が多めだった。</a:t>
            </a:r>
            <a:endParaRPr lang="en-US" altLang="ja-JP" dirty="0"/>
          </a:p>
          <a:p>
            <a:r>
              <a:rPr kumimoji="1" lang="ja-JP" altLang="en-US"/>
              <a:t>参加者が少なく、例会を取りやめていたことも複数回あった</a:t>
            </a:r>
            <a:endParaRPr kumimoji="1" lang="en-US" altLang="ja-JP" dirty="0"/>
          </a:p>
          <a:p>
            <a:r>
              <a:rPr lang="ja-JP" altLang="en-US"/>
              <a:t>全体的にモチベーションは高くなかった</a:t>
            </a:r>
            <a:endParaRPr lang="en-US" altLang="ja-JP" dirty="0"/>
          </a:p>
          <a:p>
            <a:r>
              <a:rPr kumimoji="1" lang="ja-JP" altLang="en-US">
                <a:solidFill>
                  <a:srgbClr val="FF0000"/>
                </a:solidFill>
              </a:rPr>
              <a:t>状況を見て、</a:t>
            </a:r>
            <a:r>
              <a:rPr kumimoji="1" lang="en-US" altLang="ja-JP" dirty="0">
                <a:solidFill>
                  <a:srgbClr val="FF0000"/>
                </a:solidFill>
              </a:rPr>
              <a:t>zoom</a:t>
            </a:r>
            <a:r>
              <a:rPr kumimoji="1" lang="ja-JP" altLang="en-US">
                <a:solidFill>
                  <a:srgbClr val="FF0000"/>
                </a:solidFill>
              </a:rPr>
              <a:t>で行ったり、換気をしながら、対面で行いました。</a:t>
            </a:r>
            <a:r>
              <a:rPr lang="ja-JP" altLang="en-US">
                <a:solidFill>
                  <a:srgbClr val="FF0000"/>
                </a:solidFill>
              </a:rPr>
              <a:t>参加率は８０％以上だったと思います。例会内容をそれぞれのメンバーが考え、楽しく行えていたのでモチベーションは安定していました。</a:t>
            </a:r>
            <a:endParaRPr lang="en-US" altLang="ja-JP" dirty="0">
              <a:solidFill>
                <a:srgbClr val="FF0000"/>
              </a:solidFill>
            </a:endParaRPr>
          </a:p>
          <a:p>
            <a:r>
              <a:rPr lang="ja-JP" altLang="en-US"/>
              <a:t>例会をしないことが多かった</a:t>
            </a:r>
            <a:endParaRPr lang="en-US" altLang="ja-JP" dirty="0"/>
          </a:p>
          <a:p>
            <a:r>
              <a:rPr lang="ja-JP" altLang="en-US"/>
              <a:t>リモートでの例会、参加率はあまり変わらなかったが、発言量が全体的に少なくなっていた。</a:t>
            </a:r>
            <a:endParaRPr lang="en-US" altLang="ja-JP" dirty="0"/>
          </a:p>
          <a:p>
            <a:r>
              <a:rPr lang="ja-JP" altLang="en-US"/>
              <a:t>オンラインと併用、時間や場所を気にしたくていいが、思ったより参加率は上がらなかった。</a:t>
            </a:r>
            <a:endParaRPr lang="en-US" altLang="ja-JP" dirty="0"/>
          </a:p>
          <a:p>
            <a:pPr marL="0" indent="0">
              <a:buNone/>
            </a:pPr>
            <a:endParaRPr lang="en-US" altLang="ja-JP" dirty="0"/>
          </a:p>
        </p:txBody>
      </p:sp>
    </p:spTree>
    <p:extLst>
      <p:ext uri="{BB962C8B-B14F-4D97-AF65-F5344CB8AC3E}">
        <p14:creationId xmlns:p14="http://schemas.microsoft.com/office/powerpoint/2010/main" val="97783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6C7D028-50DD-F857-A887-4DC4D5B0A96F}"/>
              </a:ext>
            </a:extLst>
          </p:cNvPr>
          <p:cNvSpPr>
            <a:spLocks noGrp="1"/>
          </p:cNvSpPr>
          <p:nvPr>
            <p:ph idx="1"/>
          </p:nvPr>
        </p:nvSpPr>
        <p:spPr>
          <a:xfrm>
            <a:off x="2184054" y="3096206"/>
            <a:ext cx="7823891" cy="1789557"/>
          </a:xfrm>
        </p:spPr>
        <p:txBody>
          <a:bodyPr>
            <a:normAutofit/>
          </a:bodyPr>
          <a:lstStyle/>
          <a:p>
            <a:pPr marL="0" indent="0">
              <a:buNone/>
            </a:pPr>
            <a:r>
              <a:rPr kumimoji="1" lang="ja-JP" altLang="en-US" sz="9900"/>
              <a:t>台湾との交流</a:t>
            </a:r>
          </a:p>
        </p:txBody>
      </p:sp>
      <p:sp>
        <p:nvSpPr>
          <p:cNvPr id="4" name="テキスト ボックス 3">
            <a:extLst>
              <a:ext uri="{FF2B5EF4-FFF2-40B4-BE49-F238E27FC236}">
                <a16:creationId xmlns:a16="http://schemas.microsoft.com/office/drawing/2014/main" id="{FCBEE395-39D8-5662-7948-022A4133DE88}"/>
              </a:ext>
            </a:extLst>
          </p:cNvPr>
          <p:cNvSpPr txBox="1"/>
          <p:nvPr/>
        </p:nvSpPr>
        <p:spPr>
          <a:xfrm>
            <a:off x="3167954" y="888468"/>
            <a:ext cx="5856092" cy="769441"/>
          </a:xfrm>
          <a:prstGeom prst="rect">
            <a:avLst/>
          </a:prstGeom>
          <a:noFill/>
        </p:spPr>
        <p:txBody>
          <a:bodyPr wrap="square" rtlCol="0">
            <a:spAutoFit/>
          </a:bodyPr>
          <a:lstStyle/>
          <a:p>
            <a:r>
              <a:rPr kumimoji="1" lang="ja-JP" altLang="en-US" sz="4400" u="sng"/>
              <a:t>そんな中転機が訪れた</a:t>
            </a:r>
          </a:p>
        </p:txBody>
      </p:sp>
    </p:spTree>
    <p:extLst>
      <p:ext uri="{BB962C8B-B14F-4D97-AF65-F5344CB8AC3E}">
        <p14:creationId xmlns:p14="http://schemas.microsoft.com/office/powerpoint/2010/main" val="713472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EFED2F-5196-1589-1757-F5A62184A96B}"/>
              </a:ext>
            </a:extLst>
          </p:cNvPr>
          <p:cNvSpPr>
            <a:spLocks noGrp="1"/>
          </p:cNvSpPr>
          <p:nvPr>
            <p:ph type="title"/>
          </p:nvPr>
        </p:nvSpPr>
        <p:spPr>
          <a:xfrm>
            <a:off x="2739970" y="2987895"/>
            <a:ext cx="6712059" cy="882210"/>
          </a:xfrm>
        </p:spPr>
        <p:txBody>
          <a:bodyPr>
            <a:normAutofit/>
          </a:bodyPr>
          <a:lstStyle/>
          <a:p>
            <a:r>
              <a:rPr lang="ja-JP" altLang="en-US"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２、コロナからの脱却</a:t>
            </a:r>
            <a:endParaRPr kumimoji="1" lang="ja-JP" altLang="en-US"/>
          </a:p>
        </p:txBody>
      </p:sp>
    </p:spTree>
    <p:extLst>
      <p:ext uri="{BB962C8B-B14F-4D97-AF65-F5344CB8AC3E}">
        <p14:creationId xmlns:p14="http://schemas.microsoft.com/office/powerpoint/2010/main" val="2681516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EE395-39D8-5662-7948-022A4133DE88}"/>
              </a:ext>
            </a:extLst>
          </p:cNvPr>
          <p:cNvSpPr txBox="1"/>
          <p:nvPr/>
        </p:nvSpPr>
        <p:spPr>
          <a:xfrm>
            <a:off x="2063884" y="538966"/>
            <a:ext cx="8064229" cy="1446550"/>
          </a:xfrm>
          <a:prstGeom prst="rect">
            <a:avLst/>
          </a:prstGeom>
          <a:noFill/>
        </p:spPr>
        <p:txBody>
          <a:bodyPr wrap="square" rtlCol="0">
            <a:spAutoFit/>
          </a:bodyPr>
          <a:lstStyle/>
          <a:p>
            <a:pPr algn="ctr"/>
            <a:r>
              <a:rPr kumimoji="1" lang="en-US" altLang="ja-JP" sz="4400" u="sng" dirty="0"/>
              <a:t>2023</a:t>
            </a:r>
            <a:r>
              <a:rPr kumimoji="1" lang="ja-JP" altLang="en-US" sz="4400" u="sng"/>
              <a:t>年</a:t>
            </a:r>
            <a:r>
              <a:rPr kumimoji="1" lang="en-US" altLang="ja-JP" sz="4400" u="sng" dirty="0"/>
              <a:t>1</a:t>
            </a:r>
            <a:r>
              <a:rPr kumimoji="1" lang="ja-JP" altLang="en-US" sz="4400" u="sng"/>
              <a:t>月</a:t>
            </a:r>
            <a:endParaRPr kumimoji="1" lang="en-US" altLang="ja-JP" sz="4400" u="sng" dirty="0"/>
          </a:p>
          <a:p>
            <a:pPr algn="ctr"/>
            <a:r>
              <a:rPr kumimoji="1" lang="ja-JP" altLang="en-US" sz="4400" u="sng"/>
              <a:t>台湾</a:t>
            </a:r>
            <a:r>
              <a:rPr kumimoji="1" lang="en-US" altLang="ja-JP" sz="4400" u="sng" dirty="0"/>
              <a:t>3523</a:t>
            </a:r>
            <a:r>
              <a:rPr kumimoji="1" lang="ja-JP" altLang="en-US" sz="4400" u="sng"/>
              <a:t>地区へ初訪問</a:t>
            </a:r>
          </a:p>
        </p:txBody>
      </p:sp>
      <p:sp>
        <p:nvSpPr>
          <p:cNvPr id="6" name="テキスト ボックス 5">
            <a:extLst>
              <a:ext uri="{FF2B5EF4-FFF2-40B4-BE49-F238E27FC236}">
                <a16:creationId xmlns:a16="http://schemas.microsoft.com/office/drawing/2014/main" id="{DEC5B9B6-69E5-A45E-726C-1D950C8DCEC5}"/>
              </a:ext>
            </a:extLst>
          </p:cNvPr>
          <p:cNvSpPr txBox="1"/>
          <p:nvPr/>
        </p:nvSpPr>
        <p:spPr>
          <a:xfrm>
            <a:off x="5584371" y="4415675"/>
            <a:ext cx="1800493" cy="369332"/>
          </a:xfrm>
          <a:prstGeom prst="rect">
            <a:avLst/>
          </a:prstGeom>
          <a:noFill/>
        </p:spPr>
        <p:txBody>
          <a:bodyPr wrap="none" rtlCol="0">
            <a:spAutoFit/>
          </a:bodyPr>
          <a:lstStyle/>
          <a:p>
            <a:r>
              <a:rPr kumimoji="1" lang="ja-JP" altLang="en-US"/>
              <a:t>画像入れます。</a:t>
            </a:r>
          </a:p>
        </p:txBody>
      </p:sp>
      <p:pic>
        <p:nvPicPr>
          <p:cNvPr id="7" name="図 6" descr="部屋に組み立てている人たち&#10;&#10;低い精度で自動的に生成された説明">
            <a:extLst>
              <a:ext uri="{FF2B5EF4-FFF2-40B4-BE49-F238E27FC236}">
                <a16:creationId xmlns:a16="http://schemas.microsoft.com/office/drawing/2014/main" id="{397C1FCD-296E-EFD2-2BD8-BE5DEC5ABD1F}"/>
              </a:ext>
            </a:extLst>
          </p:cNvPr>
          <p:cNvPicPr>
            <a:picLocks noChangeAspect="1"/>
          </p:cNvPicPr>
          <p:nvPr/>
        </p:nvPicPr>
        <p:blipFill>
          <a:blip r:embed="rId3"/>
          <a:stretch>
            <a:fillRect/>
          </a:stretch>
        </p:blipFill>
        <p:spPr>
          <a:xfrm>
            <a:off x="2906485" y="2188934"/>
            <a:ext cx="6379029" cy="4246041"/>
          </a:xfrm>
          <a:prstGeom prst="rect">
            <a:avLst/>
          </a:prstGeom>
        </p:spPr>
      </p:pic>
    </p:spTree>
    <p:extLst>
      <p:ext uri="{BB962C8B-B14F-4D97-AF65-F5344CB8AC3E}">
        <p14:creationId xmlns:p14="http://schemas.microsoft.com/office/powerpoint/2010/main" val="1416966118"/>
      </p:ext>
    </p:extLst>
  </p:cSld>
  <p:clrMapOvr>
    <a:masterClrMapping/>
  </p:clrMapOvr>
</p:sld>
</file>

<file path=ppt/theme/theme1.xml><?xml version="1.0" encoding="utf-8"?>
<a:theme xmlns:a="http://schemas.openxmlformats.org/drawingml/2006/main" name="バッジ">
  <a:themeElements>
    <a:clrScheme name="バッジ">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バッジ">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バッジ">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{A59ADB76-6482-6E49-A344-33D3E42B4C8D}tf10001071</Template>
  <TotalTime>4542</TotalTime>
  <Words>3577</Words>
  <Application>Microsoft Macintosh PowerPoint</Application>
  <PresentationFormat>ワイド画面</PresentationFormat>
  <Paragraphs>275</Paragraphs>
  <Slides>45</Slides>
  <Notes>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45</vt:i4>
      </vt:variant>
    </vt:vector>
  </HeadingPairs>
  <TitlesOfParts>
    <vt:vector size="53" baseType="lpstr">
      <vt:lpstr>HGSoeiKakugothicUB</vt:lpstr>
      <vt:lpstr>Tsukushi B Round Gothic Regular</vt:lpstr>
      <vt:lpstr>游ゴシック</vt:lpstr>
      <vt:lpstr>游ゴシック</vt:lpstr>
      <vt:lpstr>Arial</vt:lpstr>
      <vt:lpstr>Gill Sans MT</vt:lpstr>
      <vt:lpstr>Impact</vt:lpstr>
      <vt:lpstr>バッジ</vt:lpstr>
      <vt:lpstr>コロナからの脱却〜そして未来へ</vt:lpstr>
      <vt:lpstr>好奇心旺盛なクルマ好きの お兄さん 代表歴２年</vt:lpstr>
      <vt:lpstr>１、コロナ禍の2720地区</vt:lpstr>
      <vt:lpstr>PowerPoint プレゼンテーション</vt:lpstr>
      <vt:lpstr>PowerPoint プレゼンテーション</vt:lpstr>
      <vt:lpstr>アンケート①コロナ禍の活動はどんなことをしていましたか？活動に対する課題や、メンバーのモチベーション、参加率など・・・</vt:lpstr>
      <vt:lpstr>PowerPoint プレゼンテーション</vt:lpstr>
      <vt:lpstr>２、コロナからの脱却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そこに救いの手が！</vt:lpstr>
      <vt:lpstr>PowerPoint プレゼンテーション</vt:lpstr>
      <vt:lpstr>２７２０地区RAの課題 ２０２３.９.２３　エレベートロータアクトを意識して ２７２０地区主催のクラブ活性化ワークショップへの参加を促し、ロータアクトの地区としての戦略計画を作る第一歩とした。</vt:lpstr>
      <vt:lpstr>2720地区RAのいいところ</vt:lpstr>
      <vt:lpstr>２７２０地区RAの課題の要因・解決策について 前述の課題に優先順位をつけて検討</vt:lpstr>
      <vt:lpstr>２７２０地区RAの課題の要因について 前述の課題に優先順位をつけて検討</vt:lpstr>
      <vt:lpstr>２７２０地区RAの課題の要因について 前述の課題に優先順位をつけて検討</vt:lpstr>
      <vt:lpstr>２７２０地区RAの課題 ２０２３.９.２３ ２７２０地区主催のクラブ活性化ワークショップへの参加</vt:lpstr>
      <vt:lpstr>ワークショップにて滝澤RCとの懇談より </vt:lpstr>
      <vt:lpstr>滝澤RCよりのアドバイス</vt:lpstr>
      <vt:lpstr>ワークショップに参加して</vt:lpstr>
      <vt:lpstr>アンケート②２０２３年に入ってからの変化はありますか？コロナ禍と比較して活動面と精神面の変化などはありますか？</vt:lpstr>
      <vt:lpstr>アンケート③ロータアクトの地位向上について、思うところを教えてください。</vt:lpstr>
      <vt:lpstr>アンケート③ロータアクトの地位向上について、思うところを教えてください。</vt:lpstr>
      <vt:lpstr>アンケート④皆さんの活動への意欲が急に増したように感じます。何がその変化をもたらしたと思いますか？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３、そして未来へ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エレベートロータアクトに対してロータリアンとしてできることを・・・</vt:lpstr>
      <vt:lpstr>ご静聴ありがとうございました。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コロナからの脱却〜そして未来へ</dc:title>
  <dc:creator>作守 順子</dc:creator>
  <cp:lastModifiedBy>作守 順子</cp:lastModifiedBy>
  <cp:revision>60</cp:revision>
  <dcterms:created xsi:type="dcterms:W3CDTF">2023-12-30T07:12:35Z</dcterms:created>
  <dcterms:modified xsi:type="dcterms:W3CDTF">2024-01-19T08:50:35Z</dcterms:modified>
</cp:coreProperties>
</file>