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2"/>
  </p:notesMasterIdLst>
  <p:handoutMasterIdLst>
    <p:handoutMasterId r:id="rId23"/>
  </p:handoutMasterIdLst>
  <p:sldIdLst>
    <p:sldId id="256" r:id="rId2"/>
    <p:sldId id="381" r:id="rId3"/>
    <p:sldId id="386" r:id="rId4"/>
    <p:sldId id="362" r:id="rId5"/>
    <p:sldId id="368" r:id="rId6"/>
    <p:sldId id="388" r:id="rId7"/>
    <p:sldId id="389" r:id="rId8"/>
    <p:sldId id="371" r:id="rId9"/>
    <p:sldId id="372" r:id="rId10"/>
    <p:sldId id="373" r:id="rId11"/>
    <p:sldId id="390" r:id="rId12"/>
    <p:sldId id="375" r:id="rId13"/>
    <p:sldId id="374" r:id="rId14"/>
    <p:sldId id="376" r:id="rId15"/>
    <p:sldId id="385" r:id="rId16"/>
    <p:sldId id="391" r:id="rId17"/>
    <p:sldId id="377" r:id="rId18"/>
    <p:sldId id="384" r:id="rId19"/>
    <p:sldId id="387" r:id="rId20"/>
    <p:sldId id="392" r:id="rId21"/>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nma Keisuke" initials="HK" lastIdx="1" clrIdx="0">
    <p:extLst>
      <p:ext uri="{19B8F6BF-5375-455C-9EA6-DF929625EA0E}">
        <p15:presenceInfo xmlns:p15="http://schemas.microsoft.com/office/powerpoint/2012/main" userId="393e119aff74c34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D40808"/>
    <a:srgbClr val="323232"/>
    <a:srgbClr val="F9F9F9"/>
    <a:srgbClr val="3154A5"/>
    <a:srgbClr val="CCECFF"/>
    <a:srgbClr val="5286E9"/>
    <a:srgbClr val="0000CC"/>
    <a:srgbClr val="000066"/>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10A6E3-335A-4402-9DAA-A24A677FD009}" v="196" dt="2020-12-01T05:19:25.45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76" autoAdjust="0"/>
    <p:restoredTop sz="75465" autoAdjust="0"/>
  </p:normalViewPr>
  <p:slideViewPr>
    <p:cSldViewPr>
      <p:cViewPr varScale="1">
        <p:scale>
          <a:sx n="82" d="100"/>
          <a:sy n="82" d="100"/>
        </p:scale>
        <p:origin x="214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nma Keisuke" userId="393e119aff74c34b" providerId="LiveId" clId="{F110A6E3-335A-4402-9DAA-A24A677FD009}"/>
    <pc:docChg chg="undo redo custSel modSld">
      <pc:chgData name="Honma Keisuke" userId="393e119aff74c34b" providerId="LiveId" clId="{F110A6E3-335A-4402-9DAA-A24A677FD009}" dt="2020-12-01T05:19:25.040" v="992" actId="20577"/>
      <pc:docMkLst>
        <pc:docMk/>
      </pc:docMkLst>
      <pc:sldChg chg="modSp modNotesTx">
        <pc:chgData name="Honma Keisuke" userId="393e119aff74c34b" providerId="LiveId" clId="{F110A6E3-335A-4402-9DAA-A24A677FD009}" dt="2020-12-01T05:04:48.977" v="497" actId="20577"/>
        <pc:sldMkLst>
          <pc:docMk/>
          <pc:sldMk cId="3559140629" sldId="362"/>
        </pc:sldMkLst>
        <pc:graphicFrameChg chg="mod modGraphic">
          <ac:chgData name="Honma Keisuke" userId="393e119aff74c34b" providerId="LiveId" clId="{F110A6E3-335A-4402-9DAA-A24A677FD009}" dt="2020-12-01T04:59:21.248" v="403"/>
          <ac:graphicFrameMkLst>
            <pc:docMk/>
            <pc:sldMk cId="3559140629" sldId="362"/>
            <ac:graphicFrameMk id="6" creationId="{00000000-0000-0000-0000-000000000000}"/>
          </ac:graphicFrameMkLst>
        </pc:graphicFrameChg>
      </pc:sldChg>
      <pc:sldChg chg="addSp delSp modSp modNotesTx">
        <pc:chgData name="Honma Keisuke" userId="393e119aff74c34b" providerId="LiveId" clId="{F110A6E3-335A-4402-9DAA-A24A677FD009}" dt="2020-12-01T05:19:25.040" v="992" actId="20577"/>
        <pc:sldMkLst>
          <pc:docMk/>
          <pc:sldMk cId="307978388" sldId="368"/>
        </pc:sldMkLst>
        <pc:spChg chg="add mod">
          <ac:chgData name="Honma Keisuke" userId="393e119aff74c34b" providerId="LiveId" clId="{F110A6E3-335A-4402-9DAA-A24A677FD009}" dt="2020-12-01T05:18:46.051" v="947" actId="20577"/>
          <ac:spMkLst>
            <pc:docMk/>
            <pc:sldMk cId="307978388" sldId="368"/>
            <ac:spMk id="2" creationId="{83A7DE2D-398D-48C8-8A6E-5853B6D0A3B0}"/>
          </ac:spMkLst>
        </pc:spChg>
        <pc:spChg chg="add del mod">
          <ac:chgData name="Honma Keisuke" userId="393e119aff74c34b" providerId="LiveId" clId="{F110A6E3-335A-4402-9DAA-A24A677FD009}" dt="2020-12-01T05:15:54.417" v="895" actId="478"/>
          <ac:spMkLst>
            <pc:docMk/>
            <pc:sldMk cId="307978388" sldId="368"/>
            <ac:spMk id="3" creationId="{7007DBB5-CD92-4235-8024-A366CDF3DE3D}"/>
          </ac:spMkLst>
        </pc:spChg>
        <pc:spChg chg="mod">
          <ac:chgData name="Honma Keisuke" userId="393e119aff74c34b" providerId="LiveId" clId="{F110A6E3-335A-4402-9DAA-A24A677FD009}" dt="2020-12-01T05:17:13.449" v="905" actId="404"/>
          <ac:spMkLst>
            <pc:docMk/>
            <pc:sldMk cId="307978388" sldId="368"/>
            <ac:spMk id="9" creationId="{00000000-0000-0000-0000-000000000000}"/>
          </ac:spMkLst>
        </pc:spChg>
        <pc:spChg chg="add del">
          <ac:chgData name="Honma Keisuke" userId="393e119aff74c34b" providerId="LiveId" clId="{F110A6E3-335A-4402-9DAA-A24A677FD009}" dt="2020-12-01T05:11:02.937" v="715" actId="478"/>
          <ac:spMkLst>
            <pc:docMk/>
            <pc:sldMk cId="307978388" sldId="368"/>
            <ac:spMk id="10" creationId="{00000000-0000-0000-0000-000000000000}"/>
          </ac:spMkLst>
        </pc:spChg>
        <pc:picChg chg="add mod">
          <ac:chgData name="Honma Keisuke" userId="393e119aff74c34b" providerId="LiveId" clId="{F110A6E3-335A-4402-9DAA-A24A677FD009}" dt="2020-12-01T05:17:38.365" v="909" actId="692"/>
          <ac:picMkLst>
            <pc:docMk/>
            <pc:sldMk cId="307978388" sldId="368"/>
            <ac:picMk id="11" creationId="{4DDFB19B-255B-4E6C-8D64-8EE8994024CA}"/>
          </ac:picMkLst>
        </pc:picChg>
        <pc:cxnChg chg="add mod">
          <ac:chgData name="Honma Keisuke" userId="393e119aff74c34b" providerId="LiveId" clId="{F110A6E3-335A-4402-9DAA-A24A677FD009}" dt="2020-12-01T05:18:26.693" v="939" actId="11529"/>
          <ac:cxnSpMkLst>
            <pc:docMk/>
            <pc:sldMk cId="307978388" sldId="368"/>
            <ac:cxnSpMk id="13" creationId="{1D209766-2B62-49A0-AF4D-97A3DBA70D06}"/>
          </ac:cxnSpMkLst>
        </pc:cxnChg>
      </pc:sldChg>
      <pc:sldChg chg="modSp">
        <pc:chgData name="Honma Keisuke" userId="393e119aff74c34b" providerId="LiveId" clId="{F110A6E3-335A-4402-9DAA-A24A677FD009}" dt="2020-12-01T05:11:22.052" v="723"/>
        <pc:sldMkLst>
          <pc:docMk/>
          <pc:sldMk cId="2058382525" sldId="388"/>
        </pc:sldMkLst>
        <pc:spChg chg="mod">
          <ac:chgData name="Honma Keisuke" userId="393e119aff74c34b" providerId="LiveId" clId="{F110A6E3-335A-4402-9DAA-A24A677FD009}" dt="2020-12-01T05:11:22.052" v="723"/>
          <ac:spMkLst>
            <pc:docMk/>
            <pc:sldMk cId="2058382525" sldId="388"/>
            <ac:spMk id="1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5"/>
          </a:xfrm>
          <a:prstGeom prst="rect">
            <a:avLst/>
          </a:prstGeom>
        </p:spPr>
        <p:txBody>
          <a:bodyPr vert="horz" lIns="91389" tIns="45694" rIns="91389" bIns="4569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7" y="1"/>
            <a:ext cx="2971800" cy="498475"/>
          </a:xfrm>
          <a:prstGeom prst="rect">
            <a:avLst/>
          </a:prstGeom>
        </p:spPr>
        <p:txBody>
          <a:bodyPr vert="horz" lIns="91389" tIns="45694" rIns="91389" bIns="45694" rtlCol="0"/>
          <a:lstStyle>
            <a:lvl1pPr algn="r">
              <a:defRPr sz="1200"/>
            </a:lvl1pPr>
          </a:lstStyle>
          <a:p>
            <a:fld id="{C186A8E6-3E7B-47C8-95C4-77A299325EA2}" type="datetimeFigureOut">
              <a:rPr kumimoji="1" lang="ja-JP" altLang="en-US" smtClean="0"/>
              <a:t>2024/12/2</a:t>
            </a:fld>
            <a:endParaRPr kumimoji="1" lang="ja-JP" altLang="en-US"/>
          </a:p>
        </p:txBody>
      </p:sp>
      <p:sp>
        <p:nvSpPr>
          <p:cNvPr id="4" name="フッター プレースホルダー 3"/>
          <p:cNvSpPr>
            <a:spLocks noGrp="1"/>
          </p:cNvSpPr>
          <p:nvPr>
            <p:ph type="ftr" sz="quarter" idx="2"/>
          </p:nvPr>
        </p:nvSpPr>
        <p:spPr>
          <a:xfrm>
            <a:off x="1" y="9447218"/>
            <a:ext cx="2971800" cy="498475"/>
          </a:xfrm>
          <a:prstGeom prst="rect">
            <a:avLst/>
          </a:prstGeom>
        </p:spPr>
        <p:txBody>
          <a:bodyPr vert="horz" lIns="91389" tIns="45694" rIns="91389" bIns="4569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7" y="9447218"/>
            <a:ext cx="2971800" cy="498475"/>
          </a:xfrm>
          <a:prstGeom prst="rect">
            <a:avLst/>
          </a:prstGeom>
        </p:spPr>
        <p:txBody>
          <a:bodyPr vert="horz" lIns="91389" tIns="45694" rIns="91389" bIns="45694" rtlCol="0" anchor="b"/>
          <a:lstStyle>
            <a:lvl1pPr algn="r">
              <a:defRPr sz="1200"/>
            </a:lvl1pPr>
          </a:lstStyle>
          <a:p>
            <a:fld id="{64CDEC1A-225D-45B0-957B-ADE57DAFB02E}" type="slidenum">
              <a:rPr kumimoji="1" lang="ja-JP" altLang="en-US" smtClean="0"/>
              <a:t>‹#›</a:t>
            </a:fld>
            <a:endParaRPr kumimoji="1" lang="ja-JP" altLang="en-US"/>
          </a:p>
        </p:txBody>
      </p:sp>
    </p:spTree>
    <p:extLst>
      <p:ext uri="{BB962C8B-B14F-4D97-AF65-F5344CB8AC3E}">
        <p14:creationId xmlns:p14="http://schemas.microsoft.com/office/powerpoint/2010/main" val="1200096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71800" cy="498475"/>
          </a:xfrm>
          <a:prstGeom prst="rect">
            <a:avLst/>
          </a:prstGeom>
          <a:noFill/>
          <a:ln w="9525">
            <a:noFill/>
            <a:miter lim="800000"/>
            <a:headEnd/>
            <a:tailEnd/>
          </a:ln>
          <a:effectLst/>
        </p:spPr>
        <p:txBody>
          <a:bodyPr vert="horz" wrap="square" lIns="91798" tIns="45897" rIns="91798" bIns="45897" numCol="1" anchor="t" anchorCtr="0" compatLnSpc="1">
            <a:prstTxWarp prst="textNoShape">
              <a:avLst/>
            </a:prstTxWarp>
          </a:bodyPr>
          <a:lstStyle>
            <a:lvl1pPr eaLnBrk="1" hangingPunct="1">
              <a:buClrTx/>
              <a:buSzTx/>
              <a:buFontTx/>
              <a:buNone/>
              <a:defRPr sz="1200">
                <a:latin typeface="Arial" charset="0"/>
                <a:ea typeface="ＭＳ Ｐゴシック" panose="020B0600070205080204" pitchFamily="50" charset="-128"/>
              </a:defRPr>
            </a:lvl1pPr>
          </a:lstStyle>
          <a:p>
            <a:pPr>
              <a:defRPr/>
            </a:pPr>
            <a:endParaRPr lang="en-US" altLang="ja-JP"/>
          </a:p>
        </p:txBody>
      </p:sp>
      <p:sp>
        <p:nvSpPr>
          <p:cNvPr id="3075" name="Rectangle 3"/>
          <p:cNvSpPr>
            <a:spLocks noGrp="1" noChangeArrowheads="1"/>
          </p:cNvSpPr>
          <p:nvPr>
            <p:ph type="dt" idx="1"/>
          </p:nvPr>
        </p:nvSpPr>
        <p:spPr bwMode="auto">
          <a:xfrm>
            <a:off x="3884618" y="1"/>
            <a:ext cx="2971800" cy="498475"/>
          </a:xfrm>
          <a:prstGeom prst="rect">
            <a:avLst/>
          </a:prstGeom>
          <a:noFill/>
          <a:ln w="9525">
            <a:noFill/>
            <a:miter lim="800000"/>
            <a:headEnd/>
            <a:tailEnd/>
          </a:ln>
          <a:effectLst/>
        </p:spPr>
        <p:txBody>
          <a:bodyPr vert="horz" wrap="square" lIns="91798" tIns="45897" rIns="91798" bIns="45897" numCol="1" anchor="t" anchorCtr="0" compatLnSpc="1">
            <a:prstTxWarp prst="textNoShape">
              <a:avLst/>
            </a:prstTxWarp>
          </a:bodyPr>
          <a:lstStyle>
            <a:lvl1pPr algn="r" eaLnBrk="1" hangingPunct="1">
              <a:buClrTx/>
              <a:buSzTx/>
              <a:buFontTx/>
              <a:buNone/>
              <a:defRPr sz="1200">
                <a:latin typeface="Arial" charset="0"/>
                <a:ea typeface="ＭＳ Ｐゴシック" panose="020B060007020508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685802" y="4724405"/>
            <a:ext cx="5486400" cy="4475164"/>
          </a:xfrm>
          <a:prstGeom prst="rect">
            <a:avLst/>
          </a:prstGeom>
          <a:noFill/>
          <a:ln w="9525">
            <a:noFill/>
            <a:miter lim="800000"/>
            <a:headEnd/>
            <a:tailEnd/>
          </a:ln>
          <a:effectLst/>
        </p:spPr>
        <p:txBody>
          <a:bodyPr vert="horz" wrap="square" lIns="91798" tIns="45897" rIns="91798" bIns="4589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1" y="9445626"/>
            <a:ext cx="2971800" cy="498475"/>
          </a:xfrm>
          <a:prstGeom prst="rect">
            <a:avLst/>
          </a:prstGeom>
          <a:noFill/>
          <a:ln w="9525">
            <a:noFill/>
            <a:miter lim="800000"/>
            <a:headEnd/>
            <a:tailEnd/>
          </a:ln>
          <a:effectLst/>
        </p:spPr>
        <p:txBody>
          <a:bodyPr vert="horz" wrap="square" lIns="91798" tIns="45897" rIns="91798" bIns="45897" numCol="1" anchor="b" anchorCtr="0" compatLnSpc="1">
            <a:prstTxWarp prst="textNoShape">
              <a:avLst/>
            </a:prstTxWarp>
          </a:bodyPr>
          <a:lstStyle>
            <a:lvl1pPr eaLnBrk="1" hangingPunct="1">
              <a:buClrTx/>
              <a:buSzTx/>
              <a:buFontTx/>
              <a:buNone/>
              <a:defRPr sz="1200">
                <a:latin typeface="Arial" charset="0"/>
                <a:ea typeface="ＭＳ Ｐゴシック" panose="020B0600070205080204"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84618" y="9445626"/>
            <a:ext cx="2971800" cy="498475"/>
          </a:xfrm>
          <a:prstGeom prst="rect">
            <a:avLst/>
          </a:prstGeom>
          <a:noFill/>
          <a:ln w="9525">
            <a:noFill/>
            <a:miter lim="800000"/>
            <a:headEnd/>
            <a:tailEnd/>
          </a:ln>
          <a:effectLst/>
        </p:spPr>
        <p:txBody>
          <a:bodyPr vert="horz" wrap="square" lIns="91798" tIns="45897" rIns="91798" bIns="45897" numCol="1" anchor="b" anchorCtr="0" compatLnSpc="1">
            <a:prstTxWarp prst="textNoShape">
              <a:avLst/>
            </a:prstTxWarp>
          </a:bodyPr>
          <a:lstStyle>
            <a:lvl1pPr algn="r" eaLnBrk="1" hangingPunct="1">
              <a:buClrTx/>
              <a:buSzTx/>
              <a:buFontTx/>
              <a:buNone/>
              <a:defRPr sz="1200">
                <a:latin typeface="Arial" panose="020B0604020202020204" pitchFamily="34" charset="0"/>
                <a:ea typeface="ＭＳ Ｐゴシック" panose="020B0600070205080204" pitchFamily="50" charset="-128"/>
              </a:defRPr>
            </a:lvl1pPr>
          </a:lstStyle>
          <a:p>
            <a:pPr>
              <a:defRPr/>
            </a:pPr>
            <a:fld id="{4A158DC8-321B-9545-8C22-786D87300914}" type="slidenum">
              <a:rPr lang="en-US" altLang="ja-JP"/>
              <a:pPr>
                <a:defRPr/>
              </a:pPr>
              <a:t>‹#›</a:t>
            </a:fld>
            <a:endParaRPr lang="en-US" altLang="ja-JP"/>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charset="0"/>
                <a:ea typeface="ＭＳ Ｐ明朝" charset="-128"/>
              </a:defRPr>
            </a:lvl1pPr>
            <a:lvl2pPr marL="745623" indent="-285557">
              <a:spcBef>
                <a:spcPct val="30000"/>
              </a:spcBef>
              <a:defRPr kumimoji="1" sz="1200">
                <a:solidFill>
                  <a:schemeClr val="tx1"/>
                </a:solidFill>
                <a:latin typeface="Arial" charset="0"/>
                <a:ea typeface="ＭＳ Ｐ明朝" charset="-128"/>
              </a:defRPr>
            </a:lvl2pPr>
            <a:lvl3pPr marL="1146989" indent="-228446">
              <a:spcBef>
                <a:spcPct val="30000"/>
              </a:spcBef>
              <a:defRPr kumimoji="1" sz="1200">
                <a:solidFill>
                  <a:schemeClr val="tx1"/>
                </a:solidFill>
                <a:latin typeface="Arial" charset="0"/>
                <a:ea typeface="ＭＳ Ｐ明朝" charset="-128"/>
              </a:defRPr>
            </a:lvl3pPr>
            <a:lvl4pPr marL="1605464" indent="-228446">
              <a:spcBef>
                <a:spcPct val="30000"/>
              </a:spcBef>
              <a:defRPr kumimoji="1" sz="1200">
                <a:solidFill>
                  <a:schemeClr val="tx1"/>
                </a:solidFill>
                <a:latin typeface="Arial" charset="0"/>
                <a:ea typeface="ＭＳ Ｐ明朝" charset="-128"/>
              </a:defRPr>
            </a:lvl4pPr>
            <a:lvl5pPr marL="2063945" indent="-228446">
              <a:spcBef>
                <a:spcPct val="30000"/>
              </a:spcBef>
              <a:defRPr kumimoji="1" sz="1200">
                <a:solidFill>
                  <a:schemeClr val="tx1"/>
                </a:solidFill>
                <a:latin typeface="Arial" charset="0"/>
                <a:ea typeface="ＭＳ Ｐ明朝" charset="-128"/>
              </a:defRPr>
            </a:lvl5pPr>
            <a:lvl6pPr marL="2520839" indent="-228446" eaLnBrk="0" fontAlgn="base" hangingPunct="0">
              <a:spcBef>
                <a:spcPct val="30000"/>
              </a:spcBef>
              <a:spcAft>
                <a:spcPct val="0"/>
              </a:spcAft>
              <a:defRPr kumimoji="1" sz="1200">
                <a:solidFill>
                  <a:schemeClr val="tx1"/>
                </a:solidFill>
                <a:latin typeface="Arial" charset="0"/>
                <a:ea typeface="ＭＳ Ｐ明朝" charset="-128"/>
              </a:defRPr>
            </a:lvl6pPr>
            <a:lvl7pPr marL="2977728" indent="-228446" eaLnBrk="0" fontAlgn="base" hangingPunct="0">
              <a:spcBef>
                <a:spcPct val="30000"/>
              </a:spcBef>
              <a:spcAft>
                <a:spcPct val="0"/>
              </a:spcAft>
              <a:defRPr kumimoji="1" sz="1200">
                <a:solidFill>
                  <a:schemeClr val="tx1"/>
                </a:solidFill>
                <a:latin typeface="Arial" charset="0"/>
                <a:ea typeface="ＭＳ Ｐ明朝" charset="-128"/>
              </a:defRPr>
            </a:lvl7pPr>
            <a:lvl8pPr marL="3434620" indent="-228446" eaLnBrk="0" fontAlgn="base" hangingPunct="0">
              <a:spcBef>
                <a:spcPct val="30000"/>
              </a:spcBef>
              <a:spcAft>
                <a:spcPct val="0"/>
              </a:spcAft>
              <a:defRPr kumimoji="1" sz="1200">
                <a:solidFill>
                  <a:schemeClr val="tx1"/>
                </a:solidFill>
                <a:latin typeface="Arial" charset="0"/>
                <a:ea typeface="ＭＳ Ｐ明朝" charset="-128"/>
              </a:defRPr>
            </a:lvl8pPr>
            <a:lvl9pPr marL="3891514" indent="-228446" eaLnBrk="0" fontAlgn="base" hangingPunct="0">
              <a:spcBef>
                <a:spcPct val="30000"/>
              </a:spcBef>
              <a:spcAft>
                <a:spcPct val="0"/>
              </a:spcAft>
              <a:defRPr kumimoji="1" sz="1200">
                <a:solidFill>
                  <a:schemeClr val="tx1"/>
                </a:solidFill>
                <a:latin typeface="Arial" charset="0"/>
                <a:ea typeface="ＭＳ Ｐ明朝" charset="-128"/>
              </a:defRPr>
            </a:lvl9pPr>
          </a:lstStyle>
          <a:p>
            <a:pPr>
              <a:spcBef>
                <a:spcPct val="0"/>
              </a:spcBef>
            </a:pPr>
            <a:fld id="{525BC719-240E-6A46-A592-0E39DE79EBBC}" type="slidenum">
              <a:rPr lang="en-US" altLang="ja-JP">
                <a:ea typeface="ＭＳ Ｐゴシック" charset="-128"/>
              </a:rPr>
              <a:pPr>
                <a:spcBef>
                  <a:spcPct val="0"/>
                </a:spcBef>
              </a:pPr>
              <a:t>1</a:t>
            </a:fld>
            <a:endParaRPr lang="en-US" altLang="ja-JP">
              <a:ea typeface="ＭＳ Ｐゴシック"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ja-JP" altLang="en-US" dirty="0">
                <a:ea typeface="ＭＳ Ｐ明朝" charset="-128"/>
              </a:rPr>
              <a:t>青少年交換事業の実施には、各クラブの皆さんの協力が不可欠となっております。</a:t>
            </a:r>
            <a:endParaRPr lang="en-US" altLang="ja-JP" dirty="0">
              <a:ea typeface="ＭＳ Ｐ明朝" charset="-128"/>
            </a:endParaRPr>
          </a:p>
          <a:p>
            <a:pPr eaLnBrk="1" hangingPunct="1"/>
            <a:endParaRPr lang="en-US" altLang="ja-JP" dirty="0">
              <a:ea typeface="ＭＳ Ｐ明朝"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ea typeface="ＭＳ Ｐ明朝" charset="-128"/>
              </a:rPr>
              <a:t>本日は、学生サポートシステムのついてお話しさせていただきます。</a:t>
            </a:r>
            <a:endParaRPr lang="en-US" altLang="ja-JP" dirty="0">
              <a:ea typeface="ＭＳ Ｐ明朝" charset="-128"/>
            </a:endParaRPr>
          </a:p>
          <a:p>
            <a:pPr eaLnBrk="1" hangingPunct="1"/>
            <a:endParaRPr lang="en-US" altLang="ja-JP" dirty="0">
              <a:ea typeface="ＭＳ Ｐ明朝" charset="-128"/>
            </a:endParaRPr>
          </a:p>
          <a:p>
            <a:pPr eaLnBrk="1" hangingPunct="1"/>
            <a:r>
              <a:rPr lang="ja-JP" altLang="en-US" dirty="0">
                <a:ea typeface="ＭＳ Ｐ明朝" charset="-128"/>
              </a:rPr>
              <a:t>このシステムは以前よりもクラブの負担を減らし、学生の状況を把握するために構築しました。</a:t>
            </a:r>
            <a:endParaRPr lang="en-US" altLang="ja-JP" dirty="0">
              <a:ea typeface="ＭＳ Ｐ明朝" charset="-128"/>
            </a:endParaRPr>
          </a:p>
          <a:p>
            <a:pPr eaLnBrk="1" hangingPunct="1"/>
            <a:endParaRPr lang="en-US" altLang="ja-JP" dirty="0">
              <a:ea typeface="ＭＳ Ｐ明朝" charset="-128"/>
            </a:endParaRPr>
          </a:p>
          <a:p>
            <a:pPr eaLnBrk="1" hangingPunct="1"/>
            <a:r>
              <a:rPr lang="ja-JP" altLang="en-US" dirty="0">
                <a:ea typeface="ＭＳ Ｐ明朝" charset="-128"/>
              </a:rPr>
              <a:t>趣旨をご理解いただきご協力をお願いいたします。</a:t>
            </a:r>
            <a:endParaRPr lang="en-US" altLang="ja-JP" dirty="0">
              <a:ea typeface="ＭＳ Ｐ明朝" charset="-128"/>
            </a:endParaRPr>
          </a:p>
          <a:p>
            <a:pPr eaLnBrk="1" hangingPunct="1"/>
            <a:endParaRPr lang="en-US" altLang="ja-JP" dirty="0">
              <a:ea typeface="ＭＳ Ｐ明朝"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ea typeface="ＭＳ Ｐ明朝" charset="-128"/>
              </a:rPr>
              <a:t>地区委員の皆さんはクラブの皆様のパソコンがインターネットにつながっているか確認してください。（アニメ）</a:t>
            </a:r>
            <a:endParaRPr lang="en-US" altLang="ja-JP" dirty="0">
              <a:ea typeface="ＭＳ Ｐ明朝"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ja-JP" dirty="0">
              <a:ea typeface="ＭＳ Ｐ明朝"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pPr eaLnBrk="1" hangingPunct="1"/>
            <a:endParaRPr lang="en-US" altLang="ja-JP" dirty="0">
              <a:ea typeface="ＭＳ Ｐ明朝" charset="-128"/>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カウンセラー届やボランティア誓約書も以前はメールで送っていただきましたが、</a:t>
            </a:r>
            <a:r>
              <a:rPr kumimoji="1" lang="en-US" altLang="ja-JP" dirty="0"/>
              <a:t>YESS</a:t>
            </a:r>
            <a:r>
              <a:rPr kumimoji="1" lang="ja-JP" altLang="en-US" dirty="0"/>
              <a:t>を使っていただきますとアップロードするだけでメールする必要がなくなりました。</a:t>
            </a:r>
            <a:endParaRPr kumimoji="1" lang="en-US" altLang="ja-JP" dirty="0"/>
          </a:p>
          <a:p>
            <a:endParaRPr kumimoji="1" lang="en-US" altLang="ja-JP" dirty="0"/>
          </a:p>
          <a:p>
            <a:r>
              <a:rPr kumimoji="1" lang="ja-JP" altLang="en-US" dirty="0"/>
              <a:t>また、</a:t>
            </a:r>
            <a:r>
              <a:rPr kumimoji="1" lang="en-US" altLang="ja-JP" dirty="0"/>
              <a:t>YESS</a:t>
            </a:r>
            <a:r>
              <a:rPr kumimoji="1" lang="ja-JP" altLang="en-US" dirty="0"/>
              <a:t>でアップロードしたボランティア誓約書は、</a:t>
            </a:r>
            <a:r>
              <a:rPr kumimoji="1" lang="en-US" altLang="ja-JP" dirty="0"/>
              <a:t>30</a:t>
            </a:r>
            <a:r>
              <a:rPr kumimoji="1" lang="ja-JP" altLang="en-US" dirty="0"/>
              <a:t>年間保管され一度提出したボランティア誓約書は</a:t>
            </a:r>
            <a:r>
              <a:rPr kumimoji="1" lang="en-US" altLang="ja-JP" dirty="0"/>
              <a:t>30</a:t>
            </a:r>
            <a:r>
              <a:rPr kumimoji="1" lang="ja-JP" altLang="en-US" dirty="0"/>
              <a:t>年間有効となります。</a:t>
            </a:r>
            <a:endParaRPr kumimoji="1" lang="en-US" altLang="ja-JP" dirty="0"/>
          </a:p>
          <a:p>
            <a:endParaRPr kumimoji="1" lang="en-US" altLang="ja-JP" dirty="0"/>
          </a:p>
          <a:p>
            <a:r>
              <a:rPr kumimoji="1" lang="ja-JP" altLang="en-US" dirty="0"/>
              <a:t>交換が始まってからになりますが、受入学生の地区外異動届もこちらにアップロードすることで完了します。メールはする必要がありません。</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10</a:t>
            </a:fld>
            <a:endParaRPr lang="en-US" altLang="ja-JP"/>
          </a:p>
        </p:txBody>
      </p:sp>
    </p:spTree>
    <p:extLst>
      <p:ext uri="{BB962C8B-B14F-4D97-AF65-F5344CB8AC3E}">
        <p14:creationId xmlns:p14="http://schemas.microsoft.com/office/powerpoint/2010/main" val="1127491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第２回</a:t>
            </a:r>
            <a:r>
              <a:rPr lang="en-US" altLang="ja-JP" sz="1200" dirty="0"/>
              <a:t>YESS</a:t>
            </a:r>
            <a:r>
              <a:rPr lang="ja-JP" altLang="en-US" sz="1200" dirty="0"/>
              <a:t>の説明を終わります。</a:t>
            </a:r>
            <a:endParaRPr lang="en-US" altLang="ja-JP" sz="1200" dirty="0"/>
          </a:p>
          <a:p>
            <a:endParaRPr kumimoji="1" lang="en-US" altLang="ja-JP" sz="1200" dirty="0"/>
          </a:p>
          <a:p>
            <a:r>
              <a:rPr kumimoji="1" lang="ja-JP" altLang="en-US" sz="1200" dirty="0"/>
              <a:t>次回もこの資料を使いますので持参をお願いします。</a:t>
            </a:r>
            <a:endParaRPr kumimoji="1" lang="en-US" altLang="ja-JP" sz="1200" dirty="0"/>
          </a:p>
          <a:p>
            <a:endParaRPr kumimoji="1" lang="en-US" altLang="ja-JP" sz="1200" dirty="0"/>
          </a:p>
          <a:p>
            <a:r>
              <a:rPr kumimoji="1" lang="ja-JP" altLang="en-US" sz="1200" dirty="0"/>
              <a:t>その都度、地区委員が入力の状態をチェックさせていただきますのでご協力をお願いします。</a:t>
            </a:r>
            <a:endParaRPr kumimoji="1" lang="en-US" altLang="ja-JP" sz="1200" dirty="0"/>
          </a:p>
          <a:p>
            <a:endParaRPr kumimoji="1" lang="en-US" altLang="ja-JP" sz="1200" dirty="0"/>
          </a:p>
          <a:p>
            <a:r>
              <a:rPr kumimoji="1" lang="ja-JP" altLang="en-US" sz="1200" dirty="0"/>
              <a:t>｛</a:t>
            </a:r>
            <a:r>
              <a:rPr kumimoji="1" lang="en-US" altLang="ja-JP" sz="1200" dirty="0"/>
              <a:t>10</a:t>
            </a:r>
            <a:r>
              <a:rPr kumimoji="1" lang="ja-JP" altLang="en-US" sz="1200" dirty="0"/>
              <a:t>秒待つ｝</a:t>
            </a:r>
            <a:endParaRPr kumimoji="1" lang="ja-JP" altLang="en-US"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11</a:t>
            </a:fld>
            <a:endParaRPr lang="en-US" altLang="ja-JP"/>
          </a:p>
        </p:txBody>
      </p:sp>
    </p:spTree>
    <p:extLst>
      <p:ext uri="{BB962C8B-B14F-4D97-AF65-F5344CB8AC3E}">
        <p14:creationId xmlns:p14="http://schemas.microsoft.com/office/powerpoint/2010/main" val="2725584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ホストファミリー情報の入力についてご説明いたします。</a:t>
            </a:r>
            <a:endParaRPr lang="en-US" altLang="ja-JP" sz="1200" dirty="0"/>
          </a:p>
          <a:p>
            <a:endParaRPr kumimoji="1" lang="en-US" altLang="ja-JP" sz="1200" dirty="0"/>
          </a:p>
          <a:p>
            <a:r>
              <a:rPr kumimoji="1" lang="ja-JP" altLang="en-US" sz="1200" dirty="0"/>
              <a:t>ここは、実務上も非常時の対策としても非常に重要な情報となりますので早めにそして正確に入力してください。</a:t>
            </a:r>
            <a:endParaRPr kumimoji="1" lang="en-US" altLang="ja-JP" sz="1200" dirty="0"/>
          </a:p>
          <a:p>
            <a:endParaRPr kumimoji="1" lang="en-US" altLang="ja-JP" sz="1200" dirty="0"/>
          </a:p>
          <a:p>
            <a:r>
              <a:rPr kumimoji="1" lang="ja-JP" altLang="en-US" sz="1200" dirty="0"/>
              <a:t>なぜ、重要かとお申しますと</a:t>
            </a:r>
            <a:endParaRPr kumimoji="1" lang="en-US" altLang="ja-JP" sz="1200" dirty="0"/>
          </a:p>
          <a:p>
            <a:r>
              <a:rPr kumimoji="1" lang="ja-JP" altLang="en-US" dirty="0"/>
              <a:t>一つは、</a:t>
            </a:r>
            <a:r>
              <a:rPr kumimoji="1" lang="en-US" altLang="ja-JP" dirty="0"/>
              <a:t>RI</a:t>
            </a:r>
            <a:r>
              <a:rPr kumimoji="1" lang="ja-JP" altLang="en-US" dirty="0"/>
              <a:t>へ報告しなければならない情報であることです。先日もお話ししましたがこの報告を怠りますと地区は青少年交換を２年間できなくなってしまいます。</a:t>
            </a:r>
            <a:endParaRPr kumimoji="1" lang="en-US" altLang="ja-JP" dirty="0"/>
          </a:p>
          <a:p>
            <a:endParaRPr kumimoji="1" lang="en-US" altLang="ja-JP" dirty="0"/>
          </a:p>
          <a:p>
            <a:r>
              <a:rPr kumimoji="1" lang="ja-JP" altLang="en-US" dirty="0"/>
              <a:t>もう一つは、災害が発生し甚大な被害が出た場合に救助救援に向かうことになりますが、この</a:t>
            </a:r>
            <a:r>
              <a:rPr kumimoji="1" lang="en-US" altLang="ja-JP" dirty="0"/>
              <a:t>YESS</a:t>
            </a:r>
            <a:r>
              <a:rPr kumimoji="1" lang="ja-JP" altLang="en-US" dirty="0"/>
              <a:t>の情報をもとに救助に向かいます。</a:t>
            </a:r>
            <a:endParaRPr kumimoji="1" lang="en-US" altLang="ja-JP" dirty="0"/>
          </a:p>
          <a:p>
            <a:r>
              <a:rPr kumimoji="1" lang="ja-JP" altLang="en-US" dirty="0"/>
              <a:t>また、地区委員自身が被災して動けない場合、他地区から救援が来ることもあり得るわけですが</a:t>
            </a:r>
            <a:r>
              <a:rPr kumimoji="1" lang="en-US" altLang="ja-JP" dirty="0"/>
              <a:t>YESS</a:t>
            </a:r>
            <a:r>
              <a:rPr kumimoji="1" lang="ja-JP" altLang="en-US" dirty="0"/>
              <a:t>の情報が正確でない場合救助ができなくなってしまいます。</a:t>
            </a:r>
            <a:endParaRPr kumimoji="1" lang="en-US" altLang="ja-JP" dirty="0"/>
          </a:p>
          <a:p>
            <a:endParaRPr kumimoji="1" lang="en-US" altLang="ja-JP" dirty="0"/>
          </a:p>
          <a:p>
            <a:r>
              <a:rPr kumimoji="1" lang="ja-JP" altLang="en-US" dirty="0"/>
              <a:t>以上の理由から学生の命を預かるという</a:t>
            </a:r>
            <a:r>
              <a:rPr kumimoji="1" lang="ja-JP" altLang="en-US"/>
              <a:t>ことをして</a:t>
            </a:r>
            <a:r>
              <a:rPr kumimoji="1" lang="ja-JP" altLang="en-US" dirty="0"/>
              <a:t>いただきましてこの情報を入力していただきたいと思います</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12</a:t>
            </a:fld>
            <a:endParaRPr lang="en-US" altLang="ja-JP"/>
          </a:p>
        </p:txBody>
      </p:sp>
    </p:spTree>
    <p:extLst>
      <p:ext uri="{BB962C8B-B14F-4D97-AF65-F5344CB8AC3E}">
        <p14:creationId xmlns:p14="http://schemas.microsoft.com/office/powerpoint/2010/main" val="4140741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受入学生の</a:t>
            </a:r>
            <a:r>
              <a:rPr lang="ja-JP" altLang="en-US" sz="1200" dirty="0"/>
              <a:t>ホスト高校情報を入力します。</a:t>
            </a:r>
            <a:endParaRPr lang="en-US" altLang="ja-JP" sz="1200" dirty="0"/>
          </a:p>
          <a:p>
            <a:r>
              <a:rPr kumimoji="1" lang="ja-JP" altLang="en-US" sz="1200" dirty="0"/>
              <a:t>画面の順番に入力をお願いします。</a:t>
            </a:r>
            <a:endParaRPr kumimoji="1" lang="en-US" altLang="ja-JP" sz="1200" dirty="0"/>
          </a:p>
          <a:p>
            <a:endParaRPr kumimoji="1"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13</a:t>
            </a:fld>
            <a:endParaRPr lang="en-US" altLang="ja-JP"/>
          </a:p>
        </p:txBody>
      </p:sp>
    </p:spTree>
    <p:extLst>
      <p:ext uri="{BB962C8B-B14F-4D97-AF65-F5344CB8AC3E}">
        <p14:creationId xmlns:p14="http://schemas.microsoft.com/office/powerpoint/2010/main" val="126904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ボランティア誓約書のアップロードをお願いします。</a:t>
            </a:r>
            <a:endParaRPr lang="en-US" altLang="ja-JP" sz="1200" dirty="0"/>
          </a:p>
          <a:p>
            <a:endParaRPr kumimoji="1" lang="en-US" altLang="ja-JP" sz="1200" dirty="0"/>
          </a:p>
          <a:p>
            <a:r>
              <a:rPr kumimoji="1" lang="ja-JP" altLang="en-US" sz="1200" dirty="0"/>
              <a:t>ボランティア誓約書は受入学生にかかわる人全員となっております。</a:t>
            </a:r>
            <a:endParaRPr kumimoji="1" lang="en-US" altLang="ja-JP" sz="1200" dirty="0"/>
          </a:p>
          <a:p>
            <a:r>
              <a:rPr kumimoji="1" lang="ja-JP" altLang="en-US" sz="1200" dirty="0"/>
              <a:t>基本的にクラブ関係者、ホストファミリーその他学生にかかわる方に署名をお願いいたします。</a:t>
            </a:r>
            <a:endParaRPr kumimoji="1" lang="en-US" altLang="ja-JP" sz="1200" dirty="0"/>
          </a:p>
          <a:p>
            <a:endParaRPr kumimoji="1" lang="en-US" altLang="ja-JP" sz="1200" dirty="0"/>
          </a:p>
          <a:p>
            <a:r>
              <a:rPr kumimoji="1" lang="ja-JP" altLang="en-US" dirty="0"/>
              <a:t>また、</a:t>
            </a:r>
            <a:r>
              <a:rPr kumimoji="1" lang="en-US" altLang="ja-JP" dirty="0"/>
              <a:t>YESS</a:t>
            </a:r>
            <a:r>
              <a:rPr kumimoji="1" lang="ja-JP" altLang="en-US" dirty="0"/>
              <a:t>でアップロードしたボランティア誓約書は、</a:t>
            </a:r>
            <a:r>
              <a:rPr kumimoji="1" lang="en-US" altLang="ja-JP" dirty="0"/>
              <a:t>30</a:t>
            </a:r>
            <a:r>
              <a:rPr kumimoji="1" lang="ja-JP" altLang="en-US" dirty="0"/>
              <a:t>年間保管され一度提出したボランティア誓約書は</a:t>
            </a:r>
            <a:r>
              <a:rPr kumimoji="1" lang="en-US" altLang="ja-JP" dirty="0"/>
              <a:t>30</a:t>
            </a:r>
            <a:r>
              <a:rPr kumimoji="1" lang="ja-JP" altLang="en-US" dirty="0"/>
              <a:t>年間有効となります。</a:t>
            </a:r>
            <a:endParaRPr kumimoji="1" lang="en-US" altLang="ja-JP" dirty="0"/>
          </a:p>
          <a:p>
            <a:endParaRPr kumimoji="1"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14</a:t>
            </a:fld>
            <a:endParaRPr lang="en-US" altLang="ja-JP"/>
          </a:p>
        </p:txBody>
      </p:sp>
    </p:spTree>
    <p:extLst>
      <p:ext uri="{BB962C8B-B14F-4D97-AF65-F5344CB8AC3E}">
        <p14:creationId xmlns:p14="http://schemas.microsoft.com/office/powerpoint/2010/main" val="3032564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自宅出発日は保険に関係します。</a:t>
            </a:r>
            <a:endParaRPr kumimoji="1" lang="en-US" altLang="ja-JP" dirty="0"/>
          </a:p>
          <a:p>
            <a:r>
              <a:rPr kumimoji="1" lang="en-US" altLang="ja-JP" dirty="0"/>
              <a:t>RIJYEM</a:t>
            </a:r>
            <a:r>
              <a:rPr kumimoji="1" lang="ja-JP" altLang="en-US" dirty="0"/>
              <a:t>の旅行保険は、自宅を出発した日から帰宅した日までを対象としているため自宅を出発する日を入力してください。</a:t>
            </a:r>
            <a:endParaRPr kumimoji="1" lang="en-US" altLang="ja-JP" dirty="0"/>
          </a:p>
          <a:p>
            <a:endParaRPr kumimoji="1" lang="en-US" altLang="ja-JP" dirty="0"/>
          </a:p>
          <a:p>
            <a:r>
              <a:rPr kumimoji="1" lang="ja-JP" altLang="en-US" dirty="0"/>
              <a:t>「編集」（アニメ）のボタンを押しますと学生の情報の編集画面に移ります。</a:t>
            </a:r>
            <a:endParaRPr kumimoji="1" lang="en-US" altLang="ja-JP" dirty="0"/>
          </a:p>
          <a:p>
            <a:r>
              <a:rPr kumimoji="1" lang="ja-JP" altLang="en-US" dirty="0"/>
              <a:t>その中に自宅出発日の欄がありますので入力をお願いします。</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t>そのほかにも、</a:t>
            </a:r>
            <a:r>
              <a:rPr lang="en-US" altLang="ja-JP" sz="1200" dirty="0"/>
              <a:t>LINE</a:t>
            </a:r>
            <a:r>
              <a:rPr lang="ja-JP" altLang="en-US" sz="1200" dirty="0"/>
              <a:t>や</a:t>
            </a:r>
            <a:r>
              <a:rPr lang="en-US" altLang="ja-JP" sz="1200" dirty="0" err="1"/>
              <a:t>FaceBook</a:t>
            </a:r>
            <a:r>
              <a:rPr lang="ja-JP" altLang="en-US" sz="1200" dirty="0"/>
              <a:t>のアカウントや現地携帯電話の番号など災害時に利用できる情報も入力欄がありますので、連絡方法を複数用意しましょう。</a:t>
            </a:r>
            <a:endParaRPr kumimoji="1" lang="ja-JP" altLang="en-US" sz="1200" dirty="0"/>
          </a:p>
          <a:p>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15</a:t>
            </a:fld>
            <a:endParaRPr lang="en-US" altLang="ja-JP"/>
          </a:p>
        </p:txBody>
      </p:sp>
    </p:spTree>
    <p:extLst>
      <p:ext uri="{BB962C8B-B14F-4D97-AF65-F5344CB8AC3E}">
        <p14:creationId xmlns:p14="http://schemas.microsoft.com/office/powerpoint/2010/main" val="1177197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第３回</a:t>
            </a:r>
            <a:r>
              <a:rPr lang="en-US" altLang="ja-JP" sz="1200" dirty="0"/>
              <a:t>YESS</a:t>
            </a:r>
            <a:r>
              <a:rPr lang="ja-JP" altLang="en-US" sz="1200" dirty="0"/>
              <a:t>の説明を終わります。</a:t>
            </a:r>
            <a:endParaRPr lang="en-US" altLang="ja-JP" sz="1200" dirty="0"/>
          </a:p>
          <a:p>
            <a:endParaRPr kumimoji="1" lang="en-US" altLang="ja-JP" sz="1200" dirty="0"/>
          </a:p>
          <a:p>
            <a:r>
              <a:rPr kumimoji="1" lang="ja-JP" altLang="en-US" sz="1200" dirty="0"/>
              <a:t>次回もこの資料を使いますので持参をお願いします。</a:t>
            </a:r>
            <a:endParaRPr kumimoji="1" lang="en-US" altLang="ja-JP" sz="1200" dirty="0"/>
          </a:p>
          <a:p>
            <a:endParaRPr kumimoji="1" lang="en-US" altLang="ja-JP" sz="1200" dirty="0"/>
          </a:p>
          <a:p>
            <a:r>
              <a:rPr kumimoji="1" lang="ja-JP" altLang="en-US" sz="1200" dirty="0"/>
              <a:t>その都度、地区委員が入力の状態をチェックさせていただきますのでご協力をお願いします。</a:t>
            </a:r>
            <a:endParaRPr kumimoji="1" lang="en-US" altLang="ja-JP" sz="1200" dirty="0"/>
          </a:p>
          <a:p>
            <a:endParaRPr kumimoji="1" lang="en-US" altLang="ja-JP" sz="1200" dirty="0"/>
          </a:p>
          <a:p>
            <a:r>
              <a:rPr kumimoji="1" lang="ja-JP" altLang="en-US" sz="1200" dirty="0"/>
              <a:t>｛</a:t>
            </a:r>
            <a:r>
              <a:rPr kumimoji="1" lang="en-US" altLang="ja-JP" sz="1200" dirty="0"/>
              <a:t>10</a:t>
            </a:r>
            <a:r>
              <a:rPr kumimoji="1" lang="ja-JP" altLang="en-US" sz="1200" dirty="0"/>
              <a:t>秒待つ｝</a:t>
            </a:r>
            <a:endParaRPr kumimoji="1" lang="ja-JP" altLang="en-US"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16</a:t>
            </a:fld>
            <a:endParaRPr lang="en-US" altLang="ja-JP"/>
          </a:p>
        </p:txBody>
      </p:sp>
    </p:spTree>
    <p:extLst>
      <p:ext uri="{BB962C8B-B14F-4D97-AF65-F5344CB8AC3E}">
        <p14:creationId xmlns:p14="http://schemas.microsoft.com/office/powerpoint/2010/main" val="17885499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カウンセラーレポートの提出も</a:t>
            </a:r>
            <a:r>
              <a:rPr kumimoji="1" lang="en-US" altLang="ja-JP" dirty="0"/>
              <a:t>YESS</a:t>
            </a:r>
            <a:r>
              <a:rPr kumimoji="1" lang="ja-JP" altLang="en-US" dirty="0"/>
              <a:t>で行います。</a:t>
            </a:r>
            <a:endParaRPr kumimoji="1" lang="en-US" altLang="ja-JP" dirty="0"/>
          </a:p>
          <a:p>
            <a:endParaRPr kumimoji="1" lang="en-US" altLang="ja-JP" dirty="0"/>
          </a:p>
          <a:p>
            <a:r>
              <a:rPr kumimoji="1" lang="ja-JP" altLang="en-US" dirty="0"/>
              <a:t>クラブからの提出になりますので、こちらの「カウンセラー</a:t>
            </a:r>
            <a:r>
              <a:rPr kumimoji="1" lang="en-US" altLang="ja-JP" dirty="0"/>
              <a:t>R</a:t>
            </a:r>
            <a:r>
              <a:rPr kumimoji="1" lang="ja-JP" altLang="en-US" dirty="0"/>
              <a:t>」（アニメ）のボタンからアップロードの画面に移ります。</a:t>
            </a:r>
            <a:endParaRPr kumimoji="1" lang="en-US" altLang="ja-JP" dirty="0"/>
          </a:p>
          <a:p>
            <a:r>
              <a:rPr kumimoji="1" lang="ja-JP" altLang="en-US" dirty="0"/>
              <a:t>そして、アップロードします。</a:t>
            </a:r>
            <a:endParaRPr kumimoji="1" lang="en-US" altLang="ja-JP" dirty="0"/>
          </a:p>
          <a:p>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17</a:t>
            </a:fld>
            <a:endParaRPr lang="en-US" altLang="ja-JP"/>
          </a:p>
        </p:txBody>
      </p:sp>
    </p:spTree>
    <p:extLst>
      <p:ext uri="{BB962C8B-B14F-4D97-AF65-F5344CB8AC3E}">
        <p14:creationId xmlns:p14="http://schemas.microsoft.com/office/powerpoint/2010/main" val="1469378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受入学生が地区外に観光や買い物などで移動する場合には地区外異動届を提出します。</a:t>
            </a:r>
            <a:endParaRPr kumimoji="1" lang="en-US" altLang="ja-JP" dirty="0"/>
          </a:p>
          <a:p>
            <a:endParaRPr kumimoji="1" lang="en-US" altLang="ja-JP" dirty="0"/>
          </a:p>
          <a:p>
            <a:r>
              <a:rPr kumimoji="1" lang="en-US" altLang="ja-JP" dirty="0"/>
              <a:t>YESS</a:t>
            </a:r>
            <a:r>
              <a:rPr kumimoji="1" lang="ja-JP" altLang="en-US" dirty="0"/>
              <a:t>を使ってアップロードしていただきますと、地区へはメールでも届きますので地区へはメールする必要がありません。</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18</a:t>
            </a:fld>
            <a:endParaRPr lang="en-US" altLang="ja-JP"/>
          </a:p>
        </p:txBody>
      </p:sp>
    </p:spTree>
    <p:extLst>
      <p:ext uri="{BB962C8B-B14F-4D97-AF65-F5344CB8AC3E}">
        <p14:creationId xmlns:p14="http://schemas.microsoft.com/office/powerpoint/2010/main" val="469613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帰国日は保険に関係しますので正確に入力してください。</a:t>
            </a:r>
            <a:endParaRPr kumimoji="1" lang="en-US" altLang="ja-JP" dirty="0"/>
          </a:p>
          <a:p>
            <a:r>
              <a:rPr kumimoji="1" lang="en-US" altLang="ja-JP" dirty="0"/>
              <a:t>RIJYEM</a:t>
            </a:r>
            <a:r>
              <a:rPr kumimoji="1" lang="ja-JP" altLang="en-US" dirty="0"/>
              <a:t>の旅行保険は、ホストファミリー宅を出発した日から帰宅した日までを対象としているためホストファミリー宅を出発する日を入力してください。</a:t>
            </a:r>
            <a:endParaRPr kumimoji="1" lang="en-US" altLang="ja-JP" dirty="0"/>
          </a:p>
          <a:p>
            <a:endParaRPr kumimoji="1" lang="en-US" altLang="ja-JP" dirty="0"/>
          </a:p>
          <a:p>
            <a:r>
              <a:rPr kumimoji="1" lang="ja-JP" altLang="en-US" dirty="0"/>
              <a:t>「編集」（アニメ）のボタンを押しますと学生の情報の編集画面に移ります。</a:t>
            </a:r>
            <a:endParaRPr kumimoji="1" lang="en-US" altLang="ja-JP" dirty="0"/>
          </a:p>
          <a:p>
            <a:r>
              <a:rPr kumimoji="1" lang="ja-JP" altLang="en-US" dirty="0"/>
              <a:t>その中に帰国日の欄がありますので入力をお願いします。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19</a:t>
            </a:fld>
            <a:endParaRPr lang="en-US" altLang="ja-JP"/>
          </a:p>
        </p:txBody>
      </p:sp>
    </p:spTree>
    <p:extLst>
      <p:ext uri="{BB962C8B-B14F-4D97-AF65-F5344CB8AC3E}">
        <p14:creationId xmlns:p14="http://schemas.microsoft.com/office/powerpoint/2010/main" val="7767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YESS</a:t>
            </a:r>
            <a:r>
              <a:rPr kumimoji="1" lang="ja-JP" altLang="en-US" dirty="0"/>
              <a:t>は、</a:t>
            </a:r>
            <a:r>
              <a:rPr kumimoji="1" lang="en-US" altLang="ja-JP" dirty="0"/>
              <a:t>Youth Exchange Support System</a:t>
            </a:r>
            <a:r>
              <a:rPr kumimoji="1" lang="ja-JP" altLang="en-US" dirty="0"/>
              <a:t>の略となっております。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開発経緯についてお話しさせていただきます。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latin typeface="ＭＳ Ｐ明朝" panose="02020600040205080304" pitchFamily="18" charset="-128"/>
                <a:ea typeface="ＭＳ Ｐ明朝" panose="02020600040205080304" pitchFamily="18" charset="-128"/>
              </a:rPr>
              <a:t>YESS</a:t>
            </a:r>
            <a:r>
              <a:rPr kumimoji="1" lang="ja-JP" altLang="en-US" dirty="0">
                <a:latin typeface="ＭＳ Ｐ明朝" panose="02020600040205080304" pitchFamily="18" charset="-128"/>
                <a:ea typeface="ＭＳ Ｐ明朝" panose="02020600040205080304" pitchFamily="18" charset="-128"/>
              </a:rPr>
              <a:t>開発のきっかけは、東日本大震災です。・・・・・・・・・・・</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latin typeface="ＭＳ Ｐ明朝" panose="02020600040205080304" pitchFamily="18" charset="-128"/>
                <a:ea typeface="ＭＳ Ｐ明朝" panose="02020600040205080304" pitchFamily="18" charset="-128"/>
              </a:rPr>
              <a:t>	</a:t>
            </a:r>
            <a:r>
              <a:rPr kumimoji="1" lang="ja-JP" altLang="en-US" dirty="0">
                <a:latin typeface="ＭＳ Ｐ明朝" panose="02020600040205080304" pitchFamily="18" charset="-128"/>
                <a:ea typeface="ＭＳ Ｐ明朝" panose="02020600040205080304" pitchFamily="18" charset="-128"/>
              </a:rPr>
              <a:t>・</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latin typeface="ＭＳ Ｐ明朝" panose="02020600040205080304" pitchFamily="18" charset="-128"/>
                <a:ea typeface="ＭＳ Ｐ明朝" panose="02020600040205080304" pitchFamily="18" charset="-128"/>
              </a:rPr>
              <a:t>	</a:t>
            </a:r>
            <a:r>
              <a:rPr kumimoji="1" lang="ja-JP" altLang="en-US" dirty="0">
                <a:latin typeface="ＭＳ Ｐ明朝" panose="02020600040205080304" pitchFamily="18" charset="-128"/>
                <a:ea typeface="ＭＳ Ｐ明朝" panose="02020600040205080304" pitchFamily="18" charset="-128"/>
              </a:rPr>
              <a:t>・</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latin typeface="ＭＳ Ｐ明朝" panose="02020600040205080304" pitchFamily="18" charset="-128"/>
                <a:ea typeface="ＭＳ Ｐ明朝" panose="02020600040205080304" pitchFamily="18" charset="-128"/>
              </a:rPr>
              <a:t>	</a:t>
            </a:r>
            <a:r>
              <a:rPr kumimoji="1" lang="ja-JP" altLang="en-US" dirty="0">
                <a:latin typeface="ＭＳ Ｐ明朝" panose="02020600040205080304" pitchFamily="18" charset="-128"/>
                <a:ea typeface="ＭＳ Ｐ明朝" panose="02020600040205080304" pitchFamily="18" charset="-128"/>
              </a:rPr>
              <a:t>・</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latin typeface="ＭＳ Ｐ明朝" panose="02020600040205080304" pitchFamily="18" charset="-128"/>
                <a:ea typeface="ＭＳ Ｐ明朝" panose="02020600040205080304" pitchFamily="18" charset="-128"/>
              </a:rPr>
              <a:t>	</a:t>
            </a:r>
            <a:r>
              <a:rPr kumimoji="1" lang="ja-JP" altLang="en-US" dirty="0">
                <a:latin typeface="ＭＳ Ｐ明朝" panose="02020600040205080304" pitchFamily="18" charset="-128"/>
                <a:ea typeface="ＭＳ Ｐ明朝" panose="02020600040205080304" pitchFamily="18" charset="-128"/>
              </a:rPr>
              <a:t>・</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latin typeface="ＭＳ Ｐ明朝" panose="02020600040205080304" pitchFamily="18" charset="-128"/>
                <a:ea typeface="ＭＳ Ｐ明朝" panose="02020600040205080304" pitchFamily="18" charset="-128"/>
              </a:rPr>
              <a:t>	</a:t>
            </a:r>
            <a:r>
              <a:rPr kumimoji="1" lang="ja-JP" altLang="en-US" dirty="0">
                <a:latin typeface="ＭＳ Ｐ明朝" panose="02020600040205080304" pitchFamily="18" charset="-128"/>
                <a:ea typeface="ＭＳ Ｐ明朝" panose="02020600040205080304" pitchFamily="18" charset="-128"/>
              </a:rPr>
              <a:t>・</a:t>
            </a:r>
            <a:endParaRPr kumimoji="1" lang="ja-JP"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2</a:t>
            </a:fld>
            <a:endParaRPr lang="en-US" altLang="ja-JP"/>
          </a:p>
        </p:txBody>
      </p:sp>
    </p:spTree>
    <p:extLst>
      <p:ext uri="{BB962C8B-B14F-4D97-AF65-F5344CB8AC3E}">
        <p14:creationId xmlns:p14="http://schemas.microsoft.com/office/powerpoint/2010/main" val="1169554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t>ご清聴ありがとうございました。</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20</a:t>
            </a:fld>
            <a:endParaRPr lang="en-US" altLang="ja-JP"/>
          </a:p>
        </p:txBody>
      </p:sp>
    </p:spTree>
    <p:extLst>
      <p:ext uri="{BB962C8B-B14F-4D97-AF65-F5344CB8AC3E}">
        <p14:creationId xmlns:p14="http://schemas.microsoft.com/office/powerpoint/2010/main" val="376757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こちらが、以前使っていました「受入学生・クラブ・学校・ホストファミリー一覧表」です。</a:t>
            </a:r>
            <a:endParaRPr kumimoji="1" lang="en-US" altLang="ja-JP" dirty="0"/>
          </a:p>
          <a:p>
            <a:r>
              <a:rPr kumimoji="1" lang="ja-JP" altLang="en-US" dirty="0"/>
              <a:t>この一覧表は</a:t>
            </a:r>
            <a:r>
              <a:rPr kumimoji="1" lang="en-US" altLang="ja-JP" dirty="0"/>
              <a:t>YESS</a:t>
            </a:r>
            <a:r>
              <a:rPr kumimoji="1" lang="ja-JP" altLang="en-US" dirty="0"/>
              <a:t>に入力することで必要なくなりました。</a:t>
            </a:r>
            <a:endParaRPr kumimoji="1" lang="en-US" altLang="ja-JP" dirty="0"/>
          </a:p>
          <a:p>
            <a:endParaRPr kumimoji="1" lang="en-US" altLang="ja-JP" dirty="0"/>
          </a:p>
          <a:p>
            <a:r>
              <a:rPr kumimoji="1" lang="en-US" altLang="ja-JP" dirty="0"/>
              <a:t>YESS</a:t>
            </a:r>
            <a:r>
              <a:rPr kumimoji="1" lang="ja-JP" altLang="en-US" dirty="0"/>
              <a:t>での入力はこの一覧表の内容ほぼ同じです。</a:t>
            </a:r>
            <a:endParaRPr kumimoji="1" lang="en-US" altLang="ja-JP" dirty="0"/>
          </a:p>
          <a:p>
            <a:endParaRPr kumimoji="1" lang="en-US" altLang="ja-JP" dirty="0"/>
          </a:p>
          <a:p>
            <a:r>
              <a:rPr kumimoji="1" lang="ja-JP" altLang="en-US" dirty="0"/>
              <a:t>よって、クラブの皆様の作業は増えることはありません。</a:t>
            </a:r>
            <a:endParaRPr kumimoji="1" lang="en-US" altLang="ja-JP" dirty="0"/>
          </a:p>
          <a:p>
            <a:r>
              <a:rPr kumimoji="1" lang="ja-JP" altLang="en-US" dirty="0"/>
              <a:t>むしろ、メールで送ったりする必要がないので作業量自体は減ると考えられます。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3</a:t>
            </a:fld>
            <a:endParaRPr lang="en-US" altLang="ja-JP"/>
          </a:p>
        </p:txBody>
      </p:sp>
    </p:spTree>
    <p:extLst>
      <p:ext uri="{BB962C8B-B14F-4D97-AF65-F5344CB8AC3E}">
        <p14:creationId xmlns:p14="http://schemas.microsoft.com/office/powerpoint/2010/main" val="4073736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今後、入力していただく内容となっています。</a:t>
            </a:r>
            <a:endParaRPr kumimoji="1" lang="en-US" altLang="ja-JP" dirty="0"/>
          </a:p>
          <a:p>
            <a:endParaRPr kumimoji="1" lang="en-US" altLang="ja-JP" dirty="0"/>
          </a:p>
          <a:p>
            <a:r>
              <a:rPr kumimoji="1" lang="ja-JP" altLang="en-US" dirty="0"/>
              <a:t>この中には、「</a:t>
            </a:r>
            <a:r>
              <a:rPr kumimoji="1" lang="en-US" altLang="ja-JP" dirty="0"/>
              <a:t>RI</a:t>
            </a:r>
            <a:r>
              <a:rPr kumimoji="1" lang="ja-JP" altLang="en-US" dirty="0"/>
              <a:t>：安全ガイドライン」に必要な情報が含まれております。</a:t>
            </a:r>
            <a:endParaRPr kumimoji="1" lang="en-US" altLang="ja-JP" dirty="0"/>
          </a:p>
          <a:p>
            <a:r>
              <a:rPr kumimoji="1" lang="en-US" altLang="ja-JP" dirty="0"/>
              <a:t>2020</a:t>
            </a:r>
            <a:r>
              <a:rPr kumimoji="1" lang="ja-JP" altLang="en-US" dirty="0"/>
              <a:t>年の</a:t>
            </a:r>
            <a:r>
              <a:rPr kumimoji="1" lang="en-US" altLang="ja-JP" dirty="0"/>
              <a:t>RI</a:t>
            </a:r>
            <a:r>
              <a:rPr kumimoji="1" lang="ja-JP" altLang="en-US" dirty="0"/>
              <a:t>理事会決定により、この安全ガイドラインに沿った報告を行わなかった場合、その地区は</a:t>
            </a:r>
            <a:r>
              <a:rPr kumimoji="1" lang="en-US" altLang="ja-JP" dirty="0"/>
              <a:t>2</a:t>
            </a:r>
            <a:r>
              <a:rPr kumimoji="1" lang="ja-JP" altLang="en-US" dirty="0"/>
              <a:t>年間の青少年交換の参加認定を停止されます。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非常に重い罰則を科されることになります。</a:t>
            </a:r>
            <a:endParaRPr kumimoji="1" lang="en-US" altLang="ja-JP" dirty="0"/>
          </a:p>
          <a:p>
            <a:endParaRPr kumimoji="1" lang="en-US" altLang="ja-JP" dirty="0"/>
          </a:p>
          <a:p>
            <a:r>
              <a:rPr kumimoji="1" lang="ja-JP" altLang="en-US" dirty="0"/>
              <a:t>クラブの皆様の協力がなければ、この</a:t>
            </a:r>
            <a:r>
              <a:rPr kumimoji="1" lang="en-US" altLang="ja-JP" dirty="0"/>
              <a:t>RI</a:t>
            </a:r>
            <a:r>
              <a:rPr kumimoji="1" lang="ja-JP" altLang="en-US" dirty="0"/>
              <a:t>への報告ができません。</a:t>
            </a:r>
            <a:endParaRPr kumimoji="1" lang="en-US" altLang="ja-JP" dirty="0"/>
          </a:p>
          <a:p>
            <a:r>
              <a:rPr kumimoji="1" lang="en-US" altLang="ja-JP" dirty="0"/>
              <a:t>0000</a:t>
            </a:r>
            <a:r>
              <a:rPr kumimoji="1" lang="ja-JP" altLang="en-US" dirty="0"/>
              <a:t>地区が認定停止となりませんようご協力をお願いいたします。</a:t>
            </a:r>
            <a:endParaRPr kumimoji="1" lang="en-US" altLang="ja-JP" dirty="0"/>
          </a:p>
          <a:p>
            <a:endParaRPr kumimoji="1" lang="en-US" altLang="ja-JP" dirty="0"/>
          </a:p>
          <a:p>
            <a:r>
              <a:rPr kumimoji="1" lang="ja-JP" altLang="en-US" dirty="0"/>
              <a:t>入力に関してはオリエンテーションの都度お願いいたしますのでよろしくお願いします。</a:t>
            </a:r>
            <a:endParaRPr kumimoji="1" lang="en-US" altLang="ja-JP" dirty="0"/>
          </a:p>
          <a:p>
            <a:endParaRPr kumimoji="1" lang="en-US" altLang="ja-JP" dirty="0"/>
          </a:p>
          <a:p>
            <a:r>
              <a:rPr kumimoji="1" lang="ja-JP" altLang="en-US" dirty="0"/>
              <a:t>本日は、ログインまでを実施したいと思いますので皆さん一緒にお願いします。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4</a:t>
            </a:fld>
            <a:endParaRPr lang="en-US" altLang="ja-JP"/>
          </a:p>
        </p:txBody>
      </p:sp>
    </p:spTree>
    <p:extLst>
      <p:ext uri="{BB962C8B-B14F-4D97-AF65-F5344CB8AC3E}">
        <p14:creationId xmlns:p14="http://schemas.microsoft.com/office/powerpoint/2010/main" val="3838899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クラブのログインにつきまして、説明させていただきます。</a:t>
            </a:r>
            <a:endParaRPr kumimoji="1" lang="en-US" altLang="ja-JP" dirty="0"/>
          </a:p>
          <a:p>
            <a:r>
              <a:rPr kumimoji="1" lang="en-US" altLang="ja-JP" dirty="0"/>
              <a:t>YESS</a:t>
            </a:r>
            <a:r>
              <a:rPr kumimoji="1" lang="ja-JP" altLang="en-US" dirty="0"/>
              <a:t>は、ログインができればシステム自体は非常に簡単です。</a:t>
            </a:r>
            <a:endParaRPr kumimoji="1" lang="en-US" altLang="ja-JP" dirty="0"/>
          </a:p>
          <a:p>
            <a:endParaRPr kumimoji="1" lang="en-US" altLang="ja-JP" dirty="0"/>
          </a:p>
          <a:p>
            <a:r>
              <a:rPr kumimoji="1" lang="ja-JP" altLang="en-US" dirty="0"/>
              <a:t>ですから、ログインさえできてしまえば</a:t>
            </a:r>
            <a:r>
              <a:rPr kumimoji="1" lang="en-US" altLang="ja-JP" dirty="0"/>
              <a:t>80</a:t>
            </a:r>
            <a:r>
              <a:rPr kumimoji="1" lang="ja-JP" altLang="en-US" dirty="0"/>
              <a:t>から</a:t>
            </a:r>
            <a:r>
              <a:rPr kumimoji="1" lang="en-US" altLang="ja-JP" dirty="0"/>
              <a:t>90</a:t>
            </a:r>
            <a:r>
              <a:rPr kumimoji="1" lang="ja-JP" altLang="en-US" dirty="0"/>
              <a:t>％は、説明は終わったというイメージです。</a:t>
            </a:r>
            <a:endParaRPr kumimoji="1" lang="en-US" altLang="ja-JP" dirty="0"/>
          </a:p>
          <a:p>
            <a:endParaRPr kumimoji="1" lang="en-US" altLang="ja-JP" dirty="0"/>
          </a:p>
          <a:p>
            <a:r>
              <a:rPr kumimoji="1" lang="ja-JP" altLang="en-US" dirty="0"/>
              <a:t>入力時期に関しましては先ほどの表を参考にしていただきたいと思います。</a:t>
            </a:r>
            <a:endParaRPr kumimoji="1" lang="en-US" altLang="ja-JP" dirty="0"/>
          </a:p>
          <a:p>
            <a:endParaRPr kumimoji="1" lang="en-US" altLang="ja-JP" dirty="0"/>
          </a:p>
          <a:p>
            <a:r>
              <a:rPr kumimoji="1" lang="ja-JP" altLang="en-US" dirty="0"/>
              <a:t>では、インターネットに接続できているか確認してください。</a:t>
            </a:r>
            <a:endParaRPr kumimoji="1" lang="en-US" altLang="ja-JP" dirty="0"/>
          </a:p>
          <a:p>
            <a:endParaRPr kumimoji="1" lang="en-US" altLang="ja-JP" dirty="0"/>
          </a:p>
          <a:p>
            <a:r>
              <a:rPr kumimoji="1" lang="ja-JP" altLang="en-US" dirty="0"/>
              <a:t>アクセス方法は二つご紹介します。</a:t>
            </a:r>
            <a:endParaRPr kumimoji="1" lang="en-US" altLang="ja-JP" dirty="0"/>
          </a:p>
          <a:p>
            <a:r>
              <a:rPr kumimoji="1" lang="ja-JP" altLang="en-US" sz="1200" dirty="0"/>
              <a:t>アクセス方法</a:t>
            </a:r>
            <a:r>
              <a:rPr lang="ja-JP" altLang="en-US" sz="1200" dirty="0"/>
              <a:t>１は</a:t>
            </a:r>
            <a:endParaRPr kumimoji="1" lang="en-US" altLang="ja-JP" sz="1200" dirty="0"/>
          </a:p>
          <a:p>
            <a:r>
              <a:rPr lang="ja-JP" altLang="en-US" sz="1200" dirty="0"/>
              <a:t>上記の</a:t>
            </a:r>
            <a:r>
              <a:rPr lang="en-US" altLang="ja-JP" sz="1200" dirty="0"/>
              <a:t>URL</a:t>
            </a:r>
            <a:r>
              <a:rPr lang="ja-JP" altLang="en-US" sz="1200" dirty="0"/>
              <a:t>をブラウザのアドレスバーに入力する。</a:t>
            </a:r>
            <a:endParaRPr lang="en-US" altLang="ja-JP" sz="1200" dirty="0"/>
          </a:p>
          <a:p>
            <a:endParaRPr kumimoji="1" lang="en-US" altLang="ja-JP" sz="1200" dirty="0"/>
          </a:p>
          <a:p>
            <a:r>
              <a:rPr lang="ja-JP" altLang="en-US" sz="1200" dirty="0"/>
              <a:t>アクセス方法２</a:t>
            </a:r>
            <a:endParaRPr lang="en-US" altLang="ja-JP" sz="1200" dirty="0"/>
          </a:p>
          <a:p>
            <a:r>
              <a:rPr lang="ja-JP" altLang="en-US" sz="1200" dirty="0"/>
              <a:t>ブラウザで「</a:t>
            </a:r>
            <a:r>
              <a:rPr lang="en-US" altLang="ja-JP" sz="1200" dirty="0"/>
              <a:t>RIJYEM</a:t>
            </a:r>
            <a:r>
              <a:rPr lang="ja-JP" altLang="en-US" sz="1200" dirty="0"/>
              <a:t>」を検索し、「</a:t>
            </a:r>
            <a:r>
              <a:rPr lang="en-US" altLang="ja-JP" sz="1200" u="sng" dirty="0"/>
              <a:t>YESS</a:t>
            </a:r>
            <a:r>
              <a:rPr lang="ja-JP" altLang="en-US" sz="1200" u="sng" dirty="0"/>
              <a:t>クラブ及び学生専用</a:t>
            </a:r>
            <a:r>
              <a:rPr lang="ja-JP" altLang="en-US" sz="1200" dirty="0"/>
              <a:t>」をクリックします。</a:t>
            </a:r>
            <a:endParaRPr lang="en-US" altLang="ja-JP" sz="1200" dirty="0"/>
          </a:p>
          <a:p>
            <a:endParaRPr kumimoji="1"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では、ログインしてみましょう。</a:t>
            </a:r>
            <a:endParaRPr kumimoji="1" lang="en-US" altLang="ja-JP" dirty="0"/>
          </a:p>
          <a:p>
            <a:endParaRPr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5</a:t>
            </a:fld>
            <a:endParaRPr lang="en-US" altLang="ja-JP"/>
          </a:p>
        </p:txBody>
      </p:sp>
    </p:spTree>
    <p:extLst>
      <p:ext uri="{BB962C8B-B14F-4D97-AF65-F5344CB8AC3E}">
        <p14:creationId xmlns:p14="http://schemas.microsoft.com/office/powerpoint/2010/main" val="2492775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u="none" dirty="0"/>
              <a:t>次回のオリエンテーションの</a:t>
            </a:r>
            <a:r>
              <a:rPr kumimoji="1" lang="en-US" altLang="ja-JP" b="0" u="none" dirty="0"/>
              <a:t>10</a:t>
            </a:r>
            <a:r>
              <a:rPr kumimoji="1" lang="ja-JP" altLang="en-US" b="0" u="none" dirty="0"/>
              <a:t>日前までに以下の入力をお願いいたします</a:t>
            </a:r>
            <a:endParaRPr kumimoji="1" lang="en-US" altLang="ja-JP" b="0" u="none" dirty="0"/>
          </a:p>
          <a:p>
            <a:endParaRPr kumimoji="1" lang="en-US" altLang="ja-JP" b="0" u="none" dirty="0"/>
          </a:p>
          <a:p>
            <a:r>
              <a:rPr lang="ja-JP" altLang="en-US" dirty="0">
                <a:latin typeface="ＭＳ Ｐ明朝" panose="02020600040205080304" pitchFamily="18" charset="-128"/>
                <a:ea typeface="ＭＳ Ｐ明朝" panose="02020600040205080304" pitchFamily="18" charset="-128"/>
              </a:rPr>
              <a:t>１．クラブの住所など基本情報の入力</a:t>
            </a:r>
            <a:endParaRPr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２．会長、幹事、担当委員長、カウンセラーの情報を入力</a:t>
            </a:r>
            <a:endParaRPr kumimoji="1" lang="en-US" altLang="ja-JP"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ＭＳ Ｐ明朝" panose="02020600040205080304" pitchFamily="18" charset="-128"/>
                <a:ea typeface="ＭＳ Ｐ明朝" panose="02020600040205080304" pitchFamily="18" charset="-128"/>
              </a:rPr>
              <a:t>３．カウンセラー届けのアップロード</a:t>
            </a:r>
            <a:endParaRPr lang="en-US" altLang="ja-JP" dirty="0">
              <a:latin typeface="ＭＳ Ｐ明朝" panose="02020600040205080304" pitchFamily="18" charset="-128"/>
              <a:ea typeface="ＭＳ Ｐ明朝" panose="02020600040205080304" pitchFamily="18" charset="-128"/>
            </a:endParaRPr>
          </a:p>
          <a:p>
            <a:endParaRPr kumimoji="1" lang="en-US" altLang="ja-JP"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b="0" u="none" dirty="0"/>
              <a:t>カウンセラーにつきましてはまだ決まっていないかもしれませんが決まりましたら速やかに入力と</a:t>
            </a:r>
            <a:r>
              <a:rPr lang="ja-JP" altLang="en-US" dirty="0">
                <a:latin typeface="ＭＳ Ｐ明朝" panose="02020600040205080304" pitchFamily="18" charset="-128"/>
                <a:ea typeface="ＭＳ Ｐ明朝" panose="02020600040205080304" pitchFamily="18" charset="-128"/>
              </a:rPr>
              <a:t>カウンセラー届けのアップロード</a:t>
            </a:r>
            <a:endParaRPr lang="en-US" altLang="ja-JP" dirty="0">
              <a:latin typeface="ＭＳ Ｐ明朝" panose="02020600040205080304" pitchFamily="18" charset="-128"/>
              <a:ea typeface="ＭＳ Ｐ明朝" panose="02020600040205080304" pitchFamily="18" charset="-128"/>
            </a:endParaRPr>
          </a:p>
          <a:p>
            <a:r>
              <a:rPr kumimoji="1" lang="ja-JP" altLang="en-US" b="0" u="none" dirty="0"/>
              <a:t>をお願いします。</a:t>
            </a:r>
            <a:endParaRPr kumimoji="1" lang="en-US" altLang="ja-JP" b="0" u="none" dirty="0"/>
          </a:p>
          <a:p>
            <a:endParaRPr kumimoji="1" lang="en-US" altLang="ja-JP" b="0"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b="0" u="none"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6</a:t>
            </a:fld>
            <a:endParaRPr lang="en-US" altLang="ja-JP"/>
          </a:p>
        </p:txBody>
      </p:sp>
    </p:spTree>
    <p:extLst>
      <p:ext uri="{BB962C8B-B14F-4D97-AF65-F5344CB8AC3E}">
        <p14:creationId xmlns:p14="http://schemas.microsoft.com/office/powerpoint/2010/main" val="638668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第一回</a:t>
            </a:r>
            <a:r>
              <a:rPr lang="en-US" altLang="ja-JP" sz="1200" dirty="0"/>
              <a:t>YESS</a:t>
            </a:r>
            <a:r>
              <a:rPr lang="ja-JP" altLang="en-US" sz="1200" dirty="0"/>
              <a:t>の説明を終わります。</a:t>
            </a:r>
            <a:endParaRPr lang="en-US" altLang="ja-JP" sz="1200" dirty="0"/>
          </a:p>
          <a:p>
            <a:endParaRPr kumimoji="1" lang="en-US" altLang="ja-JP" sz="1200" dirty="0"/>
          </a:p>
          <a:p>
            <a:r>
              <a:rPr kumimoji="1" lang="ja-JP" altLang="en-US" sz="1200" dirty="0"/>
              <a:t>次回もこの資料を使いますので持参をお願いします。</a:t>
            </a:r>
            <a:endParaRPr kumimoji="1" lang="en-US" altLang="ja-JP" sz="1200" dirty="0"/>
          </a:p>
          <a:p>
            <a:endParaRPr kumimoji="1" lang="en-US" altLang="ja-JP" sz="1200" dirty="0"/>
          </a:p>
          <a:p>
            <a:r>
              <a:rPr kumimoji="1" lang="ja-JP" altLang="en-US" sz="1200" dirty="0"/>
              <a:t>｛</a:t>
            </a:r>
            <a:r>
              <a:rPr kumimoji="1" lang="en-US" altLang="ja-JP" sz="1200" dirty="0"/>
              <a:t>10</a:t>
            </a:r>
            <a:r>
              <a:rPr kumimoji="1" lang="ja-JP" altLang="en-US" sz="1200" dirty="0"/>
              <a:t>秒待つ｝</a:t>
            </a:r>
            <a:endParaRPr kumimoji="1" lang="en-US" altLang="ja-JP" sz="1200" dirty="0"/>
          </a:p>
          <a:p>
            <a:endParaRPr kumimoji="1"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7</a:t>
            </a:fld>
            <a:endParaRPr lang="en-US" altLang="ja-JP"/>
          </a:p>
        </p:txBody>
      </p:sp>
    </p:spTree>
    <p:extLst>
      <p:ext uri="{BB962C8B-B14F-4D97-AF65-F5344CB8AC3E}">
        <p14:creationId xmlns:p14="http://schemas.microsoft.com/office/powerpoint/2010/main" val="3925707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前回のオリエンテーションでお願いしました。クラブの情報の入力はできましたでしょうか？</a:t>
            </a:r>
            <a:endParaRPr lang="en-US" altLang="ja-JP" sz="1200" dirty="0"/>
          </a:p>
          <a:p>
            <a:endParaRPr lang="en-US" altLang="ja-JP" sz="1200" dirty="0"/>
          </a:p>
          <a:p>
            <a:r>
              <a:rPr lang="ja-JP" altLang="en-US" sz="1200" dirty="0"/>
              <a:t>一通りご説明いたしますので、入力ができた方も復習のつもりでお聞きください。</a:t>
            </a:r>
            <a:endParaRPr lang="en-US" altLang="ja-JP" sz="1200" dirty="0"/>
          </a:p>
          <a:p>
            <a:r>
              <a:rPr lang="ja-JP" altLang="en-US" sz="1200" dirty="0"/>
              <a:t>それではご説明いたします。</a:t>
            </a:r>
            <a:endParaRPr lang="en-US" altLang="ja-JP" sz="1200" dirty="0"/>
          </a:p>
          <a:p>
            <a:endParaRPr kumimoji="1" lang="en-US" altLang="ja-JP" sz="1200" dirty="0"/>
          </a:p>
          <a:p>
            <a:r>
              <a:rPr kumimoji="1" lang="ja-JP" altLang="en-US" dirty="0"/>
              <a:t>このオレンジのボタン（アニメ）を押していただきますと、</a:t>
            </a:r>
            <a:r>
              <a:rPr lang="ja-JP" altLang="en-US" sz="1200" dirty="0"/>
              <a:t>クラブの住所や電話番号を入力できます。</a:t>
            </a:r>
            <a:endParaRPr lang="en-US" altLang="ja-JP" sz="1200" dirty="0"/>
          </a:p>
          <a:p>
            <a:endParaRPr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t>また、学生の名前の（アニメ）をクリックしますと学生の詳細情報から</a:t>
            </a:r>
            <a:endParaRPr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t>学生の年度のクラブの会長や幹事（アニメ）などの詳細情報を入力できます。</a:t>
            </a:r>
            <a:endParaRPr lang="en-US" altLang="ja-JP" sz="1200" dirty="0"/>
          </a:p>
          <a:p>
            <a:endParaRPr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A158DC8-321B-9545-8C22-786D87300914}" type="slidenum">
              <a:rPr lang="en-US" altLang="ja-JP" smtClean="0"/>
              <a:pPr>
                <a:defRPr/>
              </a:pPr>
              <a:t>8</a:t>
            </a:fld>
            <a:endParaRPr lang="en-US" altLang="ja-JP"/>
          </a:p>
        </p:txBody>
      </p:sp>
    </p:spTree>
    <p:extLst>
      <p:ext uri="{BB962C8B-B14F-4D97-AF65-F5344CB8AC3E}">
        <p14:creationId xmlns:p14="http://schemas.microsoft.com/office/powerpoint/2010/main" val="1786034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lang="ja-JP" altLang="en-US" sz="1200" dirty="0"/>
              <a:t>クラブの担当者の情報を入力</a:t>
            </a:r>
            <a:r>
              <a:rPr kumimoji="1" lang="ja-JP" altLang="en-US" sz="1200" dirty="0"/>
              <a:t>していただきます。</a:t>
            </a:r>
            <a:endParaRPr kumimoji="1" lang="en-US" altLang="ja-JP" sz="1200" dirty="0"/>
          </a:p>
          <a:p>
            <a:endParaRPr kumimoji="1" lang="en-US" altLang="ja-JP" dirty="0"/>
          </a:p>
          <a:p>
            <a:r>
              <a:rPr kumimoji="1" lang="ja-JP" altLang="en-US" dirty="0"/>
              <a:t>学生のページから「クラブ情報」ボタン（アニメ）を押します。</a:t>
            </a:r>
            <a:endParaRPr kumimoji="1" lang="en-US" altLang="ja-JP" dirty="0"/>
          </a:p>
          <a:p>
            <a:endParaRPr kumimoji="1" lang="en-US" altLang="ja-JP" dirty="0"/>
          </a:p>
          <a:p>
            <a:r>
              <a:rPr kumimoji="1" lang="ja-JP" altLang="en-US" dirty="0"/>
              <a:t>そうしますと、入力画面にうつりますので、この「新規」（アニメ）のボタンを押して入力してください。</a:t>
            </a:r>
            <a:endParaRPr kumimoji="1" lang="en-US" altLang="ja-JP" dirty="0"/>
          </a:p>
          <a:p>
            <a:endParaRPr kumimoji="1" lang="en-US" altLang="ja-JP" dirty="0"/>
          </a:p>
          <a:p>
            <a:r>
              <a:rPr kumimoji="1" lang="ja-JP" altLang="en-US" dirty="0"/>
              <a:t>クラブ参加資格認定覚書（</a:t>
            </a:r>
            <a:r>
              <a:rPr kumimoji="1" lang="en-US" altLang="ja-JP" dirty="0"/>
              <a:t>MOU</a:t>
            </a:r>
            <a:r>
              <a:rPr kumimoji="1" lang="ja-JP" altLang="en-US" dirty="0"/>
              <a:t>）はこちら（アニメ）からアップロードしてください。</a:t>
            </a:r>
            <a:endParaRPr kumimoji="1" lang="en-US" altLang="ja-JP" dirty="0"/>
          </a:p>
          <a:p>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ea typeface="ＭＳ Ｐ明朝" charset="-128"/>
              </a:rPr>
              <a:t>｛</a:t>
            </a:r>
            <a:r>
              <a:rPr lang="en-US" altLang="ja-JP" dirty="0">
                <a:ea typeface="ＭＳ Ｐ明朝" charset="-128"/>
              </a:rPr>
              <a:t>NEXT</a:t>
            </a:r>
            <a:r>
              <a:rPr lang="ja-JP" altLang="en-US" dirty="0">
                <a:ea typeface="ＭＳ Ｐ明朝" charset="-128"/>
              </a:rPr>
              <a:t>｝</a:t>
            </a:r>
            <a:endParaRPr lang="ja-JP" altLang="ja-JP" dirty="0">
              <a:ea typeface="ＭＳ Ｐ明朝"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4A158DC8-321B-9545-8C22-786D87300914}" type="slidenum">
              <a:rPr lang="en-US" altLang="ja-JP" smtClean="0"/>
              <a:pPr>
                <a:defRPr/>
              </a:pPr>
              <a:t>9</a:t>
            </a:fld>
            <a:endParaRPr lang="en-US" altLang="ja-JP"/>
          </a:p>
        </p:txBody>
      </p:sp>
    </p:spTree>
    <p:extLst>
      <p:ext uri="{BB962C8B-B14F-4D97-AF65-F5344CB8AC3E}">
        <p14:creationId xmlns:p14="http://schemas.microsoft.com/office/powerpoint/2010/main" val="351448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555"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2355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sz="1800"/>
            </a:lvl1pPr>
          </a:lstStyle>
          <a:p>
            <a:pPr>
              <a:defRPr/>
            </a:pPr>
            <a:fld id="{22B6BEF2-F84F-8642-91FB-971031A0987D}" type="slidenum">
              <a:rPr lang="en-US" altLang="ja-JP" smtClean="0"/>
              <a:pPr>
                <a:defRPr/>
              </a:pPr>
              <a:t>‹#›</a:t>
            </a:fld>
            <a:endParaRPr lang="en-US" altLang="ja-JP" dirty="0"/>
          </a:p>
        </p:txBody>
      </p:sp>
    </p:spTree>
    <p:extLst>
      <p:ext uri="{BB962C8B-B14F-4D97-AF65-F5344CB8AC3E}">
        <p14:creationId xmlns:p14="http://schemas.microsoft.com/office/powerpoint/2010/main" val="136518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B04571B4-A332-5641-8D9C-DA84AEE715A8}" type="slidenum">
              <a:rPr lang="en-US" altLang="ja-JP"/>
              <a:pPr>
                <a:defRPr/>
              </a:pPr>
              <a:t>‹#›</a:t>
            </a:fld>
            <a:endParaRPr lang="en-US" altLang="ja-JP"/>
          </a:p>
        </p:txBody>
      </p:sp>
    </p:spTree>
    <p:extLst>
      <p:ext uri="{BB962C8B-B14F-4D97-AF65-F5344CB8AC3E}">
        <p14:creationId xmlns:p14="http://schemas.microsoft.com/office/powerpoint/2010/main" val="135049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AD1F4F71-508A-C94E-8243-6C9234CB0825}" type="slidenum">
              <a:rPr lang="en-US" altLang="ja-JP"/>
              <a:pPr>
                <a:defRPr/>
              </a:pPr>
              <a:t>‹#›</a:t>
            </a:fld>
            <a:endParaRPr lang="en-US" altLang="ja-JP"/>
          </a:p>
        </p:txBody>
      </p:sp>
    </p:spTree>
    <p:extLst>
      <p:ext uri="{BB962C8B-B14F-4D97-AF65-F5344CB8AC3E}">
        <p14:creationId xmlns:p14="http://schemas.microsoft.com/office/powerpoint/2010/main" val="783368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719263"/>
            <a:ext cx="4038600" cy="44116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719263"/>
            <a:ext cx="4038600" cy="44116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8B8E951B-9DFF-D246-ACE3-550F05F3A287}" type="slidenum">
              <a:rPr lang="en-US" altLang="ja-JP"/>
              <a:pPr>
                <a:defRPr/>
              </a:pPr>
              <a:t>‹#›</a:t>
            </a:fld>
            <a:endParaRPr lang="en-US" altLang="ja-JP"/>
          </a:p>
        </p:txBody>
      </p:sp>
    </p:spTree>
    <p:extLst>
      <p:ext uri="{BB962C8B-B14F-4D97-AF65-F5344CB8AC3E}">
        <p14:creationId xmlns:p14="http://schemas.microsoft.com/office/powerpoint/2010/main" val="1102520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タイトル、2 つの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457200" y="1719263"/>
            <a:ext cx="4038600" cy="21288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7200" y="4000500"/>
            <a:ext cx="4038600" cy="21304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half" idx="3"/>
          </p:nvPr>
        </p:nvSpPr>
        <p:spPr>
          <a:xfrm>
            <a:off x="4648200" y="1719263"/>
            <a:ext cx="4038600" cy="44116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ln/>
        </p:spPr>
        <p:txBody>
          <a:bodyPr/>
          <a:lstStyle>
            <a:lvl1pPr>
              <a:defRPr/>
            </a:lvl1pPr>
          </a:lstStyle>
          <a:p>
            <a:pPr>
              <a:defRPr/>
            </a:pPr>
            <a:fld id="{0B4E3841-7781-684D-A5E1-A70B1C2BBDDB}" type="slidenum">
              <a:rPr lang="en-US" altLang="ja-JP"/>
              <a:pPr>
                <a:defRPr/>
              </a:pPr>
              <a:t>‹#›</a:t>
            </a:fld>
            <a:endParaRPr lang="en-US" altLang="ja-JP"/>
          </a:p>
        </p:txBody>
      </p:sp>
    </p:spTree>
    <p:extLst>
      <p:ext uri="{BB962C8B-B14F-4D97-AF65-F5344CB8AC3E}">
        <p14:creationId xmlns:p14="http://schemas.microsoft.com/office/powerpoint/2010/main" val="2044897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719263"/>
            <a:ext cx="8229600" cy="4411662"/>
          </a:xfrm>
        </p:spPr>
        <p:txBody>
          <a:bodyPr/>
          <a:lstStyle/>
          <a:p>
            <a:pPr lvl="0"/>
            <a:endParaRPr lang="ja-JP" altLang="en-US" noProof="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10CC05E-EB3B-C844-BC2C-86C70D45AF3E}" type="slidenum">
              <a:rPr lang="en-US" altLang="ja-JP"/>
              <a:pPr>
                <a:defRPr/>
              </a:pPr>
              <a:t>‹#›</a:t>
            </a:fld>
            <a:endParaRPr lang="en-US" altLang="ja-JP"/>
          </a:p>
        </p:txBody>
      </p:sp>
    </p:spTree>
    <p:extLst>
      <p:ext uri="{BB962C8B-B14F-4D97-AF65-F5344CB8AC3E}">
        <p14:creationId xmlns:p14="http://schemas.microsoft.com/office/powerpoint/2010/main" val="196751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sz="1800"/>
            </a:lvl1pPr>
          </a:lstStyle>
          <a:p>
            <a:pPr>
              <a:defRPr/>
            </a:pPr>
            <a:fld id="{0331EEB5-871C-3C46-BA86-090CCFE8305C}" type="slidenum">
              <a:rPr lang="en-US" altLang="ja-JP" smtClean="0"/>
              <a:pPr>
                <a:defRPr/>
              </a:pPr>
              <a:t>‹#›</a:t>
            </a:fld>
            <a:endParaRPr lang="en-US" altLang="ja-JP" dirty="0"/>
          </a:p>
        </p:txBody>
      </p:sp>
    </p:spTree>
    <p:extLst>
      <p:ext uri="{BB962C8B-B14F-4D97-AF65-F5344CB8AC3E}">
        <p14:creationId xmlns:p14="http://schemas.microsoft.com/office/powerpoint/2010/main" val="171463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2806117-6349-4D4C-9ACF-09E6407ED3E1}" type="slidenum">
              <a:rPr lang="en-US" altLang="ja-JP"/>
              <a:pPr>
                <a:defRPr/>
              </a:pPr>
              <a:t>‹#›</a:t>
            </a:fld>
            <a:endParaRPr lang="en-US" altLang="ja-JP"/>
          </a:p>
        </p:txBody>
      </p:sp>
    </p:spTree>
    <p:extLst>
      <p:ext uri="{BB962C8B-B14F-4D97-AF65-F5344CB8AC3E}">
        <p14:creationId xmlns:p14="http://schemas.microsoft.com/office/powerpoint/2010/main" val="195774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ABAE56DC-09A3-544C-B1EE-1FD644BD2FF8}" type="slidenum">
              <a:rPr lang="en-US" altLang="ja-JP"/>
              <a:pPr>
                <a:defRPr/>
              </a:pPr>
              <a:t>‹#›</a:t>
            </a:fld>
            <a:endParaRPr lang="en-US" altLang="ja-JP"/>
          </a:p>
        </p:txBody>
      </p:sp>
    </p:spTree>
    <p:extLst>
      <p:ext uri="{BB962C8B-B14F-4D97-AF65-F5344CB8AC3E}">
        <p14:creationId xmlns:p14="http://schemas.microsoft.com/office/powerpoint/2010/main" val="424238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91C59DCC-3C9C-E149-892F-A81DA5CF44C2}" type="slidenum">
              <a:rPr lang="en-US" altLang="ja-JP"/>
              <a:pPr>
                <a:defRPr/>
              </a:pPr>
              <a:t>‹#›</a:t>
            </a:fld>
            <a:endParaRPr lang="en-US" altLang="ja-JP"/>
          </a:p>
        </p:txBody>
      </p:sp>
    </p:spTree>
    <p:extLst>
      <p:ext uri="{BB962C8B-B14F-4D97-AF65-F5344CB8AC3E}">
        <p14:creationId xmlns:p14="http://schemas.microsoft.com/office/powerpoint/2010/main" val="71988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71074A02-1F6F-5C41-B046-446AFDF83EAF}" type="slidenum">
              <a:rPr lang="en-US" altLang="ja-JP"/>
              <a:pPr>
                <a:defRPr/>
              </a:pPr>
              <a:t>‹#›</a:t>
            </a:fld>
            <a:endParaRPr lang="en-US" altLang="ja-JP"/>
          </a:p>
        </p:txBody>
      </p:sp>
    </p:spTree>
    <p:extLst>
      <p:ext uri="{BB962C8B-B14F-4D97-AF65-F5344CB8AC3E}">
        <p14:creationId xmlns:p14="http://schemas.microsoft.com/office/powerpoint/2010/main" val="164976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CDBE7094-8B00-A342-A305-DC062A60999A}" type="slidenum">
              <a:rPr lang="en-US" altLang="ja-JP"/>
              <a:pPr>
                <a:defRPr/>
              </a:pPr>
              <a:t>‹#›</a:t>
            </a:fld>
            <a:endParaRPr lang="en-US" altLang="ja-JP"/>
          </a:p>
        </p:txBody>
      </p:sp>
    </p:spTree>
    <p:extLst>
      <p:ext uri="{BB962C8B-B14F-4D97-AF65-F5344CB8AC3E}">
        <p14:creationId xmlns:p14="http://schemas.microsoft.com/office/powerpoint/2010/main" val="59651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E6D10184-8E0C-134A-98BA-1CF102D34E54}" type="slidenum">
              <a:rPr lang="en-US" altLang="ja-JP"/>
              <a:pPr>
                <a:defRPr/>
              </a:pPr>
              <a:t>‹#›</a:t>
            </a:fld>
            <a:endParaRPr lang="en-US" altLang="ja-JP"/>
          </a:p>
        </p:txBody>
      </p:sp>
    </p:spTree>
    <p:extLst>
      <p:ext uri="{BB962C8B-B14F-4D97-AF65-F5344CB8AC3E}">
        <p14:creationId xmlns:p14="http://schemas.microsoft.com/office/powerpoint/2010/main" val="1189641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2B0F0E7-A647-8B40-9CE0-E2A4B3E3D316}" type="slidenum">
              <a:rPr lang="en-US" altLang="ja-JP"/>
              <a:pPr>
                <a:defRPr/>
              </a:pPr>
              <a:t>‹#›</a:t>
            </a:fld>
            <a:endParaRPr lang="en-US" altLang="ja-JP"/>
          </a:p>
        </p:txBody>
      </p:sp>
    </p:spTree>
    <p:extLst>
      <p:ext uri="{BB962C8B-B14F-4D97-AF65-F5344CB8AC3E}">
        <p14:creationId xmlns:p14="http://schemas.microsoft.com/office/powerpoint/2010/main" val="10252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253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buClrTx/>
              <a:buSzTx/>
              <a:buFontTx/>
              <a:buNone/>
              <a:defRPr kumimoji="0" sz="1000">
                <a:latin typeface="Arial" charset="0"/>
                <a:ea typeface="ＭＳ Ｐゴシック" panose="020B0600070205080204" pitchFamily="50" charset="-128"/>
              </a:defRPr>
            </a:lvl1pPr>
          </a:lstStyle>
          <a:p>
            <a:pPr>
              <a:defRPr/>
            </a:pPr>
            <a:endParaRPr lang="en-US" altLang="ja-JP"/>
          </a:p>
        </p:txBody>
      </p:sp>
      <p:sp>
        <p:nvSpPr>
          <p:cNvPr id="2253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buClrTx/>
              <a:buSzTx/>
              <a:buFontTx/>
              <a:buNone/>
              <a:defRPr kumimoji="0" sz="1000">
                <a:latin typeface="Arial" charset="0"/>
                <a:ea typeface="ＭＳ Ｐゴシック" panose="020B0600070205080204" pitchFamily="50" charset="-128"/>
              </a:defRPr>
            </a:lvl1pPr>
          </a:lstStyle>
          <a:p>
            <a:pPr>
              <a:defRPr/>
            </a:pPr>
            <a:endParaRPr lang="en-US" altLang="ja-JP"/>
          </a:p>
        </p:txBody>
      </p:sp>
      <p:sp>
        <p:nvSpPr>
          <p:cNvPr id="2253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buClrTx/>
              <a:buSzTx/>
              <a:buFontTx/>
              <a:buNone/>
              <a:defRPr kumimoji="0" sz="1000">
                <a:latin typeface="Arial" panose="020B0604020202020204" pitchFamily="34" charset="0"/>
                <a:ea typeface="ＭＳ Ｐゴシック" panose="020B0600070205080204" pitchFamily="50" charset="-128"/>
              </a:defRPr>
            </a:lvl1pPr>
          </a:lstStyle>
          <a:p>
            <a:pPr>
              <a:defRPr/>
            </a:pPr>
            <a:fld id="{D1DC27DD-9836-BD4B-970E-3D7C6761A97D}" type="slidenum">
              <a:rPr lang="en-US" altLang="ja-JP"/>
              <a:pPr>
                <a:defRPr/>
              </a:pPr>
              <a: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9" name="Oval 15"/>
            <p:cNvSpPr>
              <a:spLocks noChangeArrowheads="1"/>
            </p:cNvSpPr>
            <p:nvPr/>
          </p:nvSpPr>
          <p:spPr bwMode="auto">
            <a:xfrm>
              <a:off x="5472" y="1072"/>
              <a:ext cx="76"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0" name="Oval 16"/>
            <p:cNvSpPr>
              <a:spLocks noChangeArrowheads="1"/>
            </p:cNvSpPr>
            <p:nvPr/>
          </p:nvSpPr>
          <p:spPr bwMode="auto">
            <a:xfrm>
              <a:off x="5136" y="1184"/>
              <a:ext cx="80"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1" name="Oval 17"/>
            <p:cNvSpPr>
              <a:spLocks noChangeArrowheads="1"/>
            </p:cNvSpPr>
            <p:nvPr/>
          </p:nvSpPr>
          <p:spPr bwMode="auto">
            <a:xfrm>
              <a:off x="5248" y="1184"/>
              <a:ext cx="79"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2" name="Oval 18"/>
            <p:cNvSpPr>
              <a:spLocks noChangeArrowheads="1"/>
            </p:cNvSpPr>
            <p:nvPr/>
          </p:nvSpPr>
          <p:spPr bwMode="auto">
            <a:xfrm>
              <a:off x="5360"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3" name="Oval 19"/>
            <p:cNvSpPr>
              <a:spLocks noChangeArrowheads="1"/>
            </p:cNvSpPr>
            <p:nvPr/>
          </p:nvSpPr>
          <p:spPr bwMode="auto">
            <a:xfrm>
              <a:off x="5472"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4" name="Oval 20"/>
            <p:cNvSpPr>
              <a:spLocks noChangeArrowheads="1"/>
            </p:cNvSpPr>
            <p:nvPr/>
          </p:nvSpPr>
          <p:spPr bwMode="auto">
            <a:xfrm>
              <a:off x="5584" y="1184"/>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8" name="Oval 24"/>
            <p:cNvSpPr>
              <a:spLocks noChangeArrowheads="1"/>
            </p:cNvSpPr>
            <p:nvPr/>
          </p:nvSpPr>
          <p:spPr bwMode="auto">
            <a:xfrm>
              <a:off x="5472" y="1296"/>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2" name="Oval 28"/>
            <p:cNvSpPr>
              <a:spLocks noChangeArrowheads="1"/>
            </p:cNvSpPr>
            <p:nvPr/>
          </p:nvSpPr>
          <p:spPr bwMode="auto">
            <a:xfrm>
              <a:off x="5472"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7" name="Oval 33"/>
            <p:cNvSpPr>
              <a:spLocks noChangeArrowheads="1"/>
            </p:cNvSpPr>
            <p:nvPr/>
          </p:nvSpPr>
          <p:spPr bwMode="auto">
            <a:xfrm>
              <a:off x="5472" y="1520"/>
              <a:ext cx="76"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8" name="Oval 34"/>
            <p:cNvSpPr>
              <a:spLocks noChangeArrowheads="1"/>
            </p:cNvSpPr>
            <p:nvPr/>
          </p:nvSpPr>
          <p:spPr bwMode="auto">
            <a:xfrm>
              <a:off x="5136" y="1632"/>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9" name="Oval 35"/>
            <p:cNvSpPr>
              <a:spLocks noChangeArrowheads="1"/>
            </p:cNvSpPr>
            <p:nvPr/>
          </p:nvSpPr>
          <p:spPr bwMode="auto">
            <a:xfrm>
              <a:off x="5248" y="1632"/>
              <a:ext cx="79"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0" name="Oval 36"/>
            <p:cNvSpPr>
              <a:spLocks noChangeArrowheads="1"/>
            </p:cNvSpPr>
            <p:nvPr/>
          </p:nvSpPr>
          <p:spPr bwMode="auto">
            <a:xfrm>
              <a:off x="5360"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1" name="Oval 37"/>
            <p:cNvSpPr>
              <a:spLocks noChangeArrowheads="1"/>
            </p:cNvSpPr>
            <p:nvPr/>
          </p:nvSpPr>
          <p:spPr bwMode="auto">
            <a:xfrm>
              <a:off x="5472"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3" name="Oval 39"/>
            <p:cNvSpPr>
              <a:spLocks noChangeArrowheads="1"/>
            </p:cNvSpPr>
            <p:nvPr/>
          </p:nvSpPr>
          <p:spPr bwMode="auto">
            <a:xfrm>
              <a:off x="5472" y="1744"/>
              <a:ext cx="76"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grpSp>
    </p:spTree>
  </p:cSld>
  <p:clrMap bg1="lt1" tx1="dk1" bg2="lt2" tx2="dk2" accent1="accent1" accent2="accent2" accent3="accent3" accent4="accent4" accent5="accent5" accent6="accent6" hlink="hlink" folHlink="folHlink"/>
  <p:sldLayoutIdLst>
    <p:sldLayoutId id="2147483751"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Lst>
  <p:hf hdr="0" ftr="0" dt="0"/>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0.wm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2.png"/><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image" Target="../media/image13.w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oleObject" Target="../embeddings/oleObject9.bin"/><Relationship Id="rId5" Type="http://schemas.openxmlformats.org/officeDocument/2006/relationships/image" Target="../media/image2.png"/><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0.wm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2.png"/><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1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0.wm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2.png"/><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12.bin"/><Relationship Id="rId4" Type="http://schemas.openxmlformats.org/officeDocument/2006/relationships/image" Target="../media/image17.w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2.png"/><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42252" y="2214156"/>
            <a:ext cx="7135936" cy="1142836"/>
          </a:xfrm>
        </p:spPr>
        <p:txBody>
          <a:bodyPr/>
          <a:lstStyle/>
          <a:p>
            <a:pPr eaLnBrk="1" hangingPunct="1">
              <a:lnSpc>
                <a:spcPct val="150000"/>
              </a:lnSpc>
            </a:pPr>
            <a:r>
              <a:rPr lang="en-US" altLang="ja-JP" sz="2800" dirty="0"/>
              <a:t>YESS</a:t>
            </a:r>
            <a:r>
              <a:rPr lang="ja-JP" altLang="en-US" sz="2800" dirty="0"/>
              <a:t>マニュアル（クラブ用）</a:t>
            </a:r>
            <a:br>
              <a:rPr lang="en-US" altLang="ja-JP" sz="4000" dirty="0"/>
            </a:br>
            <a:r>
              <a:rPr lang="ja-JP" altLang="en-US" sz="2000" dirty="0"/>
              <a:t>国際ロータリー　青少年交換委員会</a:t>
            </a:r>
            <a:endParaRPr lang="ja-JP" altLang="en-US" sz="4000" dirty="0"/>
          </a:p>
        </p:txBody>
      </p:sp>
      <p:sp>
        <p:nvSpPr>
          <p:cNvPr id="3" name="テキスト ボックス 2"/>
          <p:cNvSpPr txBox="1"/>
          <p:nvPr/>
        </p:nvSpPr>
        <p:spPr bwMode="auto">
          <a:xfrm>
            <a:off x="1985629" y="6079123"/>
            <a:ext cx="5191720" cy="338554"/>
          </a:xfrm>
          <a:prstGeom prst="rect">
            <a:avLst/>
          </a:prstGeom>
          <a:noFill/>
          <a:ln w="38100" cmpd="dbl">
            <a:noFill/>
            <a:miter lim="800000"/>
            <a:headEnd/>
            <a:tailEnd/>
          </a:ln>
        </p:spPr>
        <p:txBody>
          <a:bodyPr wrap="square" rtlCol="0">
            <a:spAutoFit/>
          </a:bodyPr>
          <a:lstStyle/>
          <a:p>
            <a:pPr algn="r"/>
            <a:r>
              <a:rPr lang="en-US" altLang="ja-JP" sz="1600" dirty="0"/>
              <a:t>RIJYEM YESS</a:t>
            </a:r>
            <a:r>
              <a:rPr lang="ja-JP" altLang="en-US" sz="1600" dirty="0"/>
              <a:t>委員会</a:t>
            </a:r>
            <a:endParaRPr lang="en-US" altLang="ja-JP" sz="1600" dirty="0"/>
          </a:p>
        </p:txBody>
      </p:sp>
      <p:sp>
        <p:nvSpPr>
          <p:cNvPr id="2" name="テキスト ボックス 1"/>
          <p:cNvSpPr txBox="1"/>
          <p:nvPr/>
        </p:nvSpPr>
        <p:spPr bwMode="auto">
          <a:xfrm>
            <a:off x="363663" y="1844824"/>
            <a:ext cx="4176464" cy="369332"/>
          </a:xfrm>
          <a:prstGeom prst="rect">
            <a:avLst/>
          </a:prstGeom>
          <a:noFill/>
          <a:ln w="38100" cmpd="dbl">
            <a:noFill/>
            <a:miter lim="800000"/>
            <a:headEnd/>
            <a:tailEnd/>
          </a:ln>
        </p:spPr>
        <p:txBody>
          <a:bodyPr wrap="square" rtlCol="0">
            <a:spAutoFit/>
          </a:bodyPr>
          <a:lstStyle/>
          <a:p>
            <a:r>
              <a:rPr kumimoji="1" lang="en-US" altLang="ja-JP" dirty="0"/>
              <a:t>Youth Exchange Support System</a:t>
            </a:r>
            <a:endParaRPr kumimoji="1" lang="ja-JP" altLang="en-US" dirty="0"/>
          </a:p>
        </p:txBody>
      </p:sp>
      <p:sp>
        <p:nvSpPr>
          <p:cNvPr id="6" name="正方形/長方形 5"/>
          <p:cNvSpPr/>
          <p:nvPr/>
        </p:nvSpPr>
        <p:spPr>
          <a:xfrm>
            <a:off x="3563888" y="6385798"/>
            <a:ext cx="3842783" cy="369332"/>
          </a:xfrm>
          <a:prstGeom prst="rect">
            <a:avLst/>
          </a:prstGeom>
        </p:spPr>
        <p:txBody>
          <a:bodyPr wrap="none">
            <a:spAutoFit/>
          </a:bodyPr>
          <a:lstStyle/>
          <a:p>
            <a:pPr algn="ctr"/>
            <a:r>
              <a:rPr lang="en-US" altLang="ja-JP" dirty="0"/>
              <a:t>©2017 RIJYEM. All rights reserved. </a:t>
            </a:r>
            <a:endParaRPr lang="ja-JP" altLang="en-US" dirty="0"/>
          </a:p>
        </p:txBody>
      </p:sp>
      <p:sp>
        <p:nvSpPr>
          <p:cNvPr id="5" name="スライド番号プレースホルダー 4"/>
          <p:cNvSpPr>
            <a:spLocks noGrp="1"/>
          </p:cNvSpPr>
          <p:nvPr>
            <p:ph type="sldNum" sz="quarter" idx="12"/>
          </p:nvPr>
        </p:nvSpPr>
        <p:spPr/>
        <p:txBody>
          <a:bodyPr/>
          <a:lstStyle/>
          <a:p>
            <a:pPr>
              <a:defRPr/>
            </a:pPr>
            <a:fld id="{22B6BEF2-F84F-8642-91FB-971031A0987D}" type="slidenum">
              <a:rPr lang="en-US" altLang="ja-JP" smtClean="0"/>
              <a:pPr>
                <a:defRPr/>
              </a:pPr>
              <a:t>1</a:t>
            </a:fld>
            <a:endParaRPr lang="en-US" altLang="ja-JP" dirty="0"/>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346" y="3429000"/>
            <a:ext cx="3104607" cy="880157"/>
          </a:xfrm>
          <a:prstGeom prst="rect">
            <a:avLst/>
          </a:prstGeom>
        </p:spPr>
      </p:pic>
      <p:sp>
        <p:nvSpPr>
          <p:cNvPr id="8" name="正方形/長方形 7"/>
          <p:cNvSpPr/>
          <p:nvPr/>
        </p:nvSpPr>
        <p:spPr>
          <a:xfrm>
            <a:off x="1985629" y="4509120"/>
            <a:ext cx="5108996"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ja-JP" altLang="en-US" dirty="0"/>
              <a:t>マニュアルダウンロード　　　https://rijyec.org/</a:t>
            </a:r>
            <a:endParaRPr lang="en-US" altLang="ja-JP" dirty="0"/>
          </a:p>
          <a:p>
            <a:r>
              <a:rPr lang="ja-JP" altLang="en-US" dirty="0"/>
              <a:t>各種資料→</a:t>
            </a:r>
            <a:r>
              <a:rPr lang="en-US" altLang="ja-JP" dirty="0"/>
              <a:t>YESS</a:t>
            </a:r>
            <a:r>
              <a:rPr lang="ja-JP" altLang="en-US" dirty="0"/>
              <a:t>マニュアル</a:t>
            </a:r>
          </a:p>
        </p:txBody>
      </p:sp>
      <p:sp>
        <p:nvSpPr>
          <p:cNvPr id="4" name="正方形/長方形 3">
            <a:extLst>
              <a:ext uri="{FF2B5EF4-FFF2-40B4-BE49-F238E27FC236}">
                <a16:creationId xmlns:a16="http://schemas.microsoft.com/office/drawing/2014/main" id="{F2011827-6F35-4623-9290-6BF1E9838637}"/>
              </a:ext>
            </a:extLst>
          </p:cNvPr>
          <p:cNvSpPr/>
          <p:nvPr/>
        </p:nvSpPr>
        <p:spPr>
          <a:xfrm>
            <a:off x="1985629" y="5324729"/>
            <a:ext cx="5108995" cy="646331"/>
          </a:xfrm>
          <a:prstGeom prst="rect">
            <a:avLst/>
          </a:prstGeom>
        </p:spPr>
        <p:txBody>
          <a:bodyPr wrap="square">
            <a:spAutoFit/>
          </a:bodyPr>
          <a:lstStyle/>
          <a:p>
            <a:pPr eaLnBrk="1" hangingPunct="1"/>
            <a:r>
              <a:rPr lang="ja-JP" altLang="en-US" dirty="0">
                <a:ea typeface="ＭＳ Ｐ明朝" charset="-128"/>
              </a:rPr>
              <a:t>地区委員の皆さんはクラブの皆様のパソコンがインターネットにつながっているか確認してください。</a:t>
            </a:r>
            <a:endParaRPr lang="ja-JP" altLang="ja-JP" dirty="0">
              <a:ea typeface="ＭＳ Ｐ明朝"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500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p:cNvGraphicFramePr>
            <a:graphicFrameLocks noChangeAspect="1"/>
          </p:cNvGraphicFramePr>
          <p:nvPr/>
        </p:nvGraphicFramePr>
        <p:xfrm>
          <a:off x="355497" y="1830754"/>
          <a:ext cx="6096000" cy="1193800"/>
        </p:xfrm>
        <a:graphic>
          <a:graphicData uri="http://schemas.openxmlformats.org/presentationml/2006/ole">
            <mc:AlternateContent xmlns:mc="http://schemas.openxmlformats.org/markup-compatibility/2006">
              <mc:Choice xmlns:v="urn:schemas-microsoft-com:vml" Requires="v">
                <p:oleObj name="Image" r:id="rId3" imgW="14526720" imgH="2844360" progId="Photoshop.Image.13">
                  <p:embed/>
                </p:oleObj>
              </mc:Choice>
              <mc:Fallback>
                <p:oleObj name="Image" r:id="rId3" imgW="14526720" imgH="2844360" progId="Photoshop.Image.13">
                  <p:embed/>
                  <p:pic>
                    <p:nvPicPr>
                      <p:cNvPr id="5" name="オブジェクト 4"/>
                      <p:cNvPicPr/>
                      <p:nvPr/>
                    </p:nvPicPr>
                    <p:blipFill>
                      <a:blip r:embed="rId4"/>
                      <a:stretch>
                        <a:fillRect/>
                      </a:stretch>
                    </p:blipFill>
                    <p:spPr>
                      <a:xfrm>
                        <a:off x="355497" y="1830754"/>
                        <a:ext cx="6096000" cy="1193800"/>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768479"/>
            <a:ext cx="8001000" cy="542334"/>
          </a:xfrm>
        </p:spPr>
        <p:txBody>
          <a:bodyPr/>
          <a:lstStyle/>
          <a:p>
            <a:r>
              <a:rPr lang="ja-JP" altLang="en-US" sz="2800" dirty="0"/>
              <a:t>カウンセラー届など</a:t>
            </a:r>
          </a:p>
        </p:txBody>
      </p:sp>
      <p:cxnSp>
        <p:nvCxnSpPr>
          <p:cNvPr id="4" name="直線コネクタ 3"/>
          <p:cNvCxnSpPr/>
          <p:nvPr/>
        </p:nvCxnSpPr>
        <p:spPr>
          <a:xfrm>
            <a:off x="179512" y="1340768"/>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bwMode="auto">
          <a:xfrm>
            <a:off x="323528" y="1371502"/>
            <a:ext cx="4248473" cy="707886"/>
          </a:xfrm>
          <a:prstGeom prst="rect">
            <a:avLst/>
          </a:prstGeom>
          <a:noFill/>
          <a:ln w="38100" cmpd="dbl">
            <a:noFill/>
            <a:miter lim="800000"/>
            <a:headEnd/>
            <a:tailEnd/>
          </a:ln>
        </p:spPr>
        <p:txBody>
          <a:bodyPr wrap="square" rtlCol="0">
            <a:spAutoFit/>
          </a:bodyPr>
          <a:lstStyle/>
          <a:p>
            <a:r>
              <a:rPr lang="ja-JP" altLang="en-US" sz="2000" kern="0" dirty="0"/>
              <a:t>受入（派遣）クラブがアップロードする。</a:t>
            </a:r>
            <a:endParaRPr lang="en-US" altLang="ja-JP" sz="2000" kern="0" dirty="0"/>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19" name="直線矢印コネクタ 18"/>
          <p:cNvCxnSpPr/>
          <p:nvPr/>
        </p:nvCxnSpPr>
        <p:spPr>
          <a:xfrm flipH="1">
            <a:off x="5111308" y="1989215"/>
            <a:ext cx="324789" cy="2066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bwMode="auto">
          <a:xfrm>
            <a:off x="5455150" y="1512386"/>
            <a:ext cx="1322911" cy="492443"/>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300" dirty="0"/>
              <a:t>「書類」を</a:t>
            </a:r>
            <a:r>
              <a:rPr kumimoji="1" lang="ja-JP" altLang="en-US" sz="1300" dirty="0"/>
              <a:t>クリックする。</a:t>
            </a:r>
          </a:p>
        </p:txBody>
      </p:sp>
      <p:sp>
        <p:nvSpPr>
          <p:cNvPr id="38" name="テキスト ボックス 37"/>
          <p:cNvSpPr txBox="1"/>
          <p:nvPr/>
        </p:nvSpPr>
        <p:spPr bwMode="auto">
          <a:xfrm>
            <a:off x="539552" y="4851694"/>
            <a:ext cx="2990608" cy="692497"/>
          </a:xfrm>
          <a:prstGeom prst="rect">
            <a:avLst/>
          </a:prstGeom>
          <a:noFill/>
          <a:ln w="12700" cmpd="sng">
            <a:solidFill>
              <a:schemeClr val="tx1"/>
            </a:solidFill>
            <a:miter lim="800000"/>
            <a:headEnd/>
            <a:tailEnd/>
          </a:ln>
        </p:spPr>
        <p:txBody>
          <a:bodyPr wrap="square" rtlCol="0">
            <a:spAutoFit/>
          </a:bodyPr>
          <a:lstStyle/>
          <a:p>
            <a:r>
              <a:rPr lang="ja-JP" altLang="en-US" sz="1300" dirty="0"/>
              <a:t>カウンセラー届けをこちらでアップロードして、地区委員会に送る。</a:t>
            </a:r>
            <a:endParaRPr lang="en-US" altLang="ja-JP" sz="1300" dirty="0"/>
          </a:p>
          <a:p>
            <a:r>
              <a:rPr lang="ja-JP" altLang="en-US" sz="1300" dirty="0"/>
              <a:t>送る方法は地区の指定による。</a:t>
            </a:r>
            <a:endParaRPr lang="en-US" altLang="ja-JP" sz="1300" dirty="0"/>
          </a:p>
        </p:txBody>
      </p:sp>
      <p:graphicFrame>
        <p:nvGraphicFramePr>
          <p:cNvPr id="8" name="オブジェクト 7"/>
          <p:cNvGraphicFramePr>
            <a:graphicFrameLocks noChangeAspect="1"/>
          </p:cNvGraphicFramePr>
          <p:nvPr/>
        </p:nvGraphicFramePr>
        <p:xfrm>
          <a:off x="4172164" y="2593870"/>
          <a:ext cx="4690018" cy="3746715"/>
        </p:xfrm>
        <a:graphic>
          <a:graphicData uri="http://schemas.openxmlformats.org/presentationml/2006/ole">
            <mc:AlternateContent xmlns:mc="http://schemas.openxmlformats.org/markup-compatibility/2006">
              <mc:Choice xmlns:v="urn:schemas-microsoft-com:vml" Requires="v">
                <p:oleObj name="Image" r:id="rId6" imgW="11237760" imgH="8977680" progId="Photoshop.Image.13">
                  <p:embed/>
                </p:oleObj>
              </mc:Choice>
              <mc:Fallback>
                <p:oleObj name="Image" r:id="rId6" imgW="11237760" imgH="8977680" progId="Photoshop.Image.13">
                  <p:embed/>
                  <p:pic>
                    <p:nvPicPr>
                      <p:cNvPr id="8" name="オブジェクト 7"/>
                      <p:cNvPicPr/>
                      <p:nvPr/>
                    </p:nvPicPr>
                    <p:blipFill>
                      <a:blip r:embed="rId7"/>
                      <a:stretch>
                        <a:fillRect/>
                      </a:stretch>
                    </p:blipFill>
                    <p:spPr>
                      <a:xfrm>
                        <a:off x="4172164" y="2593870"/>
                        <a:ext cx="4690018" cy="3746715"/>
                      </a:xfrm>
                      <a:prstGeom prst="rect">
                        <a:avLst/>
                      </a:prstGeom>
                      <a:ln w="12700">
                        <a:solidFill>
                          <a:schemeClr val="tx1"/>
                        </a:solidFill>
                      </a:ln>
                    </p:spPr>
                  </p:pic>
                </p:oleObj>
              </mc:Fallback>
            </mc:AlternateContent>
          </a:graphicData>
        </a:graphic>
      </p:graphicFrame>
      <p:cxnSp>
        <p:nvCxnSpPr>
          <p:cNvPr id="43" name="直線矢印コネクタ 42"/>
          <p:cNvCxnSpPr>
            <a:stCxn id="38" idx="3"/>
          </p:cNvCxnSpPr>
          <p:nvPr/>
        </p:nvCxnSpPr>
        <p:spPr>
          <a:xfrm flipV="1">
            <a:off x="3530160" y="4970136"/>
            <a:ext cx="969832" cy="22780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rot="3038103">
            <a:off x="5374738" y="2577415"/>
            <a:ext cx="432048" cy="64807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211960" y="3356992"/>
            <a:ext cx="1440160" cy="1224136"/>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bwMode="auto">
          <a:xfrm>
            <a:off x="2915816" y="3890014"/>
            <a:ext cx="1152128" cy="507831"/>
          </a:xfrm>
          <a:prstGeom prst="rect">
            <a:avLst/>
          </a:prstGeom>
          <a:noFill/>
          <a:ln w="12700" cmpd="sng">
            <a:solidFill>
              <a:schemeClr val="tx1"/>
            </a:solidFill>
            <a:miter lim="800000"/>
            <a:headEnd/>
            <a:tailEnd/>
          </a:ln>
        </p:spPr>
        <p:txBody>
          <a:bodyPr wrap="square" rtlCol="0">
            <a:spAutoFit/>
          </a:bodyPr>
          <a:lstStyle/>
          <a:p>
            <a:r>
              <a:rPr kumimoji="1" lang="ja-JP" altLang="en-US" sz="900" dirty="0"/>
              <a:t>地区委員会及び</a:t>
            </a:r>
            <a:r>
              <a:rPr kumimoji="1" lang="en-US" altLang="ja-JP" sz="900" dirty="0"/>
              <a:t>RIJYEM</a:t>
            </a:r>
            <a:r>
              <a:rPr kumimoji="1" lang="ja-JP" altLang="en-US" sz="900" dirty="0"/>
              <a:t>がアップします</a:t>
            </a:r>
          </a:p>
        </p:txBody>
      </p:sp>
      <p:cxnSp>
        <p:nvCxnSpPr>
          <p:cNvPr id="18" name="直線矢印コネクタ 17"/>
          <p:cNvCxnSpPr>
            <a:stCxn id="16" idx="3"/>
          </p:cNvCxnSpPr>
          <p:nvPr/>
        </p:nvCxnSpPr>
        <p:spPr>
          <a:xfrm flipV="1">
            <a:off x="4067944" y="4106038"/>
            <a:ext cx="360040" cy="378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6553200" y="6356176"/>
            <a:ext cx="2133600" cy="457200"/>
          </a:xfrm>
        </p:spPr>
        <p:txBody>
          <a:bodyPr/>
          <a:lstStyle/>
          <a:p>
            <a:pPr>
              <a:defRPr/>
            </a:pPr>
            <a:fld id="{0331EEB5-871C-3C46-BA86-090CCFE8305C}" type="slidenum">
              <a:rPr lang="en-US" altLang="ja-JP" smtClean="0"/>
              <a:pPr>
                <a:defRPr/>
              </a:pPr>
              <a:t>10</a:t>
            </a:fld>
            <a:endParaRPr lang="en-US" altLang="ja-JP" dirty="0"/>
          </a:p>
        </p:txBody>
      </p:sp>
      <p:sp>
        <p:nvSpPr>
          <p:cNvPr id="17" name="角丸四角形 16"/>
          <p:cNvSpPr/>
          <p:nvPr/>
        </p:nvSpPr>
        <p:spPr>
          <a:xfrm>
            <a:off x="4211960" y="4631339"/>
            <a:ext cx="1440160" cy="1224136"/>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440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AD118-93F9-4118-8FF8-A4ADB59AB0FD}"/>
              </a:ext>
            </a:extLst>
          </p:cNvPr>
          <p:cNvSpPr>
            <a:spLocks noGrp="1"/>
          </p:cNvSpPr>
          <p:nvPr>
            <p:ph type="title"/>
          </p:nvPr>
        </p:nvSpPr>
        <p:spPr>
          <a:xfrm>
            <a:off x="800100" y="2420888"/>
            <a:ext cx="7543800" cy="864096"/>
          </a:xfrm>
        </p:spPr>
        <p:txBody>
          <a:bodyPr/>
          <a:lstStyle/>
          <a:p>
            <a:r>
              <a:rPr kumimoji="1" lang="ja-JP" altLang="en-US" sz="3200" dirty="0"/>
              <a:t>第二回目</a:t>
            </a:r>
            <a:r>
              <a:rPr kumimoji="1" lang="en-US" altLang="ja-JP" sz="3200" dirty="0"/>
              <a:t>YESS</a:t>
            </a:r>
            <a:r>
              <a:rPr kumimoji="1" lang="ja-JP" altLang="en-US" sz="3200" dirty="0"/>
              <a:t>の説明を終わります。</a:t>
            </a:r>
          </a:p>
        </p:txBody>
      </p:sp>
      <p:sp>
        <p:nvSpPr>
          <p:cNvPr id="4" name="スライド番号プレースホルダー 3">
            <a:extLst>
              <a:ext uri="{FF2B5EF4-FFF2-40B4-BE49-F238E27FC236}">
                <a16:creationId xmlns:a16="http://schemas.microsoft.com/office/drawing/2014/main" id="{1D51D81B-325D-4192-A7E1-BFE2139183EF}"/>
              </a:ext>
            </a:extLst>
          </p:cNvPr>
          <p:cNvSpPr>
            <a:spLocks noGrp="1"/>
          </p:cNvSpPr>
          <p:nvPr>
            <p:ph type="sldNum" sz="quarter" idx="12"/>
          </p:nvPr>
        </p:nvSpPr>
        <p:spPr/>
        <p:txBody>
          <a:bodyPr/>
          <a:lstStyle/>
          <a:p>
            <a:pPr>
              <a:defRPr/>
            </a:pPr>
            <a:fld id="{0331EEB5-871C-3C46-BA86-090CCFE8305C}" type="slidenum">
              <a:rPr lang="en-US" altLang="ja-JP" smtClean="0"/>
              <a:pPr>
                <a:defRPr/>
              </a:pPr>
              <a:t>11</a:t>
            </a:fld>
            <a:endParaRPr lang="en-US" altLang="ja-JP" dirty="0"/>
          </a:p>
        </p:txBody>
      </p:sp>
    </p:spTree>
    <p:extLst>
      <p:ext uri="{BB962C8B-B14F-4D97-AF65-F5344CB8AC3E}">
        <p14:creationId xmlns:p14="http://schemas.microsoft.com/office/powerpoint/2010/main" val="1530131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オブジェクト 6"/>
          <p:cNvGraphicFramePr>
            <a:graphicFrameLocks noChangeAspect="1"/>
          </p:cNvGraphicFramePr>
          <p:nvPr/>
        </p:nvGraphicFramePr>
        <p:xfrm>
          <a:off x="971600" y="3822942"/>
          <a:ext cx="7304381" cy="2680175"/>
        </p:xfrm>
        <a:graphic>
          <a:graphicData uri="http://schemas.openxmlformats.org/presentationml/2006/ole">
            <mc:AlternateContent xmlns:mc="http://schemas.openxmlformats.org/markup-compatibility/2006">
              <mc:Choice xmlns:v="urn:schemas-microsoft-com:vml" Requires="v">
                <p:oleObj name="Image" r:id="rId3" imgW="15542640" imgH="5701320" progId="Photoshop.Image.13">
                  <p:embed/>
                </p:oleObj>
              </mc:Choice>
              <mc:Fallback>
                <p:oleObj name="Image" r:id="rId3" imgW="15542640" imgH="5701320" progId="Photoshop.Image.13">
                  <p:embed/>
                  <p:pic>
                    <p:nvPicPr>
                      <p:cNvPr id="7" name="オブジェクト 6"/>
                      <p:cNvPicPr/>
                      <p:nvPr/>
                    </p:nvPicPr>
                    <p:blipFill>
                      <a:blip r:embed="rId4"/>
                      <a:stretch>
                        <a:fillRect/>
                      </a:stretch>
                    </p:blipFill>
                    <p:spPr>
                      <a:xfrm>
                        <a:off x="971600" y="3822942"/>
                        <a:ext cx="7304381" cy="2680175"/>
                      </a:xfrm>
                      <a:prstGeom prst="rect">
                        <a:avLst/>
                      </a:prstGeom>
                      <a:ln w="12700">
                        <a:solidFill>
                          <a:schemeClr val="tx1"/>
                        </a:solidFill>
                      </a:ln>
                    </p:spPr>
                  </p:pic>
                </p:oleObj>
              </mc:Fallback>
            </mc:AlternateContent>
          </a:graphicData>
        </a:graphic>
      </p:graphicFrame>
      <p:graphicFrame>
        <p:nvGraphicFramePr>
          <p:cNvPr id="5" name="オブジェクト 4"/>
          <p:cNvGraphicFramePr>
            <a:graphicFrameLocks noChangeAspect="1"/>
          </p:cNvGraphicFramePr>
          <p:nvPr/>
        </p:nvGraphicFramePr>
        <p:xfrm>
          <a:off x="395536" y="2424777"/>
          <a:ext cx="6096000" cy="1193800"/>
        </p:xfrm>
        <a:graphic>
          <a:graphicData uri="http://schemas.openxmlformats.org/presentationml/2006/ole">
            <mc:AlternateContent xmlns:mc="http://schemas.openxmlformats.org/markup-compatibility/2006">
              <mc:Choice xmlns:v="urn:schemas-microsoft-com:vml" Requires="v">
                <p:oleObj name="Image" r:id="rId5" imgW="14526720" imgH="2844360" progId="Photoshop.Image.13">
                  <p:embed/>
                </p:oleObj>
              </mc:Choice>
              <mc:Fallback>
                <p:oleObj name="Image" r:id="rId5" imgW="14526720" imgH="2844360" progId="Photoshop.Image.13">
                  <p:embed/>
                  <p:pic>
                    <p:nvPicPr>
                      <p:cNvPr id="5" name="オブジェクト 4"/>
                      <p:cNvPicPr/>
                      <p:nvPr/>
                    </p:nvPicPr>
                    <p:blipFill>
                      <a:blip r:embed="rId6"/>
                      <a:stretch>
                        <a:fillRect/>
                      </a:stretch>
                    </p:blipFill>
                    <p:spPr>
                      <a:xfrm>
                        <a:off x="395536" y="2424777"/>
                        <a:ext cx="6096000" cy="1193800"/>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965595"/>
            <a:ext cx="8001000" cy="489234"/>
          </a:xfrm>
        </p:spPr>
        <p:txBody>
          <a:bodyPr/>
          <a:lstStyle/>
          <a:p>
            <a:r>
              <a:rPr lang="en-US" altLang="ja-JP" sz="2800" dirty="0"/>
              <a:t>IBS</a:t>
            </a:r>
            <a:r>
              <a:rPr lang="ja-JP" altLang="en-US" sz="2800" dirty="0"/>
              <a:t>、</a:t>
            </a:r>
            <a:r>
              <a:rPr lang="en-US" altLang="ja-JP" sz="2800" dirty="0"/>
              <a:t>OBS</a:t>
            </a:r>
            <a:r>
              <a:rPr lang="ja-JP" altLang="en-US" sz="2800" dirty="0"/>
              <a:t>ホストファミリー情報</a:t>
            </a:r>
          </a:p>
        </p:txBody>
      </p:sp>
      <p:cxnSp>
        <p:nvCxnSpPr>
          <p:cNvPr id="4" name="直線コネクタ 3"/>
          <p:cNvCxnSpPr/>
          <p:nvPr/>
        </p:nvCxnSpPr>
        <p:spPr>
          <a:xfrm>
            <a:off x="179512" y="1412776"/>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bwMode="auto">
          <a:xfrm>
            <a:off x="251519" y="1517883"/>
            <a:ext cx="8188695" cy="830997"/>
          </a:xfrm>
          <a:prstGeom prst="rect">
            <a:avLst/>
          </a:prstGeom>
          <a:noFill/>
          <a:ln w="38100" cmpd="dbl">
            <a:noFill/>
            <a:miter lim="800000"/>
            <a:headEnd/>
            <a:tailEnd/>
          </a:ln>
        </p:spPr>
        <p:txBody>
          <a:bodyPr wrap="square" rtlCol="0">
            <a:spAutoFit/>
          </a:bodyPr>
          <a:lstStyle/>
          <a:p>
            <a:r>
              <a:rPr lang="en-US" altLang="ja-JP" sz="2400" kern="0" dirty="0">
                <a:solidFill>
                  <a:srgbClr val="FF0000"/>
                </a:solidFill>
              </a:rPr>
              <a:t>【</a:t>
            </a:r>
            <a:r>
              <a:rPr lang="ja-JP" altLang="en-US" sz="2400" kern="0" dirty="0">
                <a:solidFill>
                  <a:srgbClr val="FF0000"/>
                </a:solidFill>
              </a:rPr>
              <a:t>重要</a:t>
            </a:r>
            <a:r>
              <a:rPr lang="en-US" altLang="ja-JP" sz="2400" kern="0" dirty="0">
                <a:solidFill>
                  <a:srgbClr val="FF0000"/>
                </a:solidFill>
              </a:rPr>
              <a:t>】</a:t>
            </a:r>
            <a:r>
              <a:rPr lang="ja-JP" altLang="en-US" sz="2400" kern="0" dirty="0"/>
              <a:t>受入クラブが入力する。ホストファミリーの予定が決まったら随時変更を行う必要があります。</a:t>
            </a:r>
            <a:endParaRPr lang="en-US" altLang="ja-JP" sz="2400" kern="0" dirty="0"/>
          </a:p>
        </p:txBody>
      </p:sp>
      <p:pic>
        <p:nvPicPr>
          <p:cNvPr id="14" name="図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19" name="直線矢印コネクタ 18"/>
          <p:cNvCxnSpPr>
            <a:stCxn id="20" idx="1"/>
          </p:cNvCxnSpPr>
          <p:nvPr/>
        </p:nvCxnSpPr>
        <p:spPr>
          <a:xfrm flipH="1">
            <a:off x="4355976" y="2450796"/>
            <a:ext cx="722673" cy="4279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bwMode="auto">
          <a:xfrm>
            <a:off x="5078649" y="2204574"/>
            <a:ext cx="1754959" cy="492443"/>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300" dirty="0"/>
              <a:t>「ホストファミリー」を</a:t>
            </a:r>
            <a:r>
              <a:rPr kumimoji="1" lang="ja-JP" altLang="en-US" sz="1300" dirty="0"/>
              <a:t>クリックする。</a:t>
            </a:r>
          </a:p>
        </p:txBody>
      </p:sp>
      <p:sp>
        <p:nvSpPr>
          <p:cNvPr id="38" name="テキスト ボックス 37"/>
          <p:cNvSpPr txBox="1"/>
          <p:nvPr/>
        </p:nvSpPr>
        <p:spPr bwMode="auto">
          <a:xfrm>
            <a:off x="6732240" y="3584484"/>
            <a:ext cx="2040237" cy="492443"/>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300" dirty="0"/>
              <a:t>新規</a:t>
            </a:r>
            <a:r>
              <a:rPr kumimoji="1" lang="ja-JP" altLang="en-US" sz="1300" dirty="0"/>
              <a:t>ホストファミリー登録をします</a:t>
            </a:r>
          </a:p>
        </p:txBody>
      </p:sp>
      <p:cxnSp>
        <p:nvCxnSpPr>
          <p:cNvPr id="43" name="直線矢印コネクタ 42"/>
          <p:cNvCxnSpPr/>
          <p:nvPr/>
        </p:nvCxnSpPr>
        <p:spPr>
          <a:xfrm flipH="1">
            <a:off x="7596338" y="4149080"/>
            <a:ext cx="72006" cy="2952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rot="5400000">
            <a:off x="4067964" y="3320560"/>
            <a:ext cx="432048" cy="648072"/>
          </a:xfrm>
          <a:prstGeom prst="rightArrow">
            <a:avLst/>
          </a:prstGeom>
          <a:solidFill>
            <a:schemeClr val="accent3"/>
          </a:solid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H="1">
            <a:off x="7956376" y="5506475"/>
            <a:ext cx="339822" cy="1896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bwMode="auto">
          <a:xfrm>
            <a:off x="7596336" y="4941168"/>
            <a:ext cx="1152128" cy="507831"/>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900" dirty="0"/>
              <a:t>保護者の情報を変更する場合はこちらから</a:t>
            </a:r>
            <a:r>
              <a:rPr kumimoji="1" lang="ja-JP" altLang="en-US" sz="900" dirty="0" err="1"/>
              <a:t>、、</a:t>
            </a:r>
            <a:endParaRPr kumimoji="1" lang="ja-JP" altLang="en-US" sz="900" dirty="0"/>
          </a:p>
        </p:txBody>
      </p:sp>
      <p:sp>
        <p:nvSpPr>
          <p:cNvPr id="3" name="スライド番号プレースホルダー 2"/>
          <p:cNvSpPr>
            <a:spLocks noGrp="1"/>
          </p:cNvSpPr>
          <p:nvPr>
            <p:ph type="sldNum" sz="quarter" idx="12"/>
          </p:nvPr>
        </p:nvSpPr>
        <p:spPr/>
        <p:txBody>
          <a:bodyPr/>
          <a:lstStyle/>
          <a:p>
            <a:pPr>
              <a:defRPr/>
            </a:pPr>
            <a:fld id="{0331EEB5-871C-3C46-BA86-090CCFE8305C}" type="slidenum">
              <a:rPr lang="en-US" altLang="ja-JP" smtClean="0"/>
              <a:pPr>
                <a:defRPr/>
              </a:pPr>
              <a:t>12</a:t>
            </a:fld>
            <a:endParaRPr lang="en-US" altLang="ja-JP" dirty="0"/>
          </a:p>
        </p:txBody>
      </p:sp>
    </p:spTree>
    <p:extLst>
      <p:ext uri="{BB962C8B-B14F-4D97-AF65-F5344CB8AC3E}">
        <p14:creationId xmlns:p14="http://schemas.microsoft.com/office/powerpoint/2010/main" val="316669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オブジェクト 6"/>
          <p:cNvGraphicFramePr>
            <a:graphicFrameLocks noChangeAspect="1"/>
          </p:cNvGraphicFramePr>
          <p:nvPr/>
        </p:nvGraphicFramePr>
        <p:xfrm>
          <a:off x="365800" y="2095812"/>
          <a:ext cx="2616056" cy="1844807"/>
        </p:xfrm>
        <a:graphic>
          <a:graphicData uri="http://schemas.openxmlformats.org/presentationml/2006/ole">
            <mc:AlternateContent xmlns:mc="http://schemas.openxmlformats.org/markup-compatibility/2006">
              <mc:Choice xmlns:v="urn:schemas-microsoft-com:vml" Requires="v">
                <p:oleObj name="Image" r:id="rId3" imgW="8050680" imgH="5676120" progId="Photoshop.Image.13">
                  <p:embed/>
                </p:oleObj>
              </mc:Choice>
              <mc:Fallback>
                <p:oleObj name="Image" r:id="rId3" imgW="8050680" imgH="5676120" progId="Photoshop.Image.13">
                  <p:embed/>
                  <p:pic>
                    <p:nvPicPr>
                      <p:cNvPr id="7" name="オブジェクト 6"/>
                      <p:cNvPicPr/>
                      <p:nvPr/>
                    </p:nvPicPr>
                    <p:blipFill>
                      <a:blip r:embed="rId4"/>
                      <a:stretch>
                        <a:fillRect/>
                      </a:stretch>
                    </p:blipFill>
                    <p:spPr>
                      <a:xfrm>
                        <a:off x="365800" y="2095812"/>
                        <a:ext cx="2616056" cy="1844807"/>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910931"/>
            <a:ext cx="8001000" cy="543898"/>
          </a:xfrm>
        </p:spPr>
        <p:txBody>
          <a:bodyPr/>
          <a:lstStyle/>
          <a:p>
            <a:r>
              <a:rPr lang="en-US" altLang="ja-JP" sz="3200" dirty="0"/>
              <a:t>IBS</a:t>
            </a:r>
            <a:r>
              <a:rPr lang="ja-JP" altLang="en-US" sz="3200" dirty="0"/>
              <a:t>ホスト高校情報</a:t>
            </a:r>
          </a:p>
        </p:txBody>
      </p:sp>
      <p:cxnSp>
        <p:nvCxnSpPr>
          <p:cNvPr id="4" name="直線コネクタ 3"/>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bwMode="auto">
          <a:xfrm>
            <a:off x="251520" y="1554143"/>
            <a:ext cx="7704857" cy="400110"/>
          </a:xfrm>
          <a:prstGeom prst="rect">
            <a:avLst/>
          </a:prstGeom>
          <a:noFill/>
          <a:ln w="38100" cmpd="dbl">
            <a:noFill/>
            <a:miter lim="800000"/>
            <a:headEnd/>
            <a:tailEnd/>
          </a:ln>
        </p:spPr>
        <p:txBody>
          <a:bodyPr wrap="square" rtlCol="0">
            <a:spAutoFit/>
          </a:bodyPr>
          <a:lstStyle/>
          <a:p>
            <a:r>
              <a:rPr lang="ja-JP" altLang="en-US" sz="2000" kern="0" dirty="0"/>
              <a:t>学生データに受入高校を登録する。</a:t>
            </a:r>
            <a:endParaRPr lang="en-US" altLang="ja-JP" sz="2000" kern="0" dirty="0"/>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19" name="直線矢印コネクタ 18"/>
          <p:cNvCxnSpPr/>
          <p:nvPr/>
        </p:nvCxnSpPr>
        <p:spPr>
          <a:xfrm flipH="1" flipV="1">
            <a:off x="2558376" y="2441862"/>
            <a:ext cx="607731" cy="2391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bwMode="auto">
          <a:xfrm>
            <a:off x="3243864" y="2659020"/>
            <a:ext cx="1541840" cy="492443"/>
          </a:xfrm>
          <a:prstGeom prst="rect">
            <a:avLst/>
          </a:prstGeom>
          <a:solidFill>
            <a:schemeClr val="bg1">
              <a:alpha val="70000"/>
            </a:schemeClr>
          </a:solidFill>
          <a:ln w="12700" cmpd="sng">
            <a:solidFill>
              <a:schemeClr val="tx1"/>
            </a:solidFill>
            <a:miter lim="800000"/>
            <a:headEnd/>
            <a:tailEnd/>
          </a:ln>
        </p:spPr>
        <p:txBody>
          <a:bodyPr wrap="square" rtlCol="0">
            <a:spAutoFit/>
          </a:bodyPr>
          <a:lstStyle/>
          <a:p>
            <a:r>
              <a:rPr lang="ja-JP" altLang="en-US" sz="1300" dirty="0"/>
              <a:t>「受入高校」を</a:t>
            </a:r>
            <a:r>
              <a:rPr kumimoji="1" lang="ja-JP" altLang="en-US" sz="1300" dirty="0"/>
              <a:t>クリックする。</a:t>
            </a:r>
          </a:p>
        </p:txBody>
      </p:sp>
      <p:sp>
        <p:nvSpPr>
          <p:cNvPr id="27" name="テキスト ボックス 26"/>
          <p:cNvSpPr txBox="1"/>
          <p:nvPr/>
        </p:nvSpPr>
        <p:spPr bwMode="auto">
          <a:xfrm>
            <a:off x="1115616" y="5854072"/>
            <a:ext cx="1728192" cy="492443"/>
          </a:xfrm>
          <a:prstGeom prst="rect">
            <a:avLst/>
          </a:prstGeom>
          <a:noFill/>
          <a:ln w="12700" cmpd="sng">
            <a:solidFill>
              <a:schemeClr val="tx1"/>
            </a:solidFill>
            <a:miter lim="800000"/>
            <a:headEnd/>
            <a:tailEnd/>
          </a:ln>
        </p:spPr>
        <p:txBody>
          <a:bodyPr wrap="square" rtlCol="0">
            <a:spAutoFit/>
          </a:bodyPr>
          <a:lstStyle/>
          <a:p>
            <a:r>
              <a:rPr lang="ja-JP" altLang="en-US" sz="1300" dirty="0"/>
              <a:t>新規受入高校登録をします。</a:t>
            </a:r>
            <a:endParaRPr kumimoji="1" lang="ja-JP" altLang="en-US" sz="1300" dirty="0"/>
          </a:p>
        </p:txBody>
      </p:sp>
      <p:graphicFrame>
        <p:nvGraphicFramePr>
          <p:cNvPr id="3" name="オブジェクト 2"/>
          <p:cNvGraphicFramePr>
            <a:graphicFrameLocks noChangeAspect="1"/>
          </p:cNvGraphicFramePr>
          <p:nvPr/>
        </p:nvGraphicFramePr>
        <p:xfrm>
          <a:off x="3348758" y="4069413"/>
          <a:ext cx="5235312" cy="1881440"/>
        </p:xfrm>
        <a:graphic>
          <a:graphicData uri="http://schemas.openxmlformats.org/presentationml/2006/ole">
            <mc:AlternateContent xmlns:mc="http://schemas.openxmlformats.org/markup-compatibility/2006">
              <mc:Choice xmlns:v="urn:schemas-microsoft-com:vml" Requires="v">
                <p:oleObj name="Image" r:id="rId6" imgW="14272920" imgH="5130000" progId="Photoshop.Image.13">
                  <p:embed/>
                </p:oleObj>
              </mc:Choice>
              <mc:Fallback>
                <p:oleObj name="Image" r:id="rId6" imgW="14272920" imgH="5130000" progId="Photoshop.Image.13">
                  <p:embed/>
                  <p:pic>
                    <p:nvPicPr>
                      <p:cNvPr id="3" name="オブジェクト 2"/>
                      <p:cNvPicPr/>
                      <p:nvPr/>
                    </p:nvPicPr>
                    <p:blipFill>
                      <a:blip r:embed="rId7"/>
                      <a:stretch>
                        <a:fillRect/>
                      </a:stretch>
                    </p:blipFill>
                    <p:spPr>
                      <a:xfrm>
                        <a:off x="3348758" y="4069413"/>
                        <a:ext cx="5235312" cy="1881440"/>
                      </a:xfrm>
                      <a:prstGeom prst="rect">
                        <a:avLst/>
                      </a:prstGeom>
                      <a:ln w="12700">
                        <a:solidFill>
                          <a:schemeClr val="tx1"/>
                        </a:solidFill>
                      </a:ln>
                    </p:spPr>
                  </p:pic>
                </p:oleObj>
              </mc:Fallback>
            </mc:AlternateContent>
          </a:graphicData>
        </a:graphic>
      </p:graphicFrame>
      <p:sp>
        <p:nvSpPr>
          <p:cNvPr id="21" name="右矢印 20"/>
          <p:cNvSpPr/>
          <p:nvPr/>
        </p:nvSpPr>
        <p:spPr>
          <a:xfrm rot="3296267">
            <a:off x="2950083" y="3660528"/>
            <a:ext cx="432048" cy="648072"/>
          </a:xfrm>
          <a:prstGeom prst="rightArrow">
            <a:avLst/>
          </a:prstGeom>
          <a:solidFill>
            <a:schemeClr val="accent3"/>
          </a:solid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p:nvPr/>
        </p:nvCxnSpPr>
        <p:spPr>
          <a:xfrm flipV="1">
            <a:off x="2789084" y="5589240"/>
            <a:ext cx="486772" cy="2522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p:cNvSpPr>
            <a:spLocks noGrp="1"/>
          </p:cNvSpPr>
          <p:nvPr>
            <p:ph type="sldNum" sz="quarter" idx="12"/>
          </p:nvPr>
        </p:nvSpPr>
        <p:spPr/>
        <p:txBody>
          <a:bodyPr/>
          <a:lstStyle/>
          <a:p>
            <a:pPr>
              <a:defRPr/>
            </a:pPr>
            <a:fld id="{0331EEB5-871C-3C46-BA86-090CCFE8305C}" type="slidenum">
              <a:rPr lang="en-US" altLang="ja-JP" smtClean="0"/>
              <a:pPr>
                <a:defRPr/>
              </a:pPr>
              <a:t>13</a:t>
            </a:fld>
            <a:endParaRPr lang="en-US" altLang="ja-JP" dirty="0"/>
          </a:p>
        </p:txBody>
      </p:sp>
    </p:spTree>
    <p:extLst>
      <p:ext uri="{BB962C8B-B14F-4D97-AF65-F5344CB8AC3E}">
        <p14:creationId xmlns:p14="http://schemas.microsoft.com/office/powerpoint/2010/main" val="1443172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p:cNvGraphicFramePr>
            <a:graphicFrameLocks noChangeAspect="1"/>
          </p:cNvGraphicFramePr>
          <p:nvPr/>
        </p:nvGraphicFramePr>
        <p:xfrm>
          <a:off x="355497" y="1849741"/>
          <a:ext cx="6096000" cy="1193800"/>
        </p:xfrm>
        <a:graphic>
          <a:graphicData uri="http://schemas.openxmlformats.org/presentationml/2006/ole">
            <mc:AlternateContent xmlns:mc="http://schemas.openxmlformats.org/markup-compatibility/2006">
              <mc:Choice xmlns:v="urn:schemas-microsoft-com:vml" Requires="v">
                <p:oleObj name="Image" r:id="rId3" imgW="14526720" imgH="2844360" progId="Photoshop.Image.13">
                  <p:embed/>
                </p:oleObj>
              </mc:Choice>
              <mc:Fallback>
                <p:oleObj name="Image" r:id="rId3" imgW="14526720" imgH="2844360" progId="Photoshop.Image.13">
                  <p:embed/>
                  <p:pic>
                    <p:nvPicPr>
                      <p:cNvPr id="5" name="オブジェクト 4"/>
                      <p:cNvPicPr/>
                      <p:nvPr/>
                    </p:nvPicPr>
                    <p:blipFill>
                      <a:blip r:embed="rId4"/>
                      <a:stretch>
                        <a:fillRect/>
                      </a:stretch>
                    </p:blipFill>
                    <p:spPr>
                      <a:xfrm>
                        <a:off x="355497" y="1849741"/>
                        <a:ext cx="6096000" cy="1193800"/>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792847"/>
            <a:ext cx="8001000" cy="517966"/>
          </a:xfrm>
        </p:spPr>
        <p:txBody>
          <a:bodyPr/>
          <a:lstStyle/>
          <a:p>
            <a:r>
              <a:rPr lang="en-US" altLang="ja-JP" sz="2800" dirty="0"/>
              <a:t>IBS</a:t>
            </a:r>
            <a:r>
              <a:rPr lang="ja-JP" altLang="en-US" sz="2800" dirty="0"/>
              <a:t>ボランティア誓約書</a:t>
            </a:r>
          </a:p>
        </p:txBody>
      </p:sp>
      <p:cxnSp>
        <p:nvCxnSpPr>
          <p:cNvPr id="4" name="直線コネクタ 3"/>
          <p:cNvCxnSpPr/>
          <p:nvPr/>
        </p:nvCxnSpPr>
        <p:spPr>
          <a:xfrm>
            <a:off x="179512" y="1340768"/>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bwMode="auto">
          <a:xfrm>
            <a:off x="323528" y="1412776"/>
            <a:ext cx="4248473" cy="400110"/>
          </a:xfrm>
          <a:prstGeom prst="rect">
            <a:avLst/>
          </a:prstGeom>
          <a:noFill/>
          <a:ln w="38100" cmpd="dbl">
            <a:noFill/>
            <a:miter lim="800000"/>
            <a:headEnd/>
            <a:tailEnd/>
          </a:ln>
        </p:spPr>
        <p:txBody>
          <a:bodyPr wrap="square" rtlCol="0">
            <a:spAutoFit/>
          </a:bodyPr>
          <a:lstStyle/>
          <a:p>
            <a:r>
              <a:rPr lang="ja-JP" altLang="en-US" sz="2000" kern="0" dirty="0"/>
              <a:t>受入クラブがアップロードします。</a:t>
            </a:r>
            <a:endParaRPr lang="en-US" altLang="ja-JP" sz="2000" kern="0" dirty="0"/>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19" name="直線矢印コネクタ 18"/>
          <p:cNvCxnSpPr/>
          <p:nvPr/>
        </p:nvCxnSpPr>
        <p:spPr>
          <a:xfrm flipH="1">
            <a:off x="5154831" y="2004090"/>
            <a:ext cx="387536" cy="285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bwMode="auto">
          <a:xfrm>
            <a:off x="5302298" y="1484784"/>
            <a:ext cx="1322911" cy="492443"/>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300" dirty="0"/>
              <a:t>「書類」を</a:t>
            </a:r>
            <a:r>
              <a:rPr kumimoji="1" lang="ja-JP" altLang="en-US" sz="1300" dirty="0"/>
              <a:t>クリックする。</a:t>
            </a:r>
          </a:p>
        </p:txBody>
      </p:sp>
      <p:sp>
        <p:nvSpPr>
          <p:cNvPr id="38" name="テキスト ボックス 37"/>
          <p:cNvSpPr txBox="1"/>
          <p:nvPr/>
        </p:nvSpPr>
        <p:spPr bwMode="auto">
          <a:xfrm>
            <a:off x="395536" y="4870681"/>
            <a:ext cx="2990608" cy="692497"/>
          </a:xfrm>
          <a:prstGeom prst="rect">
            <a:avLst/>
          </a:prstGeom>
          <a:noFill/>
          <a:ln w="12700" cmpd="sng">
            <a:solidFill>
              <a:schemeClr val="tx1"/>
            </a:solidFill>
            <a:miter lim="800000"/>
            <a:headEnd/>
            <a:tailEnd/>
          </a:ln>
        </p:spPr>
        <p:txBody>
          <a:bodyPr wrap="square" rtlCol="0">
            <a:spAutoFit/>
          </a:bodyPr>
          <a:lstStyle/>
          <a:p>
            <a:r>
              <a:rPr lang="ja-JP" altLang="en-US" sz="1300" dirty="0"/>
              <a:t>ボランティア誓約書をこちらでアップロードして、地区委員会に送る。</a:t>
            </a:r>
            <a:endParaRPr lang="en-US" altLang="ja-JP" sz="1300" dirty="0"/>
          </a:p>
          <a:p>
            <a:r>
              <a:rPr lang="ja-JP" altLang="en-US" sz="1300" dirty="0"/>
              <a:t>送る方法は地区の指定による。</a:t>
            </a:r>
            <a:endParaRPr kumimoji="1" lang="ja-JP" altLang="en-US" sz="1300" dirty="0"/>
          </a:p>
        </p:txBody>
      </p:sp>
      <p:graphicFrame>
        <p:nvGraphicFramePr>
          <p:cNvPr id="8" name="オブジェクト 7"/>
          <p:cNvGraphicFramePr>
            <a:graphicFrameLocks noChangeAspect="1"/>
          </p:cNvGraphicFramePr>
          <p:nvPr/>
        </p:nvGraphicFramePr>
        <p:xfrm>
          <a:off x="4028148" y="2684865"/>
          <a:ext cx="4690018" cy="3746715"/>
        </p:xfrm>
        <a:graphic>
          <a:graphicData uri="http://schemas.openxmlformats.org/presentationml/2006/ole">
            <mc:AlternateContent xmlns:mc="http://schemas.openxmlformats.org/markup-compatibility/2006">
              <mc:Choice xmlns:v="urn:schemas-microsoft-com:vml" Requires="v">
                <p:oleObj name="Image" r:id="rId6" imgW="11237760" imgH="8977680" progId="Photoshop.Image.13">
                  <p:embed/>
                </p:oleObj>
              </mc:Choice>
              <mc:Fallback>
                <p:oleObj name="Image" r:id="rId6" imgW="11237760" imgH="8977680" progId="Photoshop.Image.13">
                  <p:embed/>
                  <p:pic>
                    <p:nvPicPr>
                      <p:cNvPr id="8" name="オブジェクト 7"/>
                      <p:cNvPicPr/>
                      <p:nvPr/>
                    </p:nvPicPr>
                    <p:blipFill>
                      <a:blip r:embed="rId7"/>
                      <a:stretch>
                        <a:fillRect/>
                      </a:stretch>
                    </p:blipFill>
                    <p:spPr>
                      <a:xfrm>
                        <a:off x="4028148" y="2684865"/>
                        <a:ext cx="4690018" cy="3746715"/>
                      </a:xfrm>
                      <a:prstGeom prst="rect">
                        <a:avLst/>
                      </a:prstGeom>
                      <a:ln w="12700">
                        <a:solidFill>
                          <a:schemeClr val="tx1"/>
                        </a:solidFill>
                      </a:ln>
                    </p:spPr>
                  </p:pic>
                </p:oleObj>
              </mc:Fallback>
            </mc:AlternateContent>
          </a:graphicData>
        </a:graphic>
      </p:graphicFrame>
      <p:cxnSp>
        <p:nvCxnSpPr>
          <p:cNvPr id="43" name="直線矢印コネクタ 42"/>
          <p:cNvCxnSpPr>
            <a:stCxn id="38" idx="3"/>
          </p:cNvCxnSpPr>
          <p:nvPr/>
        </p:nvCxnSpPr>
        <p:spPr>
          <a:xfrm>
            <a:off x="3386144" y="5216930"/>
            <a:ext cx="969832" cy="8427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rot="3038103">
            <a:off x="5110317" y="2645656"/>
            <a:ext cx="432048" cy="64807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6553200" y="6356176"/>
            <a:ext cx="2133600" cy="457200"/>
          </a:xfrm>
        </p:spPr>
        <p:txBody>
          <a:bodyPr/>
          <a:lstStyle/>
          <a:p>
            <a:pPr>
              <a:defRPr/>
            </a:pPr>
            <a:fld id="{0331EEB5-871C-3C46-BA86-090CCFE8305C}" type="slidenum">
              <a:rPr lang="en-US" altLang="ja-JP" smtClean="0"/>
              <a:pPr>
                <a:defRPr/>
              </a:pPr>
              <a:t>14</a:t>
            </a:fld>
            <a:endParaRPr lang="en-US" altLang="ja-JP" dirty="0"/>
          </a:p>
        </p:txBody>
      </p:sp>
      <p:sp>
        <p:nvSpPr>
          <p:cNvPr id="15" name="角丸四角形 14"/>
          <p:cNvSpPr/>
          <p:nvPr/>
        </p:nvSpPr>
        <p:spPr>
          <a:xfrm>
            <a:off x="4067944" y="4631339"/>
            <a:ext cx="1440160" cy="1224136"/>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51280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rotWithShape="1">
          <a:blip r:embed="rId3">
            <a:extLst>
              <a:ext uri="{28A0092B-C50C-407E-A947-70E740481C1C}">
                <a14:useLocalDpi xmlns:a14="http://schemas.microsoft.com/office/drawing/2010/main" val="0"/>
              </a:ext>
            </a:extLst>
          </a:blip>
          <a:srcRect t="7931" r="49474" b="45882"/>
          <a:stretch/>
        </p:blipFill>
        <p:spPr>
          <a:xfrm>
            <a:off x="2080906" y="3233892"/>
            <a:ext cx="3865924" cy="2582135"/>
          </a:xfrm>
          <a:prstGeom prst="rect">
            <a:avLst/>
          </a:prstGeom>
          <a:ln>
            <a:solidFill>
              <a:schemeClr val="tx1"/>
            </a:solidFill>
          </a:ln>
        </p:spPr>
      </p:pic>
      <p:sp>
        <p:nvSpPr>
          <p:cNvPr id="2" name="タイトル 1"/>
          <p:cNvSpPr>
            <a:spLocks noGrp="1"/>
          </p:cNvSpPr>
          <p:nvPr>
            <p:ph type="title"/>
          </p:nvPr>
        </p:nvSpPr>
        <p:spPr>
          <a:xfrm>
            <a:off x="251520" y="646044"/>
            <a:ext cx="8001000" cy="622716"/>
          </a:xfrm>
        </p:spPr>
        <p:txBody>
          <a:bodyPr/>
          <a:lstStyle/>
          <a:p>
            <a:r>
              <a:rPr lang="en-US" altLang="ja-JP" sz="2800" dirty="0"/>
              <a:t>OBS</a:t>
            </a:r>
            <a:r>
              <a:rPr lang="ja-JP" altLang="en-US" sz="2800" dirty="0" err="1"/>
              <a:t>、</a:t>
            </a:r>
            <a:r>
              <a:rPr lang="en-US" altLang="ja-JP" sz="2800" dirty="0"/>
              <a:t>IBS</a:t>
            </a:r>
            <a:r>
              <a:rPr lang="ja-JP" altLang="en-US" sz="2800" dirty="0"/>
              <a:t>自宅出発日の入力（学生もしくはクラブ）</a:t>
            </a:r>
          </a:p>
        </p:txBody>
      </p:sp>
      <p:cxnSp>
        <p:nvCxnSpPr>
          <p:cNvPr id="4" name="直線コネクタ 3"/>
          <p:cNvCxnSpPr/>
          <p:nvPr/>
        </p:nvCxnSpPr>
        <p:spPr>
          <a:xfrm>
            <a:off x="166213" y="1268760"/>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259061"/>
            <a:ext cx="1512168" cy="568128"/>
          </a:xfrm>
          <a:prstGeom prst="rect">
            <a:avLst/>
          </a:prstGeom>
        </p:spPr>
      </p:pic>
      <p:sp>
        <p:nvSpPr>
          <p:cNvPr id="3" name="スライド番号プレースホルダー 2"/>
          <p:cNvSpPr>
            <a:spLocks noGrp="1"/>
          </p:cNvSpPr>
          <p:nvPr>
            <p:ph type="sldNum" sz="quarter" idx="12"/>
          </p:nvPr>
        </p:nvSpPr>
        <p:spPr>
          <a:xfrm>
            <a:off x="6534301" y="6205802"/>
            <a:ext cx="2133600" cy="457200"/>
          </a:xfrm>
        </p:spPr>
        <p:txBody>
          <a:bodyPr/>
          <a:lstStyle/>
          <a:p>
            <a:pPr>
              <a:defRPr/>
            </a:pPr>
            <a:fld id="{0331EEB5-871C-3C46-BA86-090CCFE8305C}" type="slidenum">
              <a:rPr lang="en-US" altLang="ja-JP" smtClean="0"/>
              <a:pPr>
                <a:defRPr/>
              </a:pPr>
              <a:t>15</a:t>
            </a:fld>
            <a:endParaRPr lang="en-US" altLang="ja-JP" dirty="0"/>
          </a:p>
        </p:txBody>
      </p:sp>
      <p:sp>
        <p:nvSpPr>
          <p:cNvPr id="18" name="テキスト ボックス 17"/>
          <p:cNvSpPr txBox="1"/>
          <p:nvPr/>
        </p:nvSpPr>
        <p:spPr bwMode="auto">
          <a:xfrm>
            <a:off x="611560" y="1448794"/>
            <a:ext cx="6332255" cy="369332"/>
          </a:xfrm>
          <a:prstGeom prst="rect">
            <a:avLst/>
          </a:prstGeom>
          <a:noFill/>
          <a:ln w="38100" cmpd="dbl">
            <a:noFill/>
            <a:miter lim="800000"/>
            <a:headEnd/>
            <a:tailEnd/>
          </a:ln>
        </p:spPr>
        <p:txBody>
          <a:bodyPr wrap="square" rtlCol="0">
            <a:spAutoFit/>
          </a:bodyPr>
          <a:lstStyle/>
          <a:p>
            <a:r>
              <a:rPr lang="ja-JP" altLang="en-US" kern="0" dirty="0"/>
              <a:t>学生もしくはくらぶが自宅出発日を入力します。</a:t>
            </a:r>
            <a:endParaRPr lang="en-US" altLang="ja-JP" kern="0" dirty="0"/>
          </a:p>
        </p:txBody>
      </p:sp>
      <p:sp>
        <p:nvSpPr>
          <p:cNvPr id="23" name="円/楕円 22"/>
          <p:cNvSpPr/>
          <p:nvPr/>
        </p:nvSpPr>
        <p:spPr>
          <a:xfrm>
            <a:off x="4246844" y="4546445"/>
            <a:ext cx="432048" cy="253381"/>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pic>
        <p:nvPicPr>
          <p:cNvPr id="5" name="図 4"/>
          <p:cNvPicPr>
            <a:picLocks noChangeAspect="1"/>
          </p:cNvPicPr>
          <p:nvPr/>
        </p:nvPicPr>
        <p:blipFill rotWithShape="1">
          <a:blip r:embed="rId5">
            <a:extLst>
              <a:ext uri="{28A0092B-C50C-407E-A947-70E740481C1C}">
                <a14:useLocalDpi xmlns:a14="http://schemas.microsoft.com/office/drawing/2010/main" val="0"/>
              </a:ext>
            </a:extLst>
          </a:blip>
          <a:srcRect r="32625" b="78079"/>
          <a:stretch/>
        </p:blipFill>
        <p:spPr>
          <a:xfrm>
            <a:off x="2088050" y="1840081"/>
            <a:ext cx="3888432" cy="951610"/>
          </a:xfrm>
          <a:prstGeom prst="rect">
            <a:avLst/>
          </a:prstGeom>
          <a:ln>
            <a:solidFill>
              <a:schemeClr val="tx1"/>
            </a:solidFill>
          </a:ln>
        </p:spPr>
      </p:pic>
      <p:sp>
        <p:nvSpPr>
          <p:cNvPr id="15" name="円/楕円 14"/>
          <p:cNvSpPr/>
          <p:nvPr/>
        </p:nvSpPr>
        <p:spPr>
          <a:xfrm>
            <a:off x="2088050" y="2181538"/>
            <a:ext cx="923918" cy="396438"/>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 name="テキスト ボックス 7"/>
          <p:cNvSpPr txBox="1"/>
          <p:nvPr/>
        </p:nvSpPr>
        <p:spPr bwMode="auto">
          <a:xfrm>
            <a:off x="816316" y="6112034"/>
            <a:ext cx="5922741" cy="292388"/>
          </a:xfrm>
          <a:prstGeom prst="rect">
            <a:avLst/>
          </a:prstGeom>
          <a:gradFill>
            <a:gsLst>
              <a:gs pos="0">
                <a:srgbClr val="FF0000"/>
              </a:gs>
              <a:gs pos="80000">
                <a:srgbClr val="FF0000"/>
              </a:gs>
              <a:gs pos="100000">
                <a:srgbClr val="FF0000"/>
              </a:gs>
            </a:gsLst>
          </a:gradFill>
          <a:ln>
            <a:solidFill>
              <a:srgbClr val="FF0000"/>
            </a:solidFill>
            <a:headEnd/>
            <a:tailEnd/>
          </a:ln>
        </p:spPr>
        <p:style>
          <a:lnRef idx="1">
            <a:schemeClr val="dk1"/>
          </a:lnRef>
          <a:fillRef idx="3">
            <a:schemeClr val="dk1"/>
          </a:fillRef>
          <a:effectRef idx="2">
            <a:schemeClr val="dk1"/>
          </a:effectRef>
          <a:fontRef idx="minor">
            <a:schemeClr val="lt1"/>
          </a:fontRef>
        </p:style>
        <p:txBody>
          <a:bodyPr wrap="square" rtlCol="0">
            <a:spAutoFit/>
          </a:bodyPr>
          <a:lstStyle/>
          <a:p>
            <a:r>
              <a:rPr kumimoji="1" lang="ja-JP" altLang="en-US" sz="1300" b="1" dirty="0">
                <a:solidFill>
                  <a:schemeClr val="bg1"/>
                </a:solidFill>
              </a:rPr>
              <a:t>保険に関係する大事な部分のため、入力を忘れないようにお願いします。</a:t>
            </a:r>
          </a:p>
        </p:txBody>
      </p:sp>
      <p:sp>
        <p:nvSpPr>
          <p:cNvPr id="7" name="テキスト ボックス 6"/>
          <p:cNvSpPr txBox="1"/>
          <p:nvPr/>
        </p:nvSpPr>
        <p:spPr bwMode="auto">
          <a:xfrm>
            <a:off x="5418830" y="4260754"/>
            <a:ext cx="3250704" cy="1292662"/>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1300" dirty="0"/>
              <a:t>編集のボタンを押すと</a:t>
            </a:r>
            <a:r>
              <a:rPr lang="ja-JP" altLang="en-US" sz="1300" dirty="0"/>
              <a:t>「自宅出発日」の入力欄がありますので自宅を出る日を入力してください。</a:t>
            </a:r>
            <a:endParaRPr lang="en-US" altLang="ja-JP" sz="1300" dirty="0"/>
          </a:p>
          <a:p>
            <a:r>
              <a:rPr lang="ja-JP" altLang="en-US" sz="1300" dirty="0"/>
              <a:t>そのほかにも、</a:t>
            </a:r>
            <a:r>
              <a:rPr lang="en-US" altLang="ja-JP" sz="1300" dirty="0"/>
              <a:t>LINE</a:t>
            </a:r>
            <a:r>
              <a:rPr lang="ja-JP" altLang="en-US" sz="1300" dirty="0"/>
              <a:t>や</a:t>
            </a:r>
            <a:r>
              <a:rPr lang="en-US" altLang="ja-JP" sz="1300" dirty="0" err="1"/>
              <a:t>FaceBook</a:t>
            </a:r>
            <a:r>
              <a:rPr lang="ja-JP" altLang="en-US" sz="1300" dirty="0"/>
              <a:t>のアカウントや現地携帯電話の番号など災害時に利用できるものを複数用意しましょう。</a:t>
            </a:r>
            <a:endParaRPr kumimoji="1" lang="ja-JP" altLang="en-US" sz="1300" dirty="0"/>
          </a:p>
        </p:txBody>
      </p:sp>
      <p:cxnSp>
        <p:nvCxnSpPr>
          <p:cNvPr id="10" name="直線矢印コネクタ 9"/>
          <p:cNvCxnSpPr>
            <a:stCxn id="7" idx="1"/>
            <a:endCxn id="23" idx="5"/>
          </p:cNvCxnSpPr>
          <p:nvPr/>
        </p:nvCxnSpPr>
        <p:spPr>
          <a:xfrm flipH="1" flipV="1">
            <a:off x="4615620" y="4762719"/>
            <a:ext cx="803210" cy="1443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bwMode="auto">
          <a:xfrm>
            <a:off x="6228185" y="2009735"/>
            <a:ext cx="2160240" cy="523220"/>
          </a:xfrm>
          <a:prstGeom prst="rect">
            <a:avLst/>
          </a:prstGeom>
          <a:solidFill>
            <a:schemeClr val="bg1"/>
          </a:solidFill>
          <a:ln w="12700" cmpd="sng">
            <a:solidFill>
              <a:schemeClr val="tx1"/>
            </a:solidFill>
            <a:miter lim="800000"/>
            <a:headEnd/>
            <a:tailEnd/>
          </a:ln>
        </p:spPr>
        <p:txBody>
          <a:bodyPr wrap="square" rtlCol="0">
            <a:spAutoFit/>
          </a:bodyPr>
          <a:lstStyle/>
          <a:p>
            <a:r>
              <a:rPr kumimoji="1" lang="en-US" altLang="ja-JP" sz="1400" b="1" dirty="0"/>
              <a:t>IBS</a:t>
            </a:r>
            <a:r>
              <a:rPr kumimoji="1" lang="ja-JP" altLang="en-US" sz="1400" b="1" dirty="0"/>
              <a:t>の分はクラブもしくは地区で入力してください。</a:t>
            </a:r>
            <a:endParaRPr kumimoji="1" lang="en-US" altLang="ja-JP" sz="1400" b="1" dirty="0"/>
          </a:p>
        </p:txBody>
      </p:sp>
    </p:spTree>
    <p:extLst>
      <p:ext uri="{BB962C8B-B14F-4D97-AF65-F5344CB8AC3E}">
        <p14:creationId xmlns:p14="http://schemas.microsoft.com/office/powerpoint/2010/main" val="408648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5000" fill="hold" grpId="0" nodeType="clickEffect">
                                  <p:stCondLst>
                                    <p:cond delay="0"/>
                                  </p:stCondLst>
                                  <p:childTnLst>
                                    <p:animEffect transition="out" filter="fade">
                                      <p:cBhvr>
                                        <p:cTn id="6" dur="500" tmFilter="0, 0; .2, .5; .8, .5; 1, 0"/>
                                        <p:tgtEl>
                                          <p:spTgt spid="23"/>
                                        </p:tgtEl>
                                      </p:cBhvr>
                                    </p:animEffect>
                                    <p:animScale>
                                      <p:cBhvr>
                                        <p:cTn id="7" dur="250" autoRev="1" fill="hold"/>
                                        <p:tgtEl>
                                          <p:spTgt spid="2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531A05-A321-4185-907E-DF03344AED0F}"/>
              </a:ext>
            </a:extLst>
          </p:cNvPr>
          <p:cNvSpPr>
            <a:spLocks noGrp="1"/>
          </p:cNvSpPr>
          <p:nvPr>
            <p:ph type="title"/>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A7213CC-ED34-4E3A-A5A5-8003431D467A}"/>
              </a:ext>
            </a:extLst>
          </p:cNvPr>
          <p:cNvSpPr>
            <a:spLocks noGrp="1"/>
          </p:cNvSpPr>
          <p:nvPr>
            <p:ph type="sldNum" sz="quarter" idx="12"/>
          </p:nvPr>
        </p:nvSpPr>
        <p:spPr/>
        <p:txBody>
          <a:bodyPr/>
          <a:lstStyle/>
          <a:p>
            <a:pPr>
              <a:defRPr/>
            </a:pPr>
            <a:fld id="{0331EEB5-871C-3C46-BA86-090CCFE8305C}" type="slidenum">
              <a:rPr lang="en-US" altLang="ja-JP" smtClean="0"/>
              <a:pPr>
                <a:defRPr/>
              </a:pPr>
              <a:t>16</a:t>
            </a:fld>
            <a:endParaRPr lang="en-US" altLang="ja-JP" dirty="0"/>
          </a:p>
        </p:txBody>
      </p:sp>
      <p:sp>
        <p:nvSpPr>
          <p:cNvPr id="5" name="タイトル 1">
            <a:extLst>
              <a:ext uri="{FF2B5EF4-FFF2-40B4-BE49-F238E27FC236}">
                <a16:creationId xmlns:a16="http://schemas.microsoft.com/office/drawing/2014/main" id="{D8EE5DDE-7227-45B0-8BE9-76B8DF121E70}"/>
              </a:ext>
            </a:extLst>
          </p:cNvPr>
          <p:cNvSpPr txBox="1">
            <a:spLocks/>
          </p:cNvSpPr>
          <p:nvPr/>
        </p:nvSpPr>
        <p:spPr bwMode="auto">
          <a:xfrm>
            <a:off x="800100" y="2420888"/>
            <a:ext cx="75438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r>
              <a:rPr lang="ja-JP" altLang="en-US" sz="3200" kern="0" dirty="0"/>
              <a:t>第三回目</a:t>
            </a:r>
            <a:r>
              <a:rPr lang="en-US" altLang="ja-JP" sz="3200" kern="0" dirty="0"/>
              <a:t>YESS</a:t>
            </a:r>
            <a:r>
              <a:rPr lang="ja-JP" altLang="en-US" sz="3200" kern="0" dirty="0"/>
              <a:t>の説明を終わります。</a:t>
            </a:r>
          </a:p>
        </p:txBody>
      </p:sp>
    </p:spTree>
    <p:extLst>
      <p:ext uri="{BB962C8B-B14F-4D97-AF65-F5344CB8AC3E}">
        <p14:creationId xmlns:p14="http://schemas.microsoft.com/office/powerpoint/2010/main" val="1112835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p:cNvGraphicFramePr>
            <a:graphicFrameLocks noChangeAspect="1"/>
          </p:cNvGraphicFramePr>
          <p:nvPr>
            <p:extLst>
              <p:ext uri="{D42A27DB-BD31-4B8C-83A1-F6EECF244321}">
                <p14:modId xmlns:p14="http://schemas.microsoft.com/office/powerpoint/2010/main" val="378752398"/>
              </p:ext>
            </p:extLst>
          </p:nvPr>
        </p:nvGraphicFramePr>
        <p:xfrm>
          <a:off x="1678753" y="3192940"/>
          <a:ext cx="5916910" cy="2517834"/>
        </p:xfrm>
        <a:graphic>
          <a:graphicData uri="http://schemas.openxmlformats.org/presentationml/2006/ole">
            <mc:AlternateContent xmlns:mc="http://schemas.openxmlformats.org/markup-compatibility/2006">
              <mc:Choice xmlns:v="urn:schemas-microsoft-com:vml" Requires="v">
                <p:oleObj r:id="rId3" imgW="11936160" imgH="5079240" progId="">
                  <p:embed/>
                </p:oleObj>
              </mc:Choice>
              <mc:Fallback>
                <p:oleObj r:id="rId3" imgW="11936160" imgH="5079240" progId="">
                  <p:embed/>
                  <p:pic>
                    <p:nvPicPr>
                      <p:cNvPr id="10" name="オブジェクト 9"/>
                      <p:cNvPicPr/>
                      <p:nvPr/>
                    </p:nvPicPr>
                    <p:blipFill>
                      <a:blip r:embed="rId4"/>
                      <a:stretch>
                        <a:fillRect/>
                      </a:stretch>
                    </p:blipFill>
                    <p:spPr>
                      <a:xfrm>
                        <a:off x="1678753" y="3192940"/>
                        <a:ext cx="5916910" cy="2517834"/>
                      </a:xfrm>
                      <a:prstGeom prst="rect">
                        <a:avLst/>
                      </a:prstGeom>
                      <a:ln>
                        <a:solidFill>
                          <a:schemeClr val="tx1"/>
                        </a:solidFill>
                      </a:ln>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662170426"/>
              </p:ext>
            </p:extLst>
          </p:nvPr>
        </p:nvGraphicFramePr>
        <p:xfrm>
          <a:off x="348208" y="1848597"/>
          <a:ext cx="6096000" cy="1193800"/>
        </p:xfrm>
        <a:graphic>
          <a:graphicData uri="http://schemas.openxmlformats.org/presentationml/2006/ole">
            <mc:AlternateContent xmlns:mc="http://schemas.openxmlformats.org/markup-compatibility/2006">
              <mc:Choice xmlns:v="urn:schemas-microsoft-com:vml" Requires="v">
                <p:oleObj name="Image" r:id="rId5" imgW="14526720" imgH="2844360" progId="Photoshop.Image.13">
                  <p:embed/>
                </p:oleObj>
              </mc:Choice>
              <mc:Fallback>
                <p:oleObj name="Image" r:id="rId5" imgW="14526720" imgH="2844360" progId="Photoshop.Image.13">
                  <p:embed/>
                  <p:pic>
                    <p:nvPicPr>
                      <p:cNvPr id="5" name="オブジェクト 4"/>
                      <p:cNvPicPr/>
                      <p:nvPr/>
                    </p:nvPicPr>
                    <p:blipFill>
                      <a:blip r:embed="rId6"/>
                      <a:stretch>
                        <a:fillRect/>
                      </a:stretch>
                    </p:blipFill>
                    <p:spPr>
                      <a:xfrm>
                        <a:off x="348208" y="1848597"/>
                        <a:ext cx="6096000" cy="1193800"/>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811547"/>
            <a:ext cx="8001000" cy="499266"/>
          </a:xfrm>
        </p:spPr>
        <p:txBody>
          <a:bodyPr/>
          <a:lstStyle/>
          <a:p>
            <a:r>
              <a:rPr lang="ja-JP" altLang="en-US" sz="2800" dirty="0"/>
              <a:t>カウンセラー（</a:t>
            </a:r>
            <a:r>
              <a:rPr lang="en-US" altLang="ja-JP" sz="2800" dirty="0"/>
              <a:t>HF</a:t>
            </a:r>
            <a:r>
              <a:rPr lang="ja-JP" altLang="en-US" sz="2800" dirty="0"/>
              <a:t>）レポート</a:t>
            </a:r>
          </a:p>
        </p:txBody>
      </p:sp>
      <p:cxnSp>
        <p:nvCxnSpPr>
          <p:cNvPr id="4" name="直線コネクタ 3"/>
          <p:cNvCxnSpPr/>
          <p:nvPr/>
        </p:nvCxnSpPr>
        <p:spPr>
          <a:xfrm>
            <a:off x="179512" y="1340768"/>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図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43" name="直線矢印コネクタ 42"/>
          <p:cNvCxnSpPr/>
          <p:nvPr/>
        </p:nvCxnSpPr>
        <p:spPr>
          <a:xfrm flipV="1">
            <a:off x="6804248" y="5135925"/>
            <a:ext cx="422664" cy="45191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rot="7001586">
            <a:off x="5319053" y="2644512"/>
            <a:ext cx="432048" cy="648072"/>
          </a:xfrm>
          <a:prstGeom prst="rightArrow">
            <a:avLst/>
          </a:prstGeom>
          <a:solidFill>
            <a:schemeClr val="accent3"/>
          </a:solid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6614080" y="6253982"/>
            <a:ext cx="2133600" cy="457200"/>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p>
            <a:pPr>
              <a:defRPr/>
            </a:pPr>
            <a:fld id="{0331EEB5-871C-3C46-BA86-090CCFE8305C}" type="slidenum">
              <a:rPr lang="en-US" altLang="ja-JP" smtClean="0"/>
              <a:pPr>
                <a:defRPr/>
              </a:pPr>
              <a:t>17</a:t>
            </a:fld>
            <a:endParaRPr lang="en-US" altLang="ja-JP" dirty="0"/>
          </a:p>
        </p:txBody>
      </p:sp>
      <p:sp>
        <p:nvSpPr>
          <p:cNvPr id="7" name="円/楕円 6"/>
          <p:cNvSpPr/>
          <p:nvPr/>
        </p:nvSpPr>
        <p:spPr>
          <a:xfrm>
            <a:off x="5212784" y="2114123"/>
            <a:ext cx="1080120" cy="569598"/>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 name="テキスト ボックス 8"/>
          <p:cNvSpPr txBox="1"/>
          <p:nvPr/>
        </p:nvSpPr>
        <p:spPr bwMode="auto">
          <a:xfrm>
            <a:off x="342406" y="1412775"/>
            <a:ext cx="7685978" cy="307777"/>
          </a:xfrm>
          <a:prstGeom prst="rect">
            <a:avLst/>
          </a:prstGeom>
          <a:noFill/>
          <a:ln w="12700" cmpd="sng">
            <a:noFill/>
            <a:miter lim="800000"/>
            <a:headEnd/>
            <a:tailEnd/>
          </a:ln>
        </p:spPr>
        <p:txBody>
          <a:bodyPr wrap="square" rtlCol="0">
            <a:spAutoFit/>
          </a:bodyPr>
          <a:lstStyle/>
          <a:p>
            <a:r>
              <a:rPr kumimoji="1" lang="ja-JP" altLang="en-US" sz="1400" dirty="0"/>
              <a:t>例）　ホストファミリー　→　カウンセラー　→　</a:t>
            </a:r>
            <a:r>
              <a:rPr lang="ja-JP" altLang="en-US" sz="1400" dirty="0"/>
              <a:t>クラブ担当委員長　→　地区</a:t>
            </a:r>
            <a:endParaRPr kumimoji="1" lang="ja-JP" altLang="en-US" sz="1400" dirty="0"/>
          </a:p>
        </p:txBody>
      </p:sp>
      <p:sp>
        <p:nvSpPr>
          <p:cNvPr id="17" name="テキスト ボックス 16"/>
          <p:cNvSpPr txBox="1"/>
          <p:nvPr/>
        </p:nvSpPr>
        <p:spPr bwMode="auto">
          <a:xfrm>
            <a:off x="1308522" y="5344760"/>
            <a:ext cx="5423718" cy="492443"/>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300" dirty="0"/>
              <a:t>ホストファミリーからレポートを受け取ったら内容をカウンセラーが確認してクラブがアップロードします。</a:t>
            </a:r>
            <a:endParaRPr lang="en-US" altLang="ja-JP" sz="1300" dirty="0"/>
          </a:p>
        </p:txBody>
      </p:sp>
    </p:spTree>
    <p:extLst>
      <p:ext uri="{BB962C8B-B14F-4D97-AF65-F5344CB8AC3E}">
        <p14:creationId xmlns:p14="http://schemas.microsoft.com/office/powerpoint/2010/main" val="308032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5000" fill="hold" grpId="0" nodeType="clickEffect">
                                  <p:stCondLst>
                                    <p:cond delay="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p:cNvGraphicFramePr>
            <a:graphicFrameLocks noChangeAspect="1"/>
          </p:cNvGraphicFramePr>
          <p:nvPr/>
        </p:nvGraphicFramePr>
        <p:xfrm>
          <a:off x="355497" y="1849741"/>
          <a:ext cx="6096000" cy="1193800"/>
        </p:xfrm>
        <a:graphic>
          <a:graphicData uri="http://schemas.openxmlformats.org/presentationml/2006/ole">
            <mc:AlternateContent xmlns:mc="http://schemas.openxmlformats.org/markup-compatibility/2006">
              <mc:Choice xmlns:v="urn:schemas-microsoft-com:vml" Requires="v">
                <p:oleObj name="Image" r:id="rId3" imgW="14526720" imgH="2844360" progId="Photoshop.Image.13">
                  <p:embed/>
                </p:oleObj>
              </mc:Choice>
              <mc:Fallback>
                <p:oleObj name="Image" r:id="rId3" imgW="14526720" imgH="2844360" progId="Photoshop.Image.13">
                  <p:embed/>
                  <p:pic>
                    <p:nvPicPr>
                      <p:cNvPr id="5" name="オブジェクト 4"/>
                      <p:cNvPicPr/>
                      <p:nvPr/>
                    </p:nvPicPr>
                    <p:blipFill>
                      <a:blip r:embed="rId4"/>
                      <a:stretch>
                        <a:fillRect/>
                      </a:stretch>
                    </p:blipFill>
                    <p:spPr>
                      <a:xfrm>
                        <a:off x="355497" y="1849741"/>
                        <a:ext cx="6096000" cy="1193800"/>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792847"/>
            <a:ext cx="8001000" cy="517966"/>
          </a:xfrm>
        </p:spPr>
        <p:txBody>
          <a:bodyPr/>
          <a:lstStyle/>
          <a:p>
            <a:r>
              <a:rPr lang="en-US" altLang="ja-JP" sz="2800" dirty="0"/>
              <a:t>IBS</a:t>
            </a:r>
            <a:r>
              <a:rPr lang="ja-JP" altLang="en-US" sz="2800" dirty="0"/>
              <a:t>地区外移動届</a:t>
            </a:r>
          </a:p>
        </p:txBody>
      </p:sp>
      <p:cxnSp>
        <p:nvCxnSpPr>
          <p:cNvPr id="4" name="直線コネクタ 3"/>
          <p:cNvCxnSpPr/>
          <p:nvPr/>
        </p:nvCxnSpPr>
        <p:spPr>
          <a:xfrm>
            <a:off x="179512" y="1340768"/>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bwMode="auto">
          <a:xfrm>
            <a:off x="323528" y="1412776"/>
            <a:ext cx="4248473" cy="400110"/>
          </a:xfrm>
          <a:prstGeom prst="rect">
            <a:avLst/>
          </a:prstGeom>
          <a:noFill/>
          <a:ln w="38100" cmpd="dbl">
            <a:noFill/>
            <a:miter lim="800000"/>
            <a:headEnd/>
            <a:tailEnd/>
          </a:ln>
        </p:spPr>
        <p:txBody>
          <a:bodyPr wrap="square" rtlCol="0">
            <a:spAutoFit/>
          </a:bodyPr>
          <a:lstStyle/>
          <a:p>
            <a:r>
              <a:rPr lang="ja-JP" altLang="en-US" sz="2000" kern="0" dirty="0"/>
              <a:t>受入クラブがアップロードする。</a:t>
            </a:r>
            <a:endParaRPr lang="en-US" altLang="ja-JP" sz="2000" kern="0" dirty="0"/>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19" name="直線矢印コネクタ 18"/>
          <p:cNvCxnSpPr/>
          <p:nvPr/>
        </p:nvCxnSpPr>
        <p:spPr>
          <a:xfrm flipH="1">
            <a:off x="5154831" y="2004090"/>
            <a:ext cx="387536" cy="285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bwMode="auto">
          <a:xfrm>
            <a:off x="5302298" y="1484784"/>
            <a:ext cx="1322911" cy="492443"/>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300" dirty="0"/>
              <a:t>「書類」を</a:t>
            </a:r>
            <a:r>
              <a:rPr kumimoji="1" lang="ja-JP" altLang="en-US" sz="1300" dirty="0"/>
              <a:t>クリックする。</a:t>
            </a:r>
          </a:p>
        </p:txBody>
      </p:sp>
      <p:sp>
        <p:nvSpPr>
          <p:cNvPr id="38" name="テキスト ボックス 37"/>
          <p:cNvSpPr txBox="1"/>
          <p:nvPr/>
        </p:nvSpPr>
        <p:spPr bwMode="auto">
          <a:xfrm>
            <a:off x="395536" y="4870681"/>
            <a:ext cx="2990608" cy="492443"/>
          </a:xfrm>
          <a:prstGeom prst="rect">
            <a:avLst/>
          </a:prstGeom>
          <a:noFill/>
          <a:ln w="12700" cmpd="sng">
            <a:solidFill>
              <a:schemeClr val="tx1"/>
            </a:solidFill>
            <a:miter lim="800000"/>
            <a:headEnd/>
            <a:tailEnd/>
          </a:ln>
        </p:spPr>
        <p:txBody>
          <a:bodyPr wrap="square" rtlCol="0">
            <a:spAutoFit/>
          </a:bodyPr>
          <a:lstStyle/>
          <a:p>
            <a:r>
              <a:rPr lang="ja-JP" altLang="en-US" sz="1300" dirty="0"/>
              <a:t>地区外移動届をこちらでアップロードして、地区委員会に送る。</a:t>
            </a:r>
            <a:endParaRPr lang="en-US" altLang="ja-JP" sz="1300" dirty="0"/>
          </a:p>
        </p:txBody>
      </p:sp>
      <p:graphicFrame>
        <p:nvGraphicFramePr>
          <p:cNvPr id="8" name="オブジェクト 7"/>
          <p:cNvGraphicFramePr>
            <a:graphicFrameLocks noChangeAspect="1"/>
          </p:cNvGraphicFramePr>
          <p:nvPr/>
        </p:nvGraphicFramePr>
        <p:xfrm>
          <a:off x="4028148" y="2684865"/>
          <a:ext cx="4690018" cy="3746715"/>
        </p:xfrm>
        <a:graphic>
          <a:graphicData uri="http://schemas.openxmlformats.org/presentationml/2006/ole">
            <mc:AlternateContent xmlns:mc="http://schemas.openxmlformats.org/markup-compatibility/2006">
              <mc:Choice xmlns:v="urn:schemas-microsoft-com:vml" Requires="v">
                <p:oleObj name="Image" r:id="rId6" imgW="11237760" imgH="8977680" progId="Photoshop.Image.13">
                  <p:embed/>
                </p:oleObj>
              </mc:Choice>
              <mc:Fallback>
                <p:oleObj name="Image" r:id="rId6" imgW="11237760" imgH="8977680" progId="Photoshop.Image.13">
                  <p:embed/>
                  <p:pic>
                    <p:nvPicPr>
                      <p:cNvPr id="8" name="オブジェクト 7"/>
                      <p:cNvPicPr/>
                      <p:nvPr/>
                    </p:nvPicPr>
                    <p:blipFill>
                      <a:blip r:embed="rId7"/>
                      <a:stretch>
                        <a:fillRect/>
                      </a:stretch>
                    </p:blipFill>
                    <p:spPr>
                      <a:xfrm>
                        <a:off x="4028148" y="2684865"/>
                        <a:ext cx="4690018" cy="3746715"/>
                      </a:xfrm>
                      <a:prstGeom prst="rect">
                        <a:avLst/>
                      </a:prstGeom>
                      <a:ln w="12700">
                        <a:solidFill>
                          <a:schemeClr val="tx1"/>
                        </a:solidFill>
                      </a:ln>
                    </p:spPr>
                  </p:pic>
                </p:oleObj>
              </mc:Fallback>
            </mc:AlternateContent>
          </a:graphicData>
        </a:graphic>
      </p:graphicFrame>
      <p:cxnSp>
        <p:nvCxnSpPr>
          <p:cNvPr id="43" name="直線矢印コネクタ 42"/>
          <p:cNvCxnSpPr>
            <a:stCxn id="38" idx="3"/>
          </p:cNvCxnSpPr>
          <p:nvPr/>
        </p:nvCxnSpPr>
        <p:spPr>
          <a:xfrm>
            <a:off x="3386144" y="5116903"/>
            <a:ext cx="969832" cy="5443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rot="3038103">
            <a:off x="5110317" y="2645656"/>
            <a:ext cx="432048" cy="64807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6553200" y="6356176"/>
            <a:ext cx="2133600" cy="457200"/>
          </a:xfrm>
        </p:spPr>
        <p:txBody>
          <a:bodyPr/>
          <a:lstStyle/>
          <a:p>
            <a:pPr>
              <a:defRPr/>
            </a:pPr>
            <a:fld id="{0331EEB5-871C-3C46-BA86-090CCFE8305C}" type="slidenum">
              <a:rPr lang="en-US" altLang="ja-JP" smtClean="0"/>
              <a:pPr>
                <a:defRPr/>
              </a:pPr>
              <a:t>18</a:t>
            </a:fld>
            <a:endParaRPr lang="en-US" altLang="ja-JP" dirty="0"/>
          </a:p>
        </p:txBody>
      </p:sp>
      <p:sp>
        <p:nvSpPr>
          <p:cNvPr id="15" name="角丸四角形 14"/>
          <p:cNvSpPr/>
          <p:nvPr/>
        </p:nvSpPr>
        <p:spPr>
          <a:xfrm>
            <a:off x="4067944" y="4631339"/>
            <a:ext cx="1440160" cy="1224136"/>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4417210" y="2153858"/>
            <a:ext cx="1080120" cy="569598"/>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extLst>
      <p:ext uri="{BB962C8B-B14F-4D97-AF65-F5344CB8AC3E}">
        <p14:creationId xmlns:p14="http://schemas.microsoft.com/office/powerpoint/2010/main" val="1535243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D641C22-5215-4EC8-92BF-C37AB1FFCFA4}"/>
              </a:ext>
            </a:extLst>
          </p:cNvPr>
          <p:cNvSpPr>
            <a:spLocks noGrp="1"/>
          </p:cNvSpPr>
          <p:nvPr>
            <p:ph type="sldNum" sz="quarter" idx="12"/>
          </p:nvPr>
        </p:nvSpPr>
        <p:spPr/>
        <p:txBody>
          <a:bodyPr/>
          <a:lstStyle/>
          <a:p>
            <a:pPr>
              <a:defRPr/>
            </a:pPr>
            <a:fld id="{0331EEB5-871C-3C46-BA86-090CCFE8305C}" type="slidenum">
              <a:rPr lang="en-US" altLang="ja-JP" smtClean="0"/>
              <a:pPr>
                <a:defRPr/>
              </a:pPr>
              <a:t>19</a:t>
            </a:fld>
            <a:endParaRPr lang="en-US" altLang="ja-JP" dirty="0"/>
          </a:p>
        </p:txBody>
      </p:sp>
      <p:graphicFrame>
        <p:nvGraphicFramePr>
          <p:cNvPr id="5" name="オブジェクト 4">
            <a:extLst>
              <a:ext uri="{FF2B5EF4-FFF2-40B4-BE49-F238E27FC236}">
                <a16:creationId xmlns:a16="http://schemas.microsoft.com/office/drawing/2014/main" id="{DE3CAFF8-93B0-4441-BE7D-B6CD9C12CBA2}"/>
              </a:ext>
            </a:extLst>
          </p:cNvPr>
          <p:cNvGraphicFramePr>
            <a:graphicFrameLocks noChangeAspect="1"/>
          </p:cNvGraphicFramePr>
          <p:nvPr>
            <p:extLst>
              <p:ext uri="{D42A27DB-BD31-4B8C-83A1-F6EECF244321}">
                <p14:modId xmlns:p14="http://schemas.microsoft.com/office/powerpoint/2010/main" val="1038002563"/>
              </p:ext>
            </p:extLst>
          </p:nvPr>
        </p:nvGraphicFramePr>
        <p:xfrm>
          <a:off x="3431557" y="2081721"/>
          <a:ext cx="5090147" cy="2128848"/>
        </p:xfrm>
        <a:graphic>
          <a:graphicData uri="http://schemas.openxmlformats.org/presentationml/2006/ole">
            <mc:AlternateContent xmlns:mc="http://schemas.openxmlformats.org/markup-compatibility/2006">
              <mc:Choice xmlns:v="urn:schemas-microsoft-com:vml" Requires="v">
                <p:oleObj name="Image" r:id="rId3" imgW="15999840" imgH="6692040" progId="Photoshop.Image.13">
                  <p:embed/>
                </p:oleObj>
              </mc:Choice>
              <mc:Fallback>
                <p:oleObj name="Image" r:id="rId3" imgW="15999840" imgH="6692040" progId="Photoshop.Image.13">
                  <p:embed/>
                  <p:pic>
                    <p:nvPicPr>
                      <p:cNvPr id="5" name="オブジェクト 4">
                        <a:extLst>
                          <a:ext uri="{FF2B5EF4-FFF2-40B4-BE49-F238E27FC236}">
                            <a16:creationId xmlns:a16="http://schemas.microsoft.com/office/drawing/2014/main" id="{DE3CAFF8-93B0-4441-BE7D-B6CD9C12CBA2}"/>
                          </a:ext>
                        </a:extLst>
                      </p:cNvPr>
                      <p:cNvPicPr/>
                      <p:nvPr/>
                    </p:nvPicPr>
                    <p:blipFill>
                      <a:blip r:embed="rId4"/>
                      <a:stretch>
                        <a:fillRect/>
                      </a:stretch>
                    </p:blipFill>
                    <p:spPr>
                      <a:xfrm>
                        <a:off x="3431557" y="2081721"/>
                        <a:ext cx="5090147" cy="2128848"/>
                      </a:xfrm>
                      <a:prstGeom prst="rect">
                        <a:avLst/>
                      </a:prstGeom>
                      <a:solidFill>
                        <a:schemeClr val="bg1">
                          <a:alpha val="64000"/>
                        </a:schemeClr>
                      </a:solidFill>
                      <a:ln>
                        <a:solidFill>
                          <a:schemeClr val="tx1"/>
                        </a:solidFill>
                      </a:ln>
                    </p:spPr>
                  </p:pic>
                </p:oleObj>
              </mc:Fallback>
            </mc:AlternateContent>
          </a:graphicData>
        </a:graphic>
      </p:graphicFrame>
      <p:graphicFrame>
        <p:nvGraphicFramePr>
          <p:cNvPr id="6" name="オブジェクト 5">
            <a:extLst>
              <a:ext uri="{FF2B5EF4-FFF2-40B4-BE49-F238E27FC236}">
                <a16:creationId xmlns:a16="http://schemas.microsoft.com/office/drawing/2014/main" id="{98DBD61E-B776-4666-9719-425DA7059D30}"/>
              </a:ext>
            </a:extLst>
          </p:cNvPr>
          <p:cNvGraphicFramePr>
            <a:graphicFrameLocks noChangeAspect="1"/>
          </p:cNvGraphicFramePr>
          <p:nvPr>
            <p:extLst>
              <p:ext uri="{D42A27DB-BD31-4B8C-83A1-F6EECF244321}">
                <p14:modId xmlns:p14="http://schemas.microsoft.com/office/powerpoint/2010/main" val="1928395904"/>
              </p:ext>
            </p:extLst>
          </p:nvPr>
        </p:nvGraphicFramePr>
        <p:xfrm>
          <a:off x="549043" y="2258498"/>
          <a:ext cx="2303588" cy="1637691"/>
        </p:xfrm>
        <a:graphic>
          <a:graphicData uri="http://schemas.openxmlformats.org/presentationml/2006/ole">
            <mc:AlternateContent xmlns:mc="http://schemas.openxmlformats.org/markup-compatibility/2006">
              <mc:Choice xmlns:v="urn:schemas-microsoft-com:vml" Requires="v">
                <p:oleObj name="Image" r:id="rId5" imgW="8787240" imgH="6247440" progId="Photoshop.Image.13">
                  <p:embed/>
                </p:oleObj>
              </mc:Choice>
              <mc:Fallback>
                <p:oleObj name="Image" r:id="rId5" imgW="8787240" imgH="6247440" progId="Photoshop.Image.13">
                  <p:embed/>
                  <p:pic>
                    <p:nvPicPr>
                      <p:cNvPr id="6" name="オブジェクト 5">
                        <a:extLst>
                          <a:ext uri="{FF2B5EF4-FFF2-40B4-BE49-F238E27FC236}">
                            <a16:creationId xmlns:a16="http://schemas.microsoft.com/office/drawing/2014/main" id="{98DBD61E-B776-4666-9719-425DA7059D30}"/>
                          </a:ext>
                        </a:extLst>
                      </p:cNvPr>
                      <p:cNvPicPr/>
                      <p:nvPr/>
                    </p:nvPicPr>
                    <p:blipFill>
                      <a:blip r:embed="rId6"/>
                      <a:stretch>
                        <a:fillRect/>
                      </a:stretch>
                    </p:blipFill>
                    <p:spPr>
                      <a:xfrm>
                        <a:off x="549043" y="2258498"/>
                        <a:ext cx="2303588" cy="1637691"/>
                      </a:xfrm>
                      <a:prstGeom prst="rect">
                        <a:avLst/>
                      </a:prstGeom>
                      <a:ln>
                        <a:solidFill>
                          <a:schemeClr val="tx1"/>
                        </a:solidFill>
                      </a:ln>
                    </p:spPr>
                  </p:pic>
                </p:oleObj>
              </mc:Fallback>
            </mc:AlternateContent>
          </a:graphicData>
        </a:graphic>
      </p:graphicFrame>
      <p:sp>
        <p:nvSpPr>
          <p:cNvPr id="7" name="タイトル 1">
            <a:extLst>
              <a:ext uri="{FF2B5EF4-FFF2-40B4-BE49-F238E27FC236}">
                <a16:creationId xmlns:a16="http://schemas.microsoft.com/office/drawing/2014/main" id="{DBB261B2-1D5F-49E4-BD71-ADE74DA2E7DC}"/>
              </a:ext>
            </a:extLst>
          </p:cNvPr>
          <p:cNvSpPr>
            <a:spLocks noGrp="1"/>
          </p:cNvSpPr>
          <p:nvPr>
            <p:ph type="title"/>
          </p:nvPr>
        </p:nvSpPr>
        <p:spPr>
          <a:xfrm>
            <a:off x="435888" y="311829"/>
            <a:ext cx="8001000" cy="1295400"/>
          </a:xfrm>
        </p:spPr>
        <p:txBody>
          <a:bodyPr/>
          <a:lstStyle/>
          <a:p>
            <a:r>
              <a:rPr lang="en-US" altLang="ja-JP" sz="2800" dirty="0"/>
              <a:t>7</a:t>
            </a:r>
            <a:r>
              <a:rPr lang="ja-JP" altLang="en-US" sz="2800" dirty="0"/>
              <a:t>月</a:t>
            </a:r>
            <a:r>
              <a:rPr lang="en-US" altLang="ja-JP" sz="2800" dirty="0"/>
              <a:t>-8</a:t>
            </a:r>
            <a:r>
              <a:rPr lang="ja-JP" altLang="en-US" sz="2800" dirty="0"/>
              <a:t>月　交換学生帰国処理</a:t>
            </a:r>
          </a:p>
        </p:txBody>
      </p:sp>
      <p:cxnSp>
        <p:nvCxnSpPr>
          <p:cNvPr id="8" name="直線コネクタ 7">
            <a:extLst>
              <a:ext uri="{FF2B5EF4-FFF2-40B4-BE49-F238E27FC236}">
                <a16:creationId xmlns:a16="http://schemas.microsoft.com/office/drawing/2014/main" id="{2EB3C851-B5BF-40CA-BC2C-0D92FD5FBB14}"/>
              </a:ext>
            </a:extLst>
          </p:cNvPr>
          <p:cNvCxnSpPr/>
          <p:nvPr/>
        </p:nvCxnSpPr>
        <p:spPr>
          <a:xfrm>
            <a:off x="331912" y="16371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B149534C-A74D-401B-9A99-3FCF405FFEB8}"/>
              </a:ext>
            </a:extLst>
          </p:cNvPr>
          <p:cNvSpPr txBox="1"/>
          <p:nvPr/>
        </p:nvSpPr>
        <p:spPr bwMode="auto">
          <a:xfrm>
            <a:off x="403919" y="1752234"/>
            <a:ext cx="6984777" cy="400110"/>
          </a:xfrm>
          <a:prstGeom prst="rect">
            <a:avLst/>
          </a:prstGeom>
          <a:noFill/>
          <a:ln w="38100" cmpd="dbl">
            <a:noFill/>
            <a:miter lim="800000"/>
            <a:headEnd/>
            <a:tailEnd/>
          </a:ln>
        </p:spPr>
        <p:txBody>
          <a:bodyPr wrap="square" rtlCol="0">
            <a:spAutoFit/>
          </a:bodyPr>
          <a:lstStyle/>
          <a:p>
            <a:r>
              <a:rPr lang="en-US" altLang="ja-JP" sz="2000" b="1" kern="0" dirty="0">
                <a:solidFill>
                  <a:srgbClr val="FF0000"/>
                </a:solidFill>
                <a:latin typeface="+mn-ea"/>
                <a:ea typeface="+mn-ea"/>
              </a:rPr>
              <a:t>【</a:t>
            </a:r>
            <a:r>
              <a:rPr lang="ja-JP" altLang="en-US" sz="2000" b="1" kern="0" dirty="0">
                <a:solidFill>
                  <a:srgbClr val="FF0000"/>
                </a:solidFill>
                <a:latin typeface="+mn-ea"/>
                <a:ea typeface="+mn-ea"/>
              </a:rPr>
              <a:t>重要</a:t>
            </a:r>
            <a:r>
              <a:rPr lang="en-US" altLang="ja-JP" sz="2000" b="1" kern="0" dirty="0">
                <a:solidFill>
                  <a:srgbClr val="FF0000"/>
                </a:solidFill>
                <a:latin typeface="+mn-ea"/>
                <a:ea typeface="+mn-ea"/>
              </a:rPr>
              <a:t>】</a:t>
            </a:r>
            <a:r>
              <a:rPr lang="ja-JP" altLang="en-US" sz="2000" b="1" kern="0" dirty="0">
                <a:latin typeface="+mn-ea"/>
                <a:ea typeface="+mn-ea"/>
              </a:rPr>
              <a:t>帰国の日とステータスの変更。</a:t>
            </a:r>
            <a:endParaRPr lang="en-US" altLang="ja-JP" sz="2000" b="1" kern="0" dirty="0">
              <a:latin typeface="+mn-ea"/>
              <a:ea typeface="+mn-ea"/>
            </a:endParaRPr>
          </a:p>
        </p:txBody>
      </p:sp>
      <p:pic>
        <p:nvPicPr>
          <p:cNvPr id="10" name="図 9">
            <a:extLst>
              <a:ext uri="{FF2B5EF4-FFF2-40B4-BE49-F238E27FC236}">
                <a16:creationId xmlns:a16="http://schemas.microsoft.com/office/drawing/2014/main" id="{B6483A8E-5E0E-4AA8-9D6E-95B6B3F7AC5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3920" y="286172"/>
            <a:ext cx="1512168" cy="568128"/>
          </a:xfrm>
          <a:prstGeom prst="rect">
            <a:avLst/>
          </a:prstGeom>
        </p:spPr>
      </p:pic>
      <p:cxnSp>
        <p:nvCxnSpPr>
          <p:cNvPr id="11" name="直線矢印コネクタ 10">
            <a:extLst>
              <a:ext uri="{FF2B5EF4-FFF2-40B4-BE49-F238E27FC236}">
                <a16:creationId xmlns:a16="http://schemas.microsoft.com/office/drawing/2014/main" id="{A80CC65C-93DB-4C51-AFF7-478256DDE2A3}"/>
              </a:ext>
            </a:extLst>
          </p:cNvPr>
          <p:cNvCxnSpPr/>
          <p:nvPr/>
        </p:nvCxnSpPr>
        <p:spPr>
          <a:xfrm flipV="1">
            <a:off x="1753183" y="3077343"/>
            <a:ext cx="306921" cy="96637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E231E0A7-6B43-498F-8BA7-C26D1DE39C46}"/>
              </a:ext>
            </a:extLst>
          </p:cNvPr>
          <p:cNvSpPr txBox="1"/>
          <p:nvPr/>
        </p:nvSpPr>
        <p:spPr bwMode="auto">
          <a:xfrm>
            <a:off x="605228" y="4159497"/>
            <a:ext cx="1667507" cy="492443"/>
          </a:xfrm>
          <a:prstGeom prst="rect">
            <a:avLst/>
          </a:prstGeom>
          <a:noFill/>
          <a:ln w="12700" cmpd="sng">
            <a:solidFill>
              <a:schemeClr val="tx1"/>
            </a:solidFill>
            <a:miter lim="800000"/>
            <a:headEnd/>
            <a:tailEnd/>
          </a:ln>
        </p:spPr>
        <p:txBody>
          <a:bodyPr wrap="square" rtlCol="0">
            <a:spAutoFit/>
          </a:bodyPr>
          <a:lstStyle/>
          <a:p>
            <a:r>
              <a:rPr lang="ja-JP" altLang="en-US" sz="1300" dirty="0"/>
              <a:t>「編集」ボタンを押します。</a:t>
            </a:r>
            <a:endParaRPr kumimoji="1" lang="ja-JP" altLang="en-US" sz="1300" dirty="0"/>
          </a:p>
        </p:txBody>
      </p:sp>
      <p:sp>
        <p:nvSpPr>
          <p:cNvPr id="13" name="テキスト ボックス 12">
            <a:extLst>
              <a:ext uri="{FF2B5EF4-FFF2-40B4-BE49-F238E27FC236}">
                <a16:creationId xmlns:a16="http://schemas.microsoft.com/office/drawing/2014/main" id="{D79D4114-5DB3-4DCC-B743-F8603B5CAC23}"/>
              </a:ext>
            </a:extLst>
          </p:cNvPr>
          <p:cNvSpPr txBox="1"/>
          <p:nvPr/>
        </p:nvSpPr>
        <p:spPr bwMode="auto">
          <a:xfrm>
            <a:off x="4572000" y="4608673"/>
            <a:ext cx="2381300" cy="1492716"/>
          </a:xfrm>
          <a:prstGeom prst="rect">
            <a:avLst/>
          </a:prstGeom>
          <a:solidFill>
            <a:schemeClr val="bg1">
              <a:alpha val="63000"/>
            </a:schemeClr>
          </a:solidFill>
          <a:ln w="12700" cmpd="sng">
            <a:solidFill>
              <a:schemeClr val="tx1"/>
            </a:solidFill>
            <a:miter lim="800000"/>
            <a:headEnd/>
            <a:tailEnd/>
          </a:ln>
        </p:spPr>
        <p:txBody>
          <a:bodyPr wrap="square" rtlCol="0">
            <a:spAutoFit/>
          </a:bodyPr>
          <a:lstStyle/>
          <a:p>
            <a:r>
              <a:rPr lang="ja-JP" altLang="en-US" sz="1300" dirty="0"/>
              <a:t>帰国日を入力します。</a:t>
            </a:r>
            <a:endParaRPr lang="en-US" altLang="ja-JP" sz="1300" dirty="0"/>
          </a:p>
          <a:p>
            <a:r>
              <a:rPr kumimoji="1" lang="ja-JP" altLang="en-US" sz="1300" dirty="0"/>
              <a:t>これを行わないと、災害の時に帰国していないことになり</a:t>
            </a:r>
            <a:r>
              <a:rPr kumimoji="1" lang="en-US" altLang="ja-JP" sz="1300" dirty="0"/>
              <a:t>RIJYEM</a:t>
            </a:r>
            <a:r>
              <a:rPr kumimoji="1" lang="ja-JP" altLang="en-US" sz="1300" dirty="0"/>
              <a:t>が間違った情報を参照する可能性があり</a:t>
            </a:r>
            <a:r>
              <a:rPr lang="ja-JP" altLang="en-US" sz="1300" dirty="0"/>
              <a:t>ます。</a:t>
            </a:r>
            <a:endParaRPr lang="en-US" altLang="ja-JP" sz="1300" dirty="0"/>
          </a:p>
          <a:p>
            <a:r>
              <a:rPr kumimoji="1" lang="ja-JP" altLang="en-US" sz="1300" dirty="0"/>
              <a:t>また、</a:t>
            </a:r>
            <a:r>
              <a:rPr kumimoji="1" lang="en-US" altLang="ja-JP" sz="1300" dirty="0"/>
              <a:t>ROTEX</a:t>
            </a:r>
            <a:r>
              <a:rPr kumimoji="1" lang="ja-JP" altLang="en-US" sz="1300" dirty="0" err="1"/>
              <a:t>への</a:t>
            </a:r>
            <a:r>
              <a:rPr kumimoji="1" lang="ja-JP" altLang="en-US" sz="1300" dirty="0"/>
              <a:t>メールも届きません</a:t>
            </a:r>
          </a:p>
        </p:txBody>
      </p:sp>
      <p:cxnSp>
        <p:nvCxnSpPr>
          <p:cNvPr id="14" name="直線矢印コネクタ 13">
            <a:extLst>
              <a:ext uri="{FF2B5EF4-FFF2-40B4-BE49-F238E27FC236}">
                <a16:creationId xmlns:a16="http://schemas.microsoft.com/office/drawing/2014/main" id="{ABF94B2A-D64A-4352-8D96-1940B78CB4AE}"/>
              </a:ext>
            </a:extLst>
          </p:cNvPr>
          <p:cNvCxnSpPr>
            <a:cxnSpLocks/>
          </p:cNvCxnSpPr>
          <p:nvPr/>
        </p:nvCxnSpPr>
        <p:spPr>
          <a:xfrm flipV="1">
            <a:off x="6145568" y="4043713"/>
            <a:ext cx="407632" cy="5508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右矢印 31">
            <a:extLst>
              <a:ext uri="{FF2B5EF4-FFF2-40B4-BE49-F238E27FC236}">
                <a16:creationId xmlns:a16="http://schemas.microsoft.com/office/drawing/2014/main" id="{80387FBB-B91A-4296-BDBD-03C4AD306C70}"/>
              </a:ext>
            </a:extLst>
          </p:cNvPr>
          <p:cNvSpPr/>
          <p:nvPr/>
        </p:nvSpPr>
        <p:spPr>
          <a:xfrm>
            <a:off x="2996208" y="2780040"/>
            <a:ext cx="268036" cy="64807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スライド番号プレースホルダー 2">
            <a:extLst>
              <a:ext uri="{FF2B5EF4-FFF2-40B4-BE49-F238E27FC236}">
                <a16:creationId xmlns:a16="http://schemas.microsoft.com/office/drawing/2014/main" id="{EB65E176-B97D-4513-81C0-10F65CA26828}"/>
              </a:ext>
            </a:extLst>
          </p:cNvPr>
          <p:cNvSpPr txBox="1">
            <a:spLocks/>
          </p:cNvSpPr>
          <p:nvPr/>
        </p:nvSpPr>
        <p:spPr bwMode="auto">
          <a:xfrm>
            <a:off x="67056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19</a:t>
            </a:fld>
            <a:endParaRPr lang="en-US" altLang="ja-JP" dirty="0"/>
          </a:p>
        </p:txBody>
      </p:sp>
      <p:sp>
        <p:nvSpPr>
          <p:cNvPr id="16" name="円/楕円 15"/>
          <p:cNvSpPr/>
          <p:nvPr/>
        </p:nvSpPr>
        <p:spPr>
          <a:xfrm>
            <a:off x="519005" y="2204864"/>
            <a:ext cx="576138" cy="288032"/>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extLst>
      <p:ext uri="{BB962C8B-B14F-4D97-AF65-F5344CB8AC3E}">
        <p14:creationId xmlns:p14="http://schemas.microsoft.com/office/powerpoint/2010/main" val="4088150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67944" y="712661"/>
            <a:ext cx="4509120" cy="715738"/>
          </a:xfrm>
        </p:spPr>
        <p:txBody>
          <a:bodyPr/>
          <a:lstStyle/>
          <a:p>
            <a:r>
              <a:rPr lang="en-US" altLang="ja-JP" sz="3200" dirty="0"/>
              <a:t>YESS</a:t>
            </a:r>
            <a:r>
              <a:rPr lang="ja-JP" altLang="en-US" sz="3200" dirty="0"/>
              <a:t>開発経緯</a:t>
            </a:r>
            <a:endParaRPr kumimoji="1" lang="ja-JP" altLang="en-US" sz="3200" dirty="0"/>
          </a:p>
        </p:txBody>
      </p:sp>
      <p:cxnSp>
        <p:nvCxnSpPr>
          <p:cNvPr id="4" name="直線コネクタ 3"/>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268584"/>
            <a:ext cx="1512168" cy="568128"/>
          </a:xfrm>
          <a:prstGeom prst="rect">
            <a:avLst/>
          </a:prstGeom>
        </p:spPr>
      </p:pic>
      <p:sp>
        <p:nvSpPr>
          <p:cNvPr id="5" name="スライド番号プレースホルダー 4"/>
          <p:cNvSpPr>
            <a:spLocks noGrp="1"/>
          </p:cNvSpPr>
          <p:nvPr>
            <p:ph type="sldNum" sz="quarter" idx="12"/>
          </p:nvPr>
        </p:nvSpPr>
        <p:spPr/>
        <p:txBody>
          <a:bodyPr/>
          <a:lstStyle/>
          <a:p>
            <a:pPr>
              <a:defRPr/>
            </a:pPr>
            <a:fld id="{0331EEB5-871C-3C46-BA86-090CCFE8305C}" type="slidenum">
              <a:rPr lang="en-US" altLang="ja-JP" smtClean="0"/>
              <a:pPr>
                <a:defRPr/>
              </a:pPr>
              <a:t>2</a:t>
            </a:fld>
            <a:endParaRPr lang="en-US" altLang="ja-JP" dirty="0"/>
          </a:p>
        </p:txBody>
      </p:sp>
      <p:sp>
        <p:nvSpPr>
          <p:cNvPr id="7" name="テキスト ボックス 6"/>
          <p:cNvSpPr txBox="1"/>
          <p:nvPr/>
        </p:nvSpPr>
        <p:spPr bwMode="auto">
          <a:xfrm>
            <a:off x="566732" y="1772816"/>
            <a:ext cx="8120068" cy="4247317"/>
          </a:xfrm>
          <a:prstGeom prst="rect">
            <a:avLst/>
          </a:prstGeom>
          <a:noFill/>
          <a:ln w="12700" cmpd="sng">
            <a:noFill/>
            <a:miter lim="800000"/>
            <a:headEnd/>
            <a:tailEnd/>
          </a:ln>
        </p:spPr>
        <p:txBody>
          <a:bodyPr wrap="square" rtlCol="0">
            <a:spAutoFit/>
          </a:bodyPr>
          <a:lstStyle/>
          <a:p>
            <a:r>
              <a:rPr kumimoji="1" lang="en-US" altLang="ja-JP" dirty="0">
                <a:latin typeface="ＭＳ Ｐ明朝" panose="02020600040205080304" pitchFamily="18" charset="-128"/>
                <a:ea typeface="ＭＳ Ｐ明朝" panose="02020600040205080304" pitchFamily="18" charset="-128"/>
              </a:rPr>
              <a:t>YESS</a:t>
            </a:r>
            <a:r>
              <a:rPr kumimoji="1" lang="ja-JP" altLang="en-US" dirty="0">
                <a:latin typeface="ＭＳ Ｐ明朝" panose="02020600040205080304" pitchFamily="18" charset="-128"/>
                <a:ea typeface="ＭＳ Ｐ明朝" panose="02020600040205080304" pitchFamily="18" charset="-128"/>
              </a:rPr>
              <a:t>開発のきっかけは、東日本大震災です。東日本大震災の発生時は「未曽有、想定外、大津波」などの言葉が並びました。当然、交換学生も被災地に滞在しておりました。</a:t>
            </a:r>
            <a:endParaRPr kumimoji="1"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学生たちの所在を確かめようにも、</a:t>
            </a:r>
            <a:r>
              <a:rPr kumimoji="1" lang="ja-JP" altLang="en-US" u="sng" dirty="0">
                <a:solidFill>
                  <a:srgbClr val="FF0000"/>
                </a:solidFill>
                <a:latin typeface="ＭＳ Ｐ明朝" panose="02020600040205080304" pitchFamily="18" charset="-128"/>
                <a:ea typeface="ＭＳ Ｐ明朝" panose="02020600040205080304" pitchFamily="18" charset="-128"/>
              </a:rPr>
              <a:t>委員会メンバー自身も被災者</a:t>
            </a:r>
            <a:r>
              <a:rPr kumimoji="1" lang="ja-JP" altLang="en-US" dirty="0">
                <a:latin typeface="ＭＳ Ｐ明朝" panose="02020600040205080304" pitchFamily="18" charset="-128"/>
                <a:ea typeface="ＭＳ Ｐ明朝" panose="02020600040205080304" pitchFamily="18" charset="-128"/>
              </a:rPr>
              <a:t>となり、ガバナー</a:t>
            </a:r>
            <a:r>
              <a:rPr lang="ja-JP" altLang="en-US" dirty="0">
                <a:latin typeface="ＭＳ Ｐ明朝" panose="02020600040205080304" pitchFamily="18" charset="-128"/>
                <a:ea typeface="ＭＳ Ｐ明朝" panose="02020600040205080304" pitchFamily="18" charset="-128"/>
              </a:rPr>
              <a:t>事務所も委員長にも連絡がつかず大変苦労をしました。</a:t>
            </a:r>
            <a:endParaRPr lang="en-US" altLang="ja-JP" dirty="0">
              <a:latin typeface="ＭＳ Ｐ明朝" panose="02020600040205080304" pitchFamily="18" charset="-128"/>
              <a:ea typeface="ＭＳ Ｐ明朝" panose="02020600040205080304" pitchFamily="18" charset="-128"/>
            </a:endParaRPr>
          </a:p>
          <a:p>
            <a:endParaRPr kumimoji="1" lang="en-US" altLang="ja-JP" dirty="0">
              <a:latin typeface="ＭＳ Ｐ明朝" panose="02020600040205080304" pitchFamily="18" charset="-128"/>
              <a:ea typeface="ＭＳ Ｐ明朝" panose="02020600040205080304" pitchFamily="18" charset="-128"/>
            </a:endParaRPr>
          </a:p>
          <a:p>
            <a:r>
              <a:rPr lang="ja-JP" altLang="en-US" dirty="0">
                <a:latin typeface="ＭＳ Ｐ明朝" panose="02020600040205080304" pitchFamily="18" charset="-128"/>
                <a:ea typeface="ＭＳ Ｐ明朝" panose="02020600040205080304" pitchFamily="18" charset="-128"/>
              </a:rPr>
              <a:t>そのような経験から考えたのがＹＥＳＳです。学生の情報やホストファミリー、ホストクラブの情報をクラウドにアップし被災地以外の地区メンバーが助けることができるような仕組みを考えました。</a:t>
            </a:r>
            <a:endParaRPr lang="en-US" altLang="ja-JP" dirty="0">
              <a:latin typeface="ＭＳ Ｐ明朝" panose="02020600040205080304" pitchFamily="18" charset="-128"/>
              <a:ea typeface="ＭＳ Ｐ明朝" panose="02020600040205080304" pitchFamily="18" charset="-128"/>
            </a:endParaRPr>
          </a:p>
          <a:p>
            <a:endParaRPr kumimoji="1" lang="en-US" altLang="ja-JP" dirty="0"/>
          </a:p>
          <a:p>
            <a:r>
              <a:rPr lang="ja-JP" altLang="en-US" b="1" dirty="0"/>
              <a:t>ホストクラブに入力してただく必要がありますが、</a:t>
            </a:r>
            <a:r>
              <a:rPr lang="ja-JP" altLang="en-US" b="1" u="sng" dirty="0">
                <a:solidFill>
                  <a:srgbClr val="FF0000"/>
                </a:solidFill>
              </a:rPr>
              <a:t>「</a:t>
            </a:r>
            <a:r>
              <a:rPr lang="ja-JP" altLang="ja-JP" b="1" u="sng" dirty="0">
                <a:solidFill>
                  <a:srgbClr val="FF0000"/>
                </a:solidFill>
              </a:rPr>
              <a:t>受入学生・クラブ・学校・ホストファミリー一覧表</a:t>
            </a:r>
            <a:r>
              <a:rPr lang="ja-JP" altLang="en-US" b="1" u="sng" dirty="0">
                <a:solidFill>
                  <a:srgbClr val="FF0000"/>
                </a:solidFill>
              </a:rPr>
              <a:t>」と同じ内容です</a:t>
            </a:r>
            <a:r>
              <a:rPr lang="ja-JP" altLang="en-US" b="1" dirty="0"/>
              <a:t>し受入学生の部分は学生本人が入力しますのでクラブでの入力は従来よりＹＥＳＳのほうが少なくなっています。</a:t>
            </a:r>
            <a:endParaRPr lang="en-US" altLang="ja-JP" b="1" dirty="0"/>
          </a:p>
          <a:p>
            <a:endParaRPr lang="en-US" altLang="ja-JP" dirty="0"/>
          </a:p>
          <a:p>
            <a:r>
              <a:rPr lang="ja-JP" altLang="en-US" b="1" dirty="0">
                <a:effectLst>
                  <a:outerShdw blurRad="38100" dist="38100" dir="2700000" algn="tl">
                    <a:srgbClr val="000000">
                      <a:alpha val="43137"/>
                    </a:srgbClr>
                  </a:outerShdw>
                </a:effectLst>
              </a:rPr>
              <a:t>学生たちの安全のためにも、クラブ関係者の皆様のご協力をお願いいたします。</a:t>
            </a:r>
            <a:endParaRPr lang="en-US" altLang="ja-JP" b="1" dirty="0">
              <a:effectLst>
                <a:outerShdw blurRad="38100" dist="38100" dir="2700000" algn="tl">
                  <a:srgbClr val="000000">
                    <a:alpha val="43137"/>
                  </a:srgbClr>
                </a:outerShdw>
              </a:effectLst>
            </a:endParaRPr>
          </a:p>
        </p:txBody>
      </p:sp>
      <p:sp>
        <p:nvSpPr>
          <p:cNvPr id="3" name="正方形/長方形 2">
            <a:extLst>
              <a:ext uri="{FF2B5EF4-FFF2-40B4-BE49-F238E27FC236}">
                <a16:creationId xmlns:a16="http://schemas.microsoft.com/office/drawing/2014/main" id="{2080BC57-6147-4360-BA05-B70CABB26C9D}"/>
              </a:ext>
            </a:extLst>
          </p:cNvPr>
          <p:cNvSpPr/>
          <p:nvPr/>
        </p:nvSpPr>
        <p:spPr>
          <a:xfrm>
            <a:off x="209330" y="1044921"/>
            <a:ext cx="3561873" cy="369332"/>
          </a:xfrm>
          <a:prstGeom prst="rect">
            <a:avLst/>
          </a:prstGeom>
        </p:spPr>
        <p:txBody>
          <a:bodyPr wrap="none">
            <a:spAutoFit/>
          </a:bodyPr>
          <a:lstStyle/>
          <a:p>
            <a:r>
              <a:rPr lang="en-US" altLang="ja-JP" dirty="0"/>
              <a:t>Youth Exchange Support System</a:t>
            </a:r>
            <a:endParaRPr lang="ja-JP" altLang="en-US" dirty="0"/>
          </a:p>
        </p:txBody>
      </p:sp>
    </p:spTree>
    <p:extLst>
      <p:ext uri="{BB962C8B-B14F-4D97-AF65-F5344CB8AC3E}">
        <p14:creationId xmlns:p14="http://schemas.microsoft.com/office/powerpoint/2010/main" val="3307998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6E9401-119A-41F0-84AF-E4BD04B76CE3}"/>
              </a:ext>
            </a:extLst>
          </p:cNvPr>
          <p:cNvSpPr>
            <a:spLocks noGrp="1"/>
          </p:cNvSpPr>
          <p:nvPr>
            <p:ph type="title"/>
          </p:nvPr>
        </p:nvSpPr>
        <p:spPr>
          <a:xfrm>
            <a:off x="1619672" y="3429000"/>
            <a:ext cx="6458458" cy="720080"/>
          </a:xfrm>
        </p:spPr>
        <p:txBody>
          <a:bodyPr/>
          <a:lstStyle/>
          <a:p>
            <a:r>
              <a:rPr kumimoji="1" lang="ja-JP" altLang="en-US" sz="3200" dirty="0"/>
              <a:t>これで</a:t>
            </a:r>
            <a:r>
              <a:rPr kumimoji="1" lang="en-US" altLang="ja-JP" sz="3200" dirty="0"/>
              <a:t>YESS</a:t>
            </a:r>
            <a:r>
              <a:rPr kumimoji="1" lang="ja-JP" altLang="en-US" sz="3200" dirty="0"/>
              <a:t>の説明を終わります。</a:t>
            </a:r>
            <a:br>
              <a:rPr kumimoji="1" lang="en-US" altLang="ja-JP" sz="3200" dirty="0"/>
            </a:br>
            <a:br>
              <a:rPr kumimoji="1" lang="en-US" altLang="ja-JP" sz="3200" dirty="0"/>
            </a:br>
            <a:r>
              <a:rPr kumimoji="1" lang="ja-JP" altLang="en-US" sz="3200" dirty="0"/>
              <a:t>ご清聴ありがとうございました。</a:t>
            </a:r>
          </a:p>
        </p:txBody>
      </p:sp>
      <p:sp>
        <p:nvSpPr>
          <p:cNvPr id="4" name="スライド番号プレースホルダー 3">
            <a:extLst>
              <a:ext uri="{FF2B5EF4-FFF2-40B4-BE49-F238E27FC236}">
                <a16:creationId xmlns:a16="http://schemas.microsoft.com/office/drawing/2014/main" id="{23945044-B5CE-4E14-9FAA-640CD26D96EB}"/>
              </a:ext>
            </a:extLst>
          </p:cNvPr>
          <p:cNvSpPr>
            <a:spLocks noGrp="1"/>
          </p:cNvSpPr>
          <p:nvPr>
            <p:ph type="sldNum" sz="quarter" idx="12"/>
          </p:nvPr>
        </p:nvSpPr>
        <p:spPr/>
        <p:txBody>
          <a:bodyPr/>
          <a:lstStyle/>
          <a:p>
            <a:pPr>
              <a:defRPr/>
            </a:pPr>
            <a:fld id="{0331EEB5-871C-3C46-BA86-090CCFE8305C}" type="slidenum">
              <a:rPr lang="en-US" altLang="ja-JP" smtClean="0"/>
              <a:pPr>
                <a:defRPr/>
              </a:pPr>
              <a:t>20</a:t>
            </a:fld>
            <a:endParaRPr lang="en-US" altLang="ja-JP" dirty="0"/>
          </a:p>
        </p:txBody>
      </p:sp>
    </p:spTree>
    <p:extLst>
      <p:ext uri="{BB962C8B-B14F-4D97-AF65-F5344CB8AC3E}">
        <p14:creationId xmlns:p14="http://schemas.microsoft.com/office/powerpoint/2010/main" val="2824412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88640"/>
            <a:ext cx="7543800" cy="652934"/>
          </a:xfrm>
        </p:spPr>
        <p:txBody>
          <a:bodyPr/>
          <a:lstStyle/>
          <a:p>
            <a:r>
              <a:rPr lang="ja-JP" altLang="en-US" dirty="0"/>
              <a:t>以前のホストファミリー一覧表</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0331EEB5-871C-3C46-BA86-090CCFE8305C}" type="slidenum">
              <a:rPr lang="en-US" altLang="ja-JP" smtClean="0"/>
              <a:pPr>
                <a:defRPr/>
              </a:pPr>
              <a:t>3</a:t>
            </a:fld>
            <a:endParaRPr lang="en-US" altLang="ja-JP"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86990597"/>
              </p:ext>
            </p:extLst>
          </p:nvPr>
        </p:nvGraphicFramePr>
        <p:xfrm>
          <a:off x="539552" y="1157983"/>
          <a:ext cx="7859216" cy="4901776"/>
        </p:xfrm>
        <a:graphic>
          <a:graphicData uri="http://schemas.openxmlformats.org/presentationml/2006/ole">
            <mc:AlternateContent xmlns:mc="http://schemas.openxmlformats.org/markup-compatibility/2006">
              <mc:Choice xmlns:v="urn:schemas-microsoft-com:vml" Requires="v">
                <p:oleObj name="文書" r:id="rId3" imgW="9781288" imgH="6100419" progId="Word.Document.12">
                  <p:embed/>
                </p:oleObj>
              </mc:Choice>
              <mc:Fallback>
                <p:oleObj name="文書" r:id="rId3" imgW="9781288" imgH="6100419" progId="Word.Document.12">
                  <p:embed/>
                  <p:pic>
                    <p:nvPicPr>
                      <p:cNvPr id="5" name="オブジェクト 4"/>
                      <p:cNvPicPr/>
                      <p:nvPr/>
                    </p:nvPicPr>
                    <p:blipFill>
                      <a:blip r:embed="rId4"/>
                      <a:stretch>
                        <a:fillRect/>
                      </a:stretch>
                    </p:blipFill>
                    <p:spPr>
                      <a:xfrm>
                        <a:off x="539552" y="1157983"/>
                        <a:ext cx="7859216" cy="4901776"/>
                      </a:xfrm>
                      <a:prstGeom prst="rect">
                        <a:avLst/>
                      </a:prstGeom>
                      <a:ln>
                        <a:solidFill>
                          <a:schemeClr val="tx1">
                            <a:lumMod val="85000"/>
                            <a:lumOff val="15000"/>
                          </a:schemeClr>
                        </a:solidFill>
                      </a:ln>
                    </p:spPr>
                  </p:pic>
                </p:oleObj>
              </mc:Fallback>
            </mc:AlternateContent>
          </a:graphicData>
        </a:graphic>
      </p:graphicFrame>
      <p:sp>
        <p:nvSpPr>
          <p:cNvPr id="7" name="タイトル 1"/>
          <p:cNvSpPr txBox="1">
            <a:spLocks/>
          </p:cNvSpPr>
          <p:nvPr/>
        </p:nvSpPr>
        <p:spPr bwMode="auto">
          <a:xfrm>
            <a:off x="4860032" y="5921933"/>
            <a:ext cx="4735488" cy="652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r>
              <a:rPr lang="en-US" altLang="ja-JP" sz="2800" kern="0" dirty="0"/>
              <a:t>YESS</a:t>
            </a:r>
            <a:r>
              <a:rPr lang="ja-JP" altLang="en-US" sz="2800" kern="0" dirty="0"/>
              <a:t>へ移行しました</a:t>
            </a:r>
          </a:p>
        </p:txBody>
      </p:sp>
      <p:sp>
        <p:nvSpPr>
          <p:cNvPr id="8" name="テキスト ボックス 7"/>
          <p:cNvSpPr txBox="1"/>
          <p:nvPr/>
        </p:nvSpPr>
        <p:spPr bwMode="auto">
          <a:xfrm>
            <a:off x="5652120" y="806740"/>
            <a:ext cx="2304256" cy="292388"/>
          </a:xfrm>
          <a:prstGeom prst="rect">
            <a:avLst/>
          </a:prstGeom>
          <a:noFill/>
          <a:ln w="12700" cmpd="sng">
            <a:noFill/>
            <a:miter lim="800000"/>
            <a:headEnd/>
            <a:tailEnd/>
          </a:ln>
        </p:spPr>
        <p:txBody>
          <a:bodyPr wrap="square" rtlCol="0">
            <a:spAutoFit/>
          </a:bodyPr>
          <a:lstStyle/>
          <a:p>
            <a:r>
              <a:rPr kumimoji="1" lang="en-US" altLang="ja-JP" sz="1300" b="1" dirty="0">
                <a:solidFill>
                  <a:srgbClr val="FF0000"/>
                </a:solidFill>
              </a:rPr>
              <a:t>WORD</a:t>
            </a:r>
            <a:r>
              <a:rPr kumimoji="1" lang="ja-JP" altLang="en-US" sz="1300" b="1" dirty="0">
                <a:solidFill>
                  <a:srgbClr val="FF0000"/>
                </a:solidFill>
              </a:rPr>
              <a:t>で</a:t>
            </a:r>
            <a:r>
              <a:rPr lang="ja-JP" altLang="en-US" sz="1300" b="1" dirty="0">
                <a:solidFill>
                  <a:srgbClr val="FF0000"/>
                </a:solidFill>
              </a:rPr>
              <a:t>作っていました</a:t>
            </a:r>
            <a:r>
              <a:rPr lang="ja-JP" altLang="en-US" sz="1300" dirty="0"/>
              <a:t>。</a:t>
            </a:r>
            <a:endParaRPr kumimoji="1" lang="en-US" altLang="ja-JP" sz="1300" dirty="0"/>
          </a:p>
        </p:txBody>
      </p:sp>
      <p:cxnSp>
        <p:nvCxnSpPr>
          <p:cNvPr id="6" name="直線コネクタ 5"/>
          <p:cNvCxnSpPr/>
          <p:nvPr/>
        </p:nvCxnSpPr>
        <p:spPr>
          <a:xfrm>
            <a:off x="755576" y="1412776"/>
            <a:ext cx="7643192" cy="4509157"/>
          </a:xfrm>
          <a:prstGeom prst="line">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755576" y="1412776"/>
            <a:ext cx="7327776" cy="4509157"/>
          </a:xfrm>
          <a:prstGeom prst="line">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bwMode="auto">
          <a:xfrm>
            <a:off x="3563888" y="3170626"/>
            <a:ext cx="2304256" cy="369332"/>
          </a:xfrm>
          <a:prstGeom prst="rect">
            <a:avLst/>
          </a:prstGeom>
          <a:noFill/>
          <a:ln w="12700" cmpd="sng">
            <a:noFill/>
            <a:miter lim="800000"/>
            <a:headEnd/>
            <a:tailEnd/>
          </a:ln>
        </p:spPr>
        <p:txBody>
          <a:bodyPr wrap="square" rtlCol="0">
            <a:spAutoFit/>
          </a:bodyPr>
          <a:lstStyle/>
          <a:p>
            <a:r>
              <a:rPr kumimoji="1" lang="ja-JP" altLang="en-US" b="1" dirty="0">
                <a:solidFill>
                  <a:srgbClr val="FF0000"/>
                </a:solidFill>
              </a:rPr>
              <a:t>必要なくなりました</a:t>
            </a:r>
            <a:r>
              <a:rPr lang="ja-JP" altLang="en-US" dirty="0"/>
              <a:t>。</a:t>
            </a:r>
            <a:endParaRPr kumimoji="1" lang="en-US" altLang="ja-JP" dirty="0"/>
          </a:p>
        </p:txBody>
      </p:sp>
    </p:spTree>
    <p:extLst>
      <p:ext uri="{BB962C8B-B14F-4D97-AF65-F5344CB8AC3E}">
        <p14:creationId xmlns:p14="http://schemas.microsoft.com/office/powerpoint/2010/main" val="154671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8924" y="238026"/>
            <a:ext cx="7265404" cy="642466"/>
          </a:xfrm>
        </p:spPr>
        <p:txBody>
          <a:bodyPr/>
          <a:lstStyle/>
          <a:p>
            <a:r>
              <a:rPr lang="ja-JP" altLang="en-US" sz="3200" dirty="0"/>
              <a:t>オリエンテーション時期</a:t>
            </a:r>
            <a:endParaRPr kumimoji="1" lang="ja-JP" altLang="en-US" sz="3200" dirty="0"/>
          </a:p>
        </p:txBody>
      </p:sp>
      <p:cxnSp>
        <p:nvCxnSpPr>
          <p:cNvPr id="4" name="直線コネクタ 3"/>
          <p:cNvCxnSpPr/>
          <p:nvPr/>
        </p:nvCxnSpPr>
        <p:spPr>
          <a:xfrm flipV="1">
            <a:off x="251520" y="880492"/>
            <a:ext cx="7704856" cy="28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表 5"/>
          <p:cNvGraphicFramePr>
            <a:graphicFrameLocks noGrp="1"/>
          </p:cNvGraphicFramePr>
          <p:nvPr>
            <p:extLst>
              <p:ext uri="{D42A27DB-BD31-4B8C-83A1-F6EECF244321}">
                <p14:modId xmlns:p14="http://schemas.microsoft.com/office/powerpoint/2010/main" val="1382242857"/>
              </p:ext>
            </p:extLst>
          </p:nvPr>
        </p:nvGraphicFramePr>
        <p:xfrm>
          <a:off x="395536" y="1124745"/>
          <a:ext cx="8291264" cy="5023311"/>
        </p:xfrm>
        <a:graphic>
          <a:graphicData uri="http://schemas.openxmlformats.org/drawingml/2006/table">
            <a:tbl>
              <a:tblPr firstRow="1" bandRow="1">
                <a:tableStyleId>{5C22544A-7EE6-4342-B048-85BDC9FD1C3A}</a:tableStyleId>
              </a:tblPr>
              <a:tblGrid>
                <a:gridCol w="1486351">
                  <a:extLst>
                    <a:ext uri="{9D8B030D-6E8A-4147-A177-3AD203B41FA5}">
                      <a16:colId xmlns:a16="http://schemas.microsoft.com/office/drawing/2014/main" val="20000"/>
                    </a:ext>
                  </a:extLst>
                </a:gridCol>
                <a:gridCol w="2108976">
                  <a:extLst>
                    <a:ext uri="{9D8B030D-6E8A-4147-A177-3AD203B41FA5}">
                      <a16:colId xmlns:a16="http://schemas.microsoft.com/office/drawing/2014/main" val="20001"/>
                    </a:ext>
                  </a:extLst>
                </a:gridCol>
                <a:gridCol w="1013185">
                  <a:extLst>
                    <a:ext uri="{9D8B030D-6E8A-4147-A177-3AD203B41FA5}">
                      <a16:colId xmlns:a16="http://schemas.microsoft.com/office/drawing/2014/main" val="20002"/>
                    </a:ext>
                  </a:extLst>
                </a:gridCol>
                <a:gridCol w="3682752">
                  <a:extLst>
                    <a:ext uri="{9D8B030D-6E8A-4147-A177-3AD203B41FA5}">
                      <a16:colId xmlns:a16="http://schemas.microsoft.com/office/drawing/2014/main" val="20003"/>
                    </a:ext>
                  </a:extLst>
                </a:gridCol>
              </a:tblGrid>
              <a:tr h="397817">
                <a:tc>
                  <a:txBody>
                    <a:bodyPr/>
                    <a:lstStyle/>
                    <a:p>
                      <a:r>
                        <a:rPr kumimoji="1" lang="ja-JP" altLang="en-US" sz="1200" dirty="0">
                          <a:solidFill>
                            <a:schemeClr val="bg1"/>
                          </a:solidFill>
                        </a:rPr>
                        <a:t>オリエン時期</a:t>
                      </a:r>
                      <a:endParaRPr kumimoji="1" lang="en-US" altLang="ja-JP" sz="1200" dirty="0">
                        <a:solidFill>
                          <a:schemeClr val="bg1"/>
                        </a:solidFill>
                      </a:endParaRPr>
                    </a:p>
                    <a:p>
                      <a:r>
                        <a:rPr kumimoji="1" lang="ja-JP" altLang="en-US" sz="1200" dirty="0">
                          <a:solidFill>
                            <a:schemeClr val="bg1"/>
                          </a:solidFill>
                        </a:rPr>
                        <a:t>入力時期</a:t>
                      </a:r>
                      <a:endParaRPr kumimoji="1" lang="en-US" altLang="ja-JP" sz="1200" dirty="0">
                        <a:solidFill>
                          <a:schemeClr val="bg1"/>
                        </a:solidFill>
                      </a:endParaRPr>
                    </a:p>
                  </a:txBody>
                  <a:tcPr marT="28800" marB="28800" anchor="ctr"/>
                </a:tc>
                <a:tc>
                  <a:txBody>
                    <a:bodyPr/>
                    <a:lstStyle/>
                    <a:p>
                      <a:r>
                        <a:rPr kumimoji="1" lang="ja-JP" altLang="en-US" sz="1600" dirty="0"/>
                        <a:t>ページ名</a:t>
                      </a:r>
                      <a:endParaRPr kumimoji="1" lang="en-US" altLang="ja-JP" sz="1600" dirty="0">
                        <a:solidFill>
                          <a:schemeClr val="tx1"/>
                        </a:solidFill>
                      </a:endParaRPr>
                    </a:p>
                  </a:txBody>
                  <a:tcPr marT="28800" marB="28800" anchor="ctr"/>
                </a:tc>
                <a:tc>
                  <a:txBody>
                    <a:bodyPr/>
                    <a:lstStyle/>
                    <a:p>
                      <a:r>
                        <a:rPr kumimoji="1" lang="ja-JP" altLang="en-US" sz="1600" dirty="0"/>
                        <a:t>作業者</a:t>
                      </a:r>
                      <a:endParaRPr kumimoji="1" lang="ja-JP" altLang="en-US" sz="1600" dirty="0">
                        <a:solidFill>
                          <a:schemeClr val="tx1"/>
                        </a:solidFill>
                      </a:endParaRPr>
                    </a:p>
                  </a:txBody>
                  <a:tcPr marT="28800" marB="28800" anchor="ctr"/>
                </a:tc>
                <a:tc>
                  <a:txBody>
                    <a:bodyPr/>
                    <a:lstStyle/>
                    <a:p>
                      <a:r>
                        <a:rPr kumimoji="1" lang="ja-JP" altLang="en-US" sz="1600" dirty="0"/>
                        <a:t>説明内容</a:t>
                      </a:r>
                      <a:endParaRPr kumimoji="1" lang="ja-JP" altLang="en-US" sz="1600" dirty="0">
                        <a:solidFill>
                          <a:schemeClr val="tx1"/>
                        </a:solidFill>
                      </a:endParaRPr>
                    </a:p>
                  </a:txBody>
                  <a:tcPr marT="28800" marB="28800" anchor="ctr"/>
                </a:tc>
                <a:extLst>
                  <a:ext uri="{0D108BD9-81ED-4DB2-BD59-A6C34878D82A}">
                    <a16:rowId xmlns:a16="http://schemas.microsoft.com/office/drawing/2014/main" val="10000"/>
                  </a:ext>
                </a:extLst>
              </a:tr>
              <a:tr h="316587">
                <a:tc>
                  <a:txBody>
                    <a:bodyPr/>
                    <a:lstStyle/>
                    <a:p>
                      <a:r>
                        <a:rPr kumimoji="1" lang="en-US" altLang="ja-JP" sz="1400" dirty="0"/>
                        <a:t>9</a:t>
                      </a:r>
                      <a:r>
                        <a:rPr kumimoji="1" lang="ja-JP" altLang="en-US" sz="1400" dirty="0"/>
                        <a:t>月</a:t>
                      </a:r>
                      <a:r>
                        <a:rPr kumimoji="1" lang="en-US" altLang="ja-JP" sz="1400" dirty="0"/>
                        <a:t>-2</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OBS</a:t>
                      </a:r>
                      <a:r>
                        <a:rPr kumimoji="1" lang="ja-JP" altLang="en-US" sz="1400" dirty="0"/>
                        <a:t>クラブ情報</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200" dirty="0">
                          <a:latin typeface="ＭＳ Ｐ明朝" panose="02020600040205080304" pitchFamily="18" charset="-128"/>
                          <a:ea typeface="ＭＳ Ｐ明朝" panose="02020600040205080304" pitchFamily="18" charset="-128"/>
                        </a:rPr>
                        <a:t>クラブの住所、メールアドレスなど</a:t>
                      </a:r>
                    </a:p>
                  </a:txBody>
                  <a:tcPr marT="28800" marB="28800" anchor="ctr"/>
                </a:tc>
                <a:extLst>
                  <a:ext uri="{0D108BD9-81ED-4DB2-BD59-A6C34878D82A}">
                    <a16:rowId xmlns:a16="http://schemas.microsoft.com/office/drawing/2014/main" val="10001"/>
                  </a:ext>
                </a:extLst>
              </a:tr>
              <a:tr h="316587">
                <a:tc>
                  <a:txBody>
                    <a:bodyPr/>
                    <a:lstStyle/>
                    <a:p>
                      <a:r>
                        <a:rPr kumimoji="1" lang="en-US" altLang="ja-JP" sz="1400" dirty="0"/>
                        <a:t>9</a:t>
                      </a:r>
                      <a:r>
                        <a:rPr kumimoji="1" lang="ja-JP" altLang="en-US" sz="1400" dirty="0"/>
                        <a:t>月</a:t>
                      </a:r>
                      <a:r>
                        <a:rPr kumimoji="1" lang="en-US" altLang="ja-JP" sz="1400" dirty="0"/>
                        <a:t>-2</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OBS</a:t>
                      </a:r>
                      <a:r>
                        <a:rPr kumimoji="1" lang="ja-JP" altLang="en-US" sz="1400" dirty="0"/>
                        <a:t>クラブ情報</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200" dirty="0"/>
                        <a:t>会長、幹事、青少年奉仕委員長など</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02"/>
                  </a:ext>
                </a:extLst>
              </a:tr>
              <a:tr h="316587">
                <a:tc>
                  <a:txBody>
                    <a:bodyPr/>
                    <a:lstStyle/>
                    <a:p>
                      <a:r>
                        <a:rPr kumimoji="1" lang="en-US" altLang="ja-JP" sz="1400" dirty="0"/>
                        <a:t>1</a:t>
                      </a:r>
                      <a:r>
                        <a:rPr kumimoji="1" lang="ja-JP" altLang="en-US" sz="1400" dirty="0"/>
                        <a:t>月</a:t>
                      </a:r>
                      <a:r>
                        <a:rPr kumimoji="1" lang="en-US" altLang="ja-JP" sz="1400" dirty="0"/>
                        <a:t>-4</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クラブ情報</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会長、幹事、青少年奉仕委員長など</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03"/>
                  </a:ext>
                </a:extLst>
              </a:tr>
              <a:tr h="316587">
                <a:tc>
                  <a:txBody>
                    <a:bodyPr/>
                    <a:lstStyle/>
                    <a:p>
                      <a:r>
                        <a:rPr kumimoji="1" lang="en-US" altLang="ja-JP" sz="1400" dirty="0"/>
                        <a:t>3</a:t>
                      </a:r>
                      <a:r>
                        <a:rPr kumimoji="1" lang="ja-JP" altLang="en-US" sz="1400" dirty="0"/>
                        <a:t>月</a:t>
                      </a:r>
                      <a:r>
                        <a:rPr kumimoji="1" lang="en-US" altLang="ja-JP" sz="1400" dirty="0"/>
                        <a:t>-5</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カウンセラー届</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アップロード</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04"/>
                  </a:ext>
                </a:extLst>
              </a:tr>
              <a:tr h="316587">
                <a:tc>
                  <a:txBody>
                    <a:bodyPr/>
                    <a:lstStyle/>
                    <a:p>
                      <a:r>
                        <a:rPr kumimoji="1" lang="en-US" altLang="ja-JP" sz="1400" dirty="0"/>
                        <a:t>4</a:t>
                      </a:r>
                      <a:r>
                        <a:rPr kumimoji="1" lang="ja-JP" altLang="en-US" sz="1400" dirty="0"/>
                        <a:t>月</a:t>
                      </a:r>
                      <a:r>
                        <a:rPr kumimoji="1" lang="en-US" altLang="ja-JP" sz="1400" dirty="0"/>
                        <a:t>-6</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ホスト高校情報</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高校名、校長先生、担任など</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05"/>
                  </a:ext>
                </a:extLst>
              </a:tr>
              <a:tr h="316587">
                <a:tc>
                  <a:txBody>
                    <a:bodyPr/>
                    <a:lstStyle/>
                    <a:p>
                      <a:r>
                        <a:rPr kumimoji="1" lang="en-US" altLang="ja-JP" sz="1400" dirty="0"/>
                        <a:t>6</a:t>
                      </a:r>
                      <a:r>
                        <a:rPr kumimoji="1" lang="ja-JP" altLang="en-US" sz="1400" dirty="0"/>
                        <a:t>月</a:t>
                      </a:r>
                      <a:r>
                        <a:rPr kumimoji="1" lang="en-US" altLang="ja-JP" sz="1400" dirty="0"/>
                        <a:t>-7</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ボランティア誓約書</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アップロード</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06"/>
                  </a:ext>
                </a:extLst>
              </a:tr>
              <a:tr h="316587">
                <a:tc>
                  <a:txBody>
                    <a:bodyPr/>
                    <a:lstStyle/>
                    <a:p>
                      <a:r>
                        <a:rPr kumimoji="1" lang="en-US" altLang="ja-JP" sz="1400" dirty="0"/>
                        <a:t>6</a:t>
                      </a:r>
                      <a:r>
                        <a:rPr kumimoji="1" lang="ja-JP" altLang="en-US" sz="1400" dirty="0"/>
                        <a:t>月</a:t>
                      </a:r>
                      <a:r>
                        <a:rPr kumimoji="1" lang="en-US" altLang="ja-JP" sz="1400" dirty="0"/>
                        <a:t>-7</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OBS</a:t>
                      </a:r>
                      <a:r>
                        <a:rPr kumimoji="1" lang="ja-JP" altLang="en-US" sz="1400" dirty="0"/>
                        <a:t>マンスリーレポート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latin typeface="+mn-lt"/>
                          <a:ea typeface="+mn-ea"/>
                        </a:rPr>
                        <a:t>OBS</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Ｐ明朝" panose="02020600040205080304" pitchFamily="18" charset="-128"/>
                          <a:ea typeface="ＭＳ Ｐ明朝" panose="02020600040205080304" pitchFamily="18" charset="-128"/>
                        </a:rPr>
                        <a:t>直接入力</a:t>
                      </a:r>
                    </a:p>
                  </a:txBody>
                  <a:tcPr marT="28800" marB="28800" anchor="ctr"/>
                </a:tc>
                <a:extLst>
                  <a:ext uri="{0D108BD9-81ED-4DB2-BD59-A6C34878D82A}">
                    <a16:rowId xmlns:a16="http://schemas.microsoft.com/office/drawing/2014/main" val="10007"/>
                  </a:ext>
                </a:extLst>
              </a:tr>
              <a:tr h="316587">
                <a:tc>
                  <a:txBody>
                    <a:bodyPr/>
                    <a:lstStyle/>
                    <a:p>
                      <a:r>
                        <a:rPr kumimoji="1" lang="en-US" altLang="ja-JP" sz="1400" dirty="0"/>
                        <a:t>6</a:t>
                      </a:r>
                      <a:r>
                        <a:rPr kumimoji="1" lang="ja-JP" altLang="en-US" sz="1400" dirty="0"/>
                        <a:t>月</a:t>
                      </a:r>
                      <a:r>
                        <a:rPr kumimoji="1" lang="en-US" altLang="ja-JP" sz="1400" dirty="0"/>
                        <a:t>-7</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OBS</a:t>
                      </a:r>
                      <a:r>
                        <a:rPr kumimoji="1" lang="ja-JP" altLang="en-US" sz="1400" dirty="0"/>
                        <a:t>ホストファミリー情報</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latin typeface="+mn-lt"/>
                          <a:ea typeface="+mn-ea"/>
                        </a:rPr>
                        <a:t>OBS</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ＭＳ Ｐ明朝" panose="02020600040205080304" pitchFamily="18" charset="-128"/>
                          <a:ea typeface="ＭＳ Ｐ明朝" panose="02020600040205080304" pitchFamily="18" charset="-128"/>
                        </a:rPr>
                        <a:t>GF</a:t>
                      </a:r>
                      <a:r>
                        <a:rPr kumimoji="1" lang="ja-JP" altLang="en-US" sz="1200" dirty="0">
                          <a:latin typeface="ＭＳ Ｐ明朝" panose="02020600040205080304" pitchFamily="18" charset="-128"/>
                          <a:ea typeface="ＭＳ Ｐ明朝" panose="02020600040205080304" pitchFamily="18" charset="-128"/>
                        </a:rPr>
                        <a:t>に記載のホストファミリーを入力します。</a:t>
                      </a:r>
                    </a:p>
                  </a:txBody>
                  <a:tcPr marT="28800" marB="28800" anchor="ctr"/>
                </a:tc>
                <a:extLst>
                  <a:ext uri="{0D108BD9-81ED-4DB2-BD59-A6C34878D82A}">
                    <a16:rowId xmlns:a16="http://schemas.microsoft.com/office/drawing/2014/main" val="10008"/>
                  </a:ext>
                </a:extLst>
              </a:tr>
              <a:tr h="316587">
                <a:tc>
                  <a:txBody>
                    <a:bodyPr/>
                    <a:lstStyle/>
                    <a:p>
                      <a:r>
                        <a:rPr kumimoji="1" lang="en-US" altLang="ja-JP" sz="1400" dirty="0"/>
                        <a:t>7</a:t>
                      </a:r>
                      <a:r>
                        <a:rPr kumimoji="1" lang="ja-JP" altLang="en-US" sz="1400" dirty="0"/>
                        <a:t>月</a:t>
                      </a:r>
                      <a:r>
                        <a:rPr kumimoji="1" lang="en-US" altLang="ja-JP" sz="1400" dirty="0"/>
                        <a:t>-8</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t>自宅出発日の入力</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latin typeface="+mn-lt"/>
                          <a:ea typeface="+mn-ea"/>
                        </a:rPr>
                        <a:t>OBS</a:t>
                      </a:r>
                      <a:r>
                        <a:rPr kumimoji="1" lang="ja-JP" altLang="en-US" sz="1400" dirty="0" err="1">
                          <a:latin typeface="+mn-lt"/>
                          <a:ea typeface="+mn-ea"/>
                        </a:rPr>
                        <a:t>、</a:t>
                      </a:r>
                      <a:r>
                        <a:rPr kumimoji="1" lang="en-US" altLang="ja-JP" sz="1400" dirty="0">
                          <a:latin typeface="+mn-lt"/>
                          <a:ea typeface="+mn-ea"/>
                        </a:rPr>
                        <a:t>IBS</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ＭＳ Ｐ明朝" panose="02020600040205080304" pitchFamily="18" charset="-128"/>
                          <a:ea typeface="ＭＳ Ｐ明朝" panose="02020600040205080304" pitchFamily="18" charset="-128"/>
                        </a:rPr>
                        <a:t>IBS</a:t>
                      </a:r>
                      <a:r>
                        <a:rPr kumimoji="1" lang="ja-JP" altLang="en-US" sz="1200" dirty="0">
                          <a:latin typeface="ＭＳ Ｐ明朝" panose="02020600040205080304" pitchFamily="18" charset="-128"/>
                          <a:ea typeface="ＭＳ Ｐ明朝" panose="02020600040205080304" pitchFamily="18" charset="-128"/>
                        </a:rPr>
                        <a:t>の分はクラブもしくは地区が入力をしてください。</a:t>
                      </a:r>
                    </a:p>
                  </a:txBody>
                  <a:tcPr marT="28800" marB="28800" anchor="ctr"/>
                </a:tc>
                <a:extLst>
                  <a:ext uri="{0D108BD9-81ED-4DB2-BD59-A6C34878D82A}">
                    <a16:rowId xmlns:a16="http://schemas.microsoft.com/office/drawing/2014/main" val="10009"/>
                  </a:ext>
                </a:extLst>
              </a:tr>
              <a:tr h="316587">
                <a:tc>
                  <a:txBody>
                    <a:bodyPr/>
                    <a:lstStyle/>
                    <a:p>
                      <a:r>
                        <a:rPr kumimoji="1" lang="en-US" altLang="ja-JP" sz="1400" dirty="0"/>
                        <a:t>7</a:t>
                      </a:r>
                      <a:r>
                        <a:rPr kumimoji="1" lang="ja-JP" altLang="en-US" sz="1400" dirty="0"/>
                        <a:t>月</a:t>
                      </a:r>
                      <a:r>
                        <a:rPr kumimoji="1" lang="en-US" altLang="ja-JP" sz="1400" dirty="0"/>
                        <a:t>-9</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ホストファミリー情報</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solidFill>
                            <a:srgbClr val="FF0000"/>
                          </a:solidFill>
                        </a:rPr>
                        <a:t>【</a:t>
                      </a:r>
                      <a:r>
                        <a:rPr kumimoji="1" lang="ja-JP" altLang="en-US" sz="1200" u="sng" dirty="0">
                          <a:solidFill>
                            <a:srgbClr val="FF0000"/>
                          </a:solidFill>
                        </a:rPr>
                        <a:t>重要</a:t>
                      </a:r>
                      <a:r>
                        <a:rPr kumimoji="1" lang="en-US" altLang="ja-JP" sz="1200" u="sng" dirty="0">
                          <a:solidFill>
                            <a:srgbClr val="FF0000"/>
                          </a:solidFill>
                        </a:rPr>
                        <a:t>】</a:t>
                      </a:r>
                      <a:r>
                        <a:rPr kumimoji="1" lang="ja-JP" altLang="en-US" sz="1200" u="sng" dirty="0">
                          <a:solidFill>
                            <a:srgbClr val="FF0000"/>
                          </a:solidFill>
                        </a:rPr>
                        <a:t>ホストファミリー追加、滞在時期変更</a:t>
                      </a:r>
                      <a:endParaRPr kumimoji="1" lang="ja-JP" altLang="en-US" sz="1200" b="1" u="sng" dirty="0">
                        <a:solidFill>
                          <a:srgbClr val="FF0000"/>
                        </a:solidFill>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10"/>
                  </a:ext>
                </a:extLst>
              </a:tr>
              <a:tr h="316587">
                <a:tc>
                  <a:txBody>
                    <a:bodyPr/>
                    <a:lstStyle/>
                    <a:p>
                      <a:r>
                        <a:rPr kumimoji="1" lang="en-US" altLang="ja-JP" sz="1400" dirty="0"/>
                        <a:t>7</a:t>
                      </a:r>
                      <a:r>
                        <a:rPr kumimoji="1" lang="ja-JP" altLang="en-US" sz="1400" dirty="0"/>
                        <a:t>月</a:t>
                      </a:r>
                      <a:r>
                        <a:rPr kumimoji="1" lang="en-US" altLang="ja-JP" sz="1400" dirty="0"/>
                        <a:t>-9</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マンスリーレポート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latin typeface="+mn-lt"/>
                          <a:ea typeface="+mn-ea"/>
                        </a:rPr>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アップロード</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11"/>
                  </a:ext>
                </a:extLst>
              </a:tr>
              <a:tr h="3165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7</a:t>
                      </a:r>
                      <a:r>
                        <a:rPr kumimoji="1" lang="ja-JP" altLang="en-US" sz="1400" dirty="0"/>
                        <a:t>月</a:t>
                      </a:r>
                      <a:r>
                        <a:rPr kumimoji="1" lang="en-US" altLang="ja-JP" sz="1400" dirty="0"/>
                        <a:t>-9</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カウンセラー報告</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アップロード</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12"/>
                  </a:ext>
                </a:extLst>
              </a:tr>
              <a:tr h="4550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翌</a:t>
                      </a:r>
                      <a:r>
                        <a:rPr kumimoji="1" lang="en-US" altLang="ja-JP" sz="1400" dirty="0">
                          <a:latin typeface="ＭＳ Ｐ明朝" panose="02020600040205080304" pitchFamily="18" charset="-128"/>
                          <a:ea typeface="ＭＳ Ｐ明朝" panose="02020600040205080304" pitchFamily="18" charset="-128"/>
                        </a:rPr>
                        <a:t>6</a:t>
                      </a:r>
                      <a:r>
                        <a:rPr kumimoji="1" lang="ja-JP" altLang="en-US" sz="1400" dirty="0">
                          <a:latin typeface="ＭＳ Ｐ明朝" panose="02020600040205080304" pitchFamily="18" charset="-128"/>
                          <a:ea typeface="ＭＳ Ｐ明朝" panose="02020600040205080304" pitchFamily="18" charset="-128"/>
                        </a:rPr>
                        <a:t>月</a:t>
                      </a:r>
                      <a:r>
                        <a:rPr kumimoji="1" lang="en-US" altLang="ja-JP" sz="1400" dirty="0">
                          <a:latin typeface="ＭＳ Ｐ明朝" panose="02020600040205080304" pitchFamily="18" charset="-128"/>
                          <a:ea typeface="ＭＳ Ｐ明朝" panose="02020600040205080304" pitchFamily="18" charset="-128"/>
                        </a:rPr>
                        <a:t>-8</a:t>
                      </a:r>
                      <a:r>
                        <a:rPr kumimoji="1" lang="ja-JP" altLang="en-US" sz="1400" dirty="0">
                          <a:latin typeface="ＭＳ Ｐ明朝" panose="02020600040205080304" pitchFamily="18" charset="-128"/>
                          <a:ea typeface="ＭＳ Ｐ明朝" panose="02020600040205080304" pitchFamily="18" charset="-128"/>
                        </a:rPr>
                        <a:t>月</a:t>
                      </a:r>
                      <a:endParaRPr kumimoji="1" lang="en-US" altLang="ja-JP" sz="1400" dirty="0">
                        <a:latin typeface="ＭＳ Ｐ明朝" panose="02020600040205080304" pitchFamily="18" charset="-128"/>
                        <a:ea typeface="ＭＳ Ｐ明朝" panose="02020600040205080304"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明朝" panose="02020600040205080304" pitchFamily="18" charset="-128"/>
                          <a:ea typeface="ＭＳ Ｐ明朝" panose="02020600040205080304" pitchFamily="18" charset="-128"/>
                        </a:rPr>
                        <a:t>（帰国時随時）</a:t>
                      </a:r>
                    </a:p>
                  </a:txBody>
                  <a:tcPr marT="28800" marB="28800" anchor="ctr"/>
                </a:tc>
                <a:tc>
                  <a:txBody>
                    <a:bodyPr/>
                    <a:lstStyle/>
                    <a:p>
                      <a:r>
                        <a:rPr lang="ja-JP" altLang="en-US" sz="1400" dirty="0">
                          <a:latin typeface="ＭＳ Ｐ明朝" panose="02020600040205080304" pitchFamily="18" charset="-128"/>
                          <a:ea typeface="ＭＳ Ｐ明朝" panose="02020600040205080304" pitchFamily="18" charset="-128"/>
                        </a:rPr>
                        <a:t>交換学生帰国処理</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明朝" panose="02020600040205080304" pitchFamily="18" charset="-128"/>
                          <a:ea typeface="ＭＳ Ｐ明朝" panose="02020600040205080304" pitchFamily="18" charset="-128"/>
                        </a:rPr>
                        <a:t>地区委員</a:t>
                      </a: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solidFill>
                            <a:srgbClr val="FF0000"/>
                          </a:solidFill>
                          <a:latin typeface="ＭＳ Ｐ明朝" panose="02020600040205080304" pitchFamily="18" charset="-128"/>
                          <a:ea typeface="ＭＳ Ｐ明朝" panose="02020600040205080304" pitchFamily="18" charset="-128"/>
                        </a:rPr>
                        <a:t>【</a:t>
                      </a:r>
                      <a:r>
                        <a:rPr kumimoji="1" lang="ja-JP" altLang="en-US" sz="1200" u="sng" dirty="0">
                          <a:solidFill>
                            <a:srgbClr val="FF0000"/>
                          </a:solidFill>
                          <a:latin typeface="ＭＳ Ｐ明朝" panose="02020600040205080304" pitchFamily="18" charset="-128"/>
                          <a:ea typeface="ＭＳ Ｐ明朝" panose="02020600040205080304" pitchFamily="18" charset="-128"/>
                        </a:rPr>
                        <a:t>重要</a:t>
                      </a:r>
                      <a:r>
                        <a:rPr kumimoji="1" lang="en-US" altLang="ja-JP" sz="1200" u="sng" dirty="0">
                          <a:solidFill>
                            <a:srgbClr val="FF0000"/>
                          </a:solidFill>
                          <a:latin typeface="ＭＳ Ｐ明朝" panose="02020600040205080304" pitchFamily="18" charset="-128"/>
                          <a:ea typeface="ＭＳ Ｐ明朝" panose="02020600040205080304" pitchFamily="18" charset="-128"/>
                        </a:rPr>
                        <a:t>】</a:t>
                      </a:r>
                      <a:r>
                        <a:rPr kumimoji="1" lang="ja-JP" altLang="en-US" sz="1200" u="sng" dirty="0">
                          <a:solidFill>
                            <a:srgbClr val="FF0000"/>
                          </a:solidFill>
                          <a:latin typeface="ＭＳ Ｐ明朝" panose="02020600040205080304" pitchFamily="18" charset="-128"/>
                          <a:ea typeface="ＭＳ Ｐ明朝" panose="02020600040205080304" pitchFamily="18" charset="-128"/>
                        </a:rPr>
                        <a:t>ステータス変更／帰国日、卒業帰国、早期帰国</a:t>
                      </a:r>
                      <a:endParaRPr kumimoji="1" lang="ja-JP" altLang="en-US" sz="1200" b="1" u="sng" dirty="0">
                        <a:solidFill>
                          <a:srgbClr val="FF0000"/>
                        </a:solidFill>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13"/>
                  </a:ext>
                </a:extLst>
              </a:tr>
              <a:tr h="3165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翌</a:t>
                      </a:r>
                      <a:r>
                        <a:rPr kumimoji="1" lang="en-US" altLang="ja-JP" sz="1400" dirty="0"/>
                        <a:t>9</a:t>
                      </a:r>
                      <a:r>
                        <a:rPr kumimoji="1" lang="ja-JP" altLang="en-US" sz="1400" dirty="0"/>
                        <a:t>月</a:t>
                      </a:r>
                      <a:r>
                        <a:rPr kumimoji="1" lang="en-US" altLang="ja-JP" sz="1400" dirty="0"/>
                        <a:t>-7</a:t>
                      </a:r>
                      <a:r>
                        <a:rPr kumimoji="1" lang="ja-JP" altLang="en-US" sz="1400" dirty="0"/>
                        <a:t>月</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en-US" altLang="ja-JP" sz="1400" dirty="0"/>
                        <a:t>IBS</a:t>
                      </a:r>
                      <a:r>
                        <a:rPr kumimoji="1" lang="ja-JP" altLang="en-US" sz="1400" dirty="0"/>
                        <a:t>地区外移動届</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r>
                        <a:rPr kumimoji="1" lang="ja-JP" altLang="en-US" sz="1400" dirty="0"/>
                        <a:t>クラブ</a:t>
                      </a:r>
                      <a:endParaRPr kumimoji="1" lang="ja-JP" altLang="en-US" sz="1400" dirty="0">
                        <a:latin typeface="ＭＳ Ｐ明朝" panose="02020600040205080304" pitchFamily="18" charset="-128"/>
                        <a:ea typeface="ＭＳ Ｐ明朝" panose="02020600040205080304" pitchFamily="18" charset="-128"/>
                      </a:endParaRPr>
                    </a:p>
                  </a:txBody>
                  <a:tcPr marT="28800" marB="28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アップロード</a:t>
                      </a:r>
                      <a:endParaRPr kumimoji="1" lang="ja-JP" altLang="en-US" sz="1200" dirty="0">
                        <a:latin typeface="ＭＳ Ｐ明朝" panose="02020600040205080304" pitchFamily="18" charset="-128"/>
                        <a:ea typeface="ＭＳ Ｐ明朝" panose="02020600040205080304" pitchFamily="18" charset="-128"/>
                      </a:endParaRPr>
                    </a:p>
                  </a:txBody>
                  <a:tcPr marT="28800" marB="28800" anchor="ctr"/>
                </a:tc>
                <a:extLst>
                  <a:ext uri="{0D108BD9-81ED-4DB2-BD59-A6C34878D82A}">
                    <a16:rowId xmlns:a16="http://schemas.microsoft.com/office/drawing/2014/main" val="10014"/>
                  </a:ext>
                </a:extLst>
              </a:tr>
            </a:tbl>
          </a:graphicData>
        </a:graphic>
      </p:graphicFrame>
      <p:sp>
        <p:nvSpPr>
          <p:cNvPr id="3" name="スライド番号プレースホルダー 2"/>
          <p:cNvSpPr>
            <a:spLocks noGrp="1"/>
          </p:cNvSpPr>
          <p:nvPr>
            <p:ph type="sldNum" sz="quarter" idx="12"/>
          </p:nvPr>
        </p:nvSpPr>
        <p:spPr/>
        <p:txBody>
          <a:bodyPr/>
          <a:lstStyle/>
          <a:p>
            <a:pPr>
              <a:defRPr/>
            </a:pPr>
            <a:fld id="{0331EEB5-871C-3C46-BA86-090CCFE8305C}" type="slidenum">
              <a:rPr lang="en-US" altLang="ja-JP" smtClean="0"/>
              <a:pPr>
                <a:defRPr/>
              </a:pPr>
              <a:t>4</a:t>
            </a:fld>
            <a:endParaRPr lang="en-US" altLang="ja-JP" dirty="0"/>
          </a:p>
        </p:txBody>
      </p:sp>
    </p:spTree>
    <p:extLst>
      <p:ext uri="{BB962C8B-B14F-4D97-AF65-F5344CB8AC3E}">
        <p14:creationId xmlns:p14="http://schemas.microsoft.com/office/powerpoint/2010/main" val="355914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0331EEB5-871C-3C46-BA86-090CCFE8305C}" type="slidenum">
              <a:rPr lang="en-US" altLang="ja-JP" smtClean="0"/>
              <a:pPr>
                <a:defRPr/>
              </a:pPr>
              <a:t>5</a:t>
            </a:fld>
            <a:endParaRPr lang="en-US" altLang="ja-JP" dirty="0"/>
          </a:p>
        </p:txBody>
      </p:sp>
      <p:sp>
        <p:nvSpPr>
          <p:cNvPr id="5" name="タイトル 1"/>
          <p:cNvSpPr>
            <a:spLocks noGrp="1"/>
          </p:cNvSpPr>
          <p:nvPr>
            <p:ph type="title"/>
          </p:nvPr>
        </p:nvSpPr>
        <p:spPr>
          <a:xfrm>
            <a:off x="283488" y="159429"/>
            <a:ext cx="8001000" cy="1295400"/>
          </a:xfrm>
        </p:spPr>
        <p:txBody>
          <a:bodyPr/>
          <a:lstStyle/>
          <a:p>
            <a:r>
              <a:rPr lang="ja-JP" altLang="en-US" sz="2800" dirty="0"/>
              <a:t>受入派遣クラブのログイン情報</a:t>
            </a:r>
          </a:p>
        </p:txBody>
      </p:sp>
      <p:cxnSp>
        <p:nvCxnSpPr>
          <p:cNvPr id="6" name="直線コネクタ 5"/>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40592"/>
            <a:ext cx="1512168" cy="568128"/>
          </a:xfrm>
          <a:prstGeom prst="rect">
            <a:avLst/>
          </a:prstGeom>
        </p:spPr>
      </p:pic>
      <p:sp>
        <p:nvSpPr>
          <p:cNvPr id="8" name="スライド番号プレースホルダー 2"/>
          <p:cNvSpPr txBox="1">
            <a:spLocks/>
          </p:cNvSpPr>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5</a:t>
            </a:fld>
            <a:endParaRPr lang="en-US" altLang="ja-JP" dirty="0"/>
          </a:p>
        </p:txBody>
      </p:sp>
      <p:sp>
        <p:nvSpPr>
          <p:cNvPr id="9" name="テキスト ボックス 8"/>
          <p:cNvSpPr txBox="1"/>
          <p:nvPr/>
        </p:nvSpPr>
        <p:spPr bwMode="auto">
          <a:xfrm>
            <a:off x="491228" y="1586414"/>
            <a:ext cx="7357146" cy="1969770"/>
          </a:xfrm>
          <a:prstGeom prst="rect">
            <a:avLst/>
          </a:prstGeom>
          <a:noFill/>
          <a:ln w="12700" cmpd="sng">
            <a:solidFill>
              <a:schemeClr val="tx1"/>
            </a:solidFill>
            <a:miter lim="800000"/>
            <a:headEnd/>
            <a:tailEnd/>
          </a:ln>
        </p:spPr>
        <p:txBody>
          <a:bodyPr wrap="square" rtlCol="0">
            <a:spAutoFit/>
          </a:bodyPr>
          <a:lstStyle/>
          <a:p>
            <a:r>
              <a:rPr lang="ja-JP" altLang="en-US" sz="2000" dirty="0"/>
              <a:t>ログイン情報</a:t>
            </a:r>
            <a:endParaRPr lang="en-US" altLang="ja-JP" sz="2000" dirty="0"/>
          </a:p>
          <a:p>
            <a:r>
              <a:rPr lang="en-US" altLang="ja-JP" sz="2000" dirty="0"/>
              <a:t>URL</a:t>
            </a:r>
            <a:r>
              <a:rPr lang="ja-JP" altLang="en-US" sz="2000" dirty="0"/>
              <a:t>　　</a:t>
            </a:r>
            <a:r>
              <a:rPr lang="en-US" altLang="ja-JP" sz="2000" dirty="0"/>
              <a:t>https://yess.rijyec.org/mp/rijyec/mypage.php</a:t>
            </a:r>
          </a:p>
          <a:p>
            <a:r>
              <a:rPr lang="ja-JP" altLang="en-US" sz="2000" dirty="0"/>
              <a:t>ログイン</a:t>
            </a:r>
            <a:r>
              <a:rPr lang="en-US" altLang="ja-JP" sz="2000" dirty="0"/>
              <a:t>ID</a:t>
            </a:r>
            <a:r>
              <a:rPr lang="ja-JP" altLang="en-US" sz="2000" dirty="0"/>
              <a:t>：国際ロータリークラブ</a:t>
            </a:r>
            <a:r>
              <a:rPr lang="en-US" altLang="ja-JP" sz="2000" dirty="0"/>
              <a:t>ID</a:t>
            </a:r>
            <a:r>
              <a:rPr lang="ja-JP" altLang="en-US" sz="2000" dirty="0"/>
              <a:t>番号</a:t>
            </a:r>
            <a:endParaRPr lang="en-US" altLang="ja-JP" sz="2000" dirty="0"/>
          </a:p>
          <a:p>
            <a:r>
              <a:rPr lang="ja-JP" altLang="en-US" sz="2000" dirty="0"/>
              <a:t>パスワード：国際ロータリークラブ</a:t>
            </a:r>
            <a:r>
              <a:rPr lang="en-US" altLang="ja-JP" sz="2000" dirty="0"/>
              <a:t>ID</a:t>
            </a:r>
            <a:r>
              <a:rPr lang="ja-JP" altLang="en-US" sz="2000" dirty="0"/>
              <a:t>番号</a:t>
            </a:r>
          </a:p>
          <a:p>
            <a:endParaRPr lang="en-US" altLang="ja-JP" sz="1400" dirty="0"/>
          </a:p>
          <a:p>
            <a:r>
              <a:rPr kumimoji="1" lang="ja-JP" altLang="en-US" sz="1400" dirty="0"/>
              <a:t>パスワードは各クラブで変更をしてください。</a:t>
            </a:r>
            <a:endParaRPr kumimoji="1" lang="en-US" altLang="ja-JP" sz="1400" dirty="0"/>
          </a:p>
          <a:p>
            <a:r>
              <a:rPr lang="en-US" altLang="ja-JP" sz="1400" dirty="0">
                <a:solidFill>
                  <a:srgbClr val="FF0000"/>
                </a:solidFill>
              </a:rPr>
              <a:t>※</a:t>
            </a:r>
            <a:r>
              <a:rPr lang="ja-JP" altLang="en-US" sz="1400" dirty="0">
                <a:solidFill>
                  <a:srgbClr val="FF0000"/>
                </a:solidFill>
              </a:rPr>
              <a:t>変更したパスワードは</a:t>
            </a:r>
            <a:r>
              <a:rPr lang="ja-JP" altLang="en-US" sz="1400" u="sng" dirty="0">
                <a:solidFill>
                  <a:srgbClr val="FF0000"/>
                </a:solidFill>
              </a:rPr>
              <a:t>次年度に必ず引き継いで</a:t>
            </a:r>
            <a:r>
              <a:rPr lang="ja-JP" altLang="en-US" sz="1400" dirty="0">
                <a:solidFill>
                  <a:srgbClr val="FF0000"/>
                </a:solidFill>
              </a:rPr>
              <a:t>ください。</a:t>
            </a:r>
            <a:endParaRPr kumimoji="1" lang="ja-JP" altLang="en-US" sz="1400" dirty="0">
              <a:solidFill>
                <a:srgbClr val="FF0000"/>
              </a:solidFill>
            </a:endParaRPr>
          </a:p>
        </p:txBody>
      </p:sp>
      <p:sp>
        <p:nvSpPr>
          <p:cNvPr id="2" name="テキスト ボックス 1">
            <a:extLst>
              <a:ext uri="{FF2B5EF4-FFF2-40B4-BE49-F238E27FC236}">
                <a16:creationId xmlns:a16="http://schemas.microsoft.com/office/drawing/2014/main" id="{83A7DE2D-398D-48C8-8A6E-5853B6D0A3B0}"/>
              </a:ext>
            </a:extLst>
          </p:cNvPr>
          <p:cNvSpPr txBox="1"/>
          <p:nvPr/>
        </p:nvSpPr>
        <p:spPr bwMode="auto">
          <a:xfrm>
            <a:off x="605415" y="3751059"/>
            <a:ext cx="4617216" cy="1092607"/>
          </a:xfrm>
          <a:prstGeom prst="rect">
            <a:avLst/>
          </a:prstGeom>
          <a:noFill/>
          <a:ln w="12700" cmpd="sng">
            <a:noFill/>
            <a:miter lim="800000"/>
            <a:headEnd/>
            <a:tailEnd/>
          </a:ln>
        </p:spPr>
        <p:txBody>
          <a:bodyPr wrap="square" rtlCol="0">
            <a:spAutoFit/>
          </a:bodyPr>
          <a:lstStyle/>
          <a:p>
            <a:r>
              <a:rPr kumimoji="1" lang="en-US" altLang="ja-JP" sz="1300" b="1" dirty="0"/>
              <a:t>※</a:t>
            </a:r>
            <a:r>
              <a:rPr kumimoji="1" lang="ja-JP" altLang="en-US" sz="1300" b="1" dirty="0"/>
              <a:t>アクセス方法</a:t>
            </a:r>
            <a:r>
              <a:rPr lang="ja-JP" altLang="en-US" sz="1300" b="1" dirty="0"/>
              <a:t>１</a:t>
            </a:r>
            <a:endParaRPr kumimoji="1" lang="en-US" altLang="ja-JP" sz="1300" b="1" dirty="0"/>
          </a:p>
          <a:p>
            <a:r>
              <a:rPr lang="ja-JP" altLang="en-US" sz="1300" dirty="0"/>
              <a:t>　上記の</a:t>
            </a:r>
            <a:r>
              <a:rPr lang="en-US" altLang="ja-JP" sz="1300" dirty="0"/>
              <a:t>URL</a:t>
            </a:r>
            <a:r>
              <a:rPr lang="ja-JP" altLang="en-US" sz="1300" dirty="0"/>
              <a:t>をブラウザのアドレスバーに入力する。</a:t>
            </a:r>
            <a:endParaRPr lang="en-US" altLang="ja-JP" sz="1300" dirty="0"/>
          </a:p>
          <a:p>
            <a:endParaRPr kumimoji="1" lang="en-US" altLang="ja-JP" sz="1300" b="1" dirty="0"/>
          </a:p>
          <a:p>
            <a:r>
              <a:rPr lang="en-US" altLang="ja-JP" sz="1300" b="1" dirty="0"/>
              <a:t>※</a:t>
            </a:r>
            <a:r>
              <a:rPr lang="ja-JP" altLang="en-US" sz="1300" b="1" dirty="0"/>
              <a:t>アクセス方法２</a:t>
            </a:r>
            <a:endParaRPr lang="en-US" altLang="ja-JP" sz="1300" b="1" dirty="0"/>
          </a:p>
          <a:p>
            <a:r>
              <a:rPr lang="ja-JP" altLang="en-US" sz="1300" dirty="0"/>
              <a:t>タブレットの場合は、左の</a:t>
            </a:r>
            <a:r>
              <a:rPr lang="en-US" altLang="ja-JP" sz="1300" dirty="0"/>
              <a:t>QR</a:t>
            </a:r>
            <a:r>
              <a:rPr lang="ja-JP" altLang="en-US" sz="1300" dirty="0"/>
              <a:t>コードをご利用ください</a:t>
            </a:r>
            <a:endParaRPr kumimoji="1" lang="ja-JP" altLang="en-US" sz="1300" dirty="0"/>
          </a:p>
        </p:txBody>
      </p:sp>
      <p:sp>
        <p:nvSpPr>
          <p:cNvPr id="3" name="正方形/長方形 2">
            <a:extLst>
              <a:ext uri="{FF2B5EF4-FFF2-40B4-BE49-F238E27FC236}">
                <a16:creationId xmlns:a16="http://schemas.microsoft.com/office/drawing/2014/main" id="{670C5427-FED5-4E63-9563-07F53229D523}"/>
              </a:ext>
            </a:extLst>
          </p:cNvPr>
          <p:cNvSpPr/>
          <p:nvPr/>
        </p:nvSpPr>
        <p:spPr>
          <a:xfrm>
            <a:off x="605415" y="5406364"/>
            <a:ext cx="7867946" cy="646331"/>
          </a:xfrm>
          <a:prstGeom prst="rect">
            <a:avLst/>
          </a:prstGeom>
        </p:spPr>
        <p:txBody>
          <a:bodyPr wrap="square">
            <a:spAutoFit/>
          </a:bodyPr>
          <a:lstStyle/>
          <a:p>
            <a:endParaRPr lang="en-US" altLang="ja-JP" dirty="0"/>
          </a:p>
          <a:p>
            <a:r>
              <a:rPr lang="ja-JP" altLang="en-US" dirty="0"/>
              <a:t>どうしても、ログインできない場合は</a:t>
            </a:r>
            <a:r>
              <a:rPr lang="en-US" altLang="ja-JP" dirty="0"/>
              <a:t>YESS</a:t>
            </a:r>
            <a:r>
              <a:rPr lang="ja-JP" altLang="en-US" dirty="0"/>
              <a:t>ログインマニュアルをご覧ください。</a:t>
            </a:r>
            <a:endParaRPr lang="en-US" altLang="ja-JP" dirty="0"/>
          </a:p>
        </p:txBody>
      </p:sp>
      <p:pic>
        <p:nvPicPr>
          <p:cNvPr id="10" name="図 9">
            <a:extLst>
              <a:ext uri="{FF2B5EF4-FFF2-40B4-BE49-F238E27FC236}">
                <a16:creationId xmlns:a16="http://schemas.microsoft.com/office/drawing/2014/main" id="{C238E410-187A-1F88-006B-68657FDE7B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30653" y="4331692"/>
            <a:ext cx="1285875" cy="1285875"/>
          </a:xfrm>
          <a:prstGeom prst="rect">
            <a:avLst/>
          </a:prstGeom>
        </p:spPr>
      </p:pic>
      <p:sp>
        <p:nvSpPr>
          <p:cNvPr id="12" name="テキスト ボックス 11">
            <a:extLst>
              <a:ext uri="{FF2B5EF4-FFF2-40B4-BE49-F238E27FC236}">
                <a16:creationId xmlns:a16="http://schemas.microsoft.com/office/drawing/2014/main" id="{E53EED22-3C3C-F7B7-0757-A59B9C01A8DD}"/>
              </a:ext>
            </a:extLst>
          </p:cNvPr>
          <p:cNvSpPr txBox="1"/>
          <p:nvPr/>
        </p:nvSpPr>
        <p:spPr bwMode="auto">
          <a:xfrm>
            <a:off x="6873821" y="4005064"/>
            <a:ext cx="1599540" cy="292388"/>
          </a:xfrm>
          <a:prstGeom prst="rect">
            <a:avLst/>
          </a:prstGeom>
          <a:noFill/>
          <a:ln w="12700" cmpd="sng">
            <a:solidFill>
              <a:schemeClr val="tx1"/>
            </a:solidFill>
            <a:miter lim="800000"/>
            <a:headEnd/>
            <a:tailEnd/>
          </a:ln>
        </p:spPr>
        <p:txBody>
          <a:bodyPr wrap="square" rtlCol="0">
            <a:spAutoFit/>
          </a:bodyPr>
          <a:lstStyle/>
          <a:p>
            <a:pPr algn="ctr"/>
            <a:r>
              <a:rPr kumimoji="1" lang="en-US" altLang="ja-JP" sz="1300" dirty="0"/>
              <a:t>PC</a:t>
            </a:r>
            <a:r>
              <a:rPr kumimoji="1" lang="ja-JP" altLang="en-US" sz="1300" dirty="0"/>
              <a:t>、タブレット用</a:t>
            </a:r>
          </a:p>
        </p:txBody>
      </p:sp>
    </p:spTree>
    <p:extLst>
      <p:ext uri="{BB962C8B-B14F-4D97-AF65-F5344CB8AC3E}">
        <p14:creationId xmlns:p14="http://schemas.microsoft.com/office/powerpoint/2010/main" val="30797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5000" fill="hold" nodeType="clickEffect">
                                  <p:stCondLst>
                                    <p:cond delay="0"/>
                                  </p:stCondLst>
                                  <p:childTnLst>
                                    <p:animEffect transition="out" filter="fade">
                                      <p:cBhvr>
                                        <p:cTn id="6" dur="500" tmFilter="0, 0; .2, .5; .8, .5; 1, 0"/>
                                        <p:tgtEl>
                                          <p:spTgt spid="9">
                                            <p:txEl>
                                              <p:pRg st="1" end="1"/>
                                            </p:txEl>
                                          </p:spTgt>
                                        </p:tgtEl>
                                      </p:cBhvr>
                                    </p:animEffect>
                                    <p:animScale>
                                      <p:cBhvr>
                                        <p:cTn id="7" dur="250" autoRev="1" fill="hold"/>
                                        <p:tgtEl>
                                          <p:spTgt spid="9">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0331EEB5-871C-3C46-BA86-090CCFE8305C}" type="slidenum">
              <a:rPr lang="en-US" altLang="ja-JP" smtClean="0"/>
              <a:pPr>
                <a:defRPr/>
              </a:pPr>
              <a:t>6</a:t>
            </a:fld>
            <a:endParaRPr lang="en-US" altLang="ja-JP" dirty="0"/>
          </a:p>
        </p:txBody>
      </p:sp>
      <p:sp>
        <p:nvSpPr>
          <p:cNvPr id="5" name="タイトル 1"/>
          <p:cNvSpPr>
            <a:spLocks noGrp="1"/>
          </p:cNvSpPr>
          <p:nvPr>
            <p:ph type="title"/>
          </p:nvPr>
        </p:nvSpPr>
        <p:spPr>
          <a:xfrm>
            <a:off x="283488" y="159429"/>
            <a:ext cx="8001000" cy="1295400"/>
          </a:xfrm>
        </p:spPr>
        <p:txBody>
          <a:bodyPr/>
          <a:lstStyle/>
          <a:p>
            <a:r>
              <a:rPr lang="ja-JP" altLang="en-US" sz="2800" dirty="0"/>
              <a:t>クラブ基本情報入力</a:t>
            </a:r>
          </a:p>
        </p:txBody>
      </p:sp>
      <p:cxnSp>
        <p:nvCxnSpPr>
          <p:cNvPr id="6" name="直線コネクタ 5"/>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40592"/>
            <a:ext cx="1512168" cy="568128"/>
          </a:xfrm>
          <a:prstGeom prst="rect">
            <a:avLst/>
          </a:prstGeom>
        </p:spPr>
      </p:pic>
      <p:sp>
        <p:nvSpPr>
          <p:cNvPr id="8" name="スライド番号プレースホルダー 2"/>
          <p:cNvSpPr txBox="1">
            <a:spLocks/>
          </p:cNvSpPr>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6</a:t>
            </a:fld>
            <a:endParaRPr lang="en-US" altLang="ja-JP" dirty="0"/>
          </a:p>
        </p:txBody>
      </p:sp>
      <p:sp>
        <p:nvSpPr>
          <p:cNvPr id="10" name="テキスト ボックス 9"/>
          <p:cNvSpPr txBox="1"/>
          <p:nvPr/>
        </p:nvSpPr>
        <p:spPr bwMode="auto">
          <a:xfrm>
            <a:off x="648564" y="1835267"/>
            <a:ext cx="7883876" cy="2308324"/>
          </a:xfrm>
          <a:prstGeom prst="rect">
            <a:avLst/>
          </a:prstGeom>
          <a:noFill/>
          <a:ln w="12700" cmpd="sng">
            <a:noFill/>
            <a:miter lim="800000"/>
            <a:headEnd/>
            <a:tailEnd/>
          </a:ln>
        </p:spPr>
        <p:txBody>
          <a:bodyPr wrap="square" rtlCol="0">
            <a:spAutoFit/>
          </a:bodyPr>
          <a:lstStyle/>
          <a:p>
            <a:r>
              <a:rPr kumimoji="1" lang="ja-JP" altLang="en-US" b="1" u="sng" dirty="0"/>
              <a:t>次回のオリエンテーションの</a:t>
            </a:r>
            <a:r>
              <a:rPr kumimoji="1" lang="en-US" altLang="ja-JP" b="1" u="sng" dirty="0"/>
              <a:t>10</a:t>
            </a:r>
            <a:r>
              <a:rPr kumimoji="1" lang="ja-JP" altLang="en-US" b="1" u="sng" dirty="0"/>
              <a:t>日前までに以下の入力をお願いいたします。</a:t>
            </a:r>
            <a:endParaRPr kumimoji="1" lang="en-US" altLang="ja-JP" b="1" u="sng" dirty="0"/>
          </a:p>
          <a:p>
            <a:endParaRPr kumimoji="1" lang="en-US" altLang="ja-JP" dirty="0">
              <a:latin typeface="ＭＳ Ｐ明朝" panose="02020600040205080304" pitchFamily="18" charset="-128"/>
              <a:ea typeface="ＭＳ Ｐ明朝" panose="02020600040205080304" pitchFamily="18" charset="-128"/>
            </a:endParaRPr>
          </a:p>
          <a:p>
            <a:r>
              <a:rPr lang="ja-JP" altLang="en-US" dirty="0">
                <a:latin typeface="ＭＳ Ｐ明朝" panose="02020600040205080304" pitchFamily="18" charset="-128"/>
                <a:ea typeface="ＭＳ Ｐ明朝" panose="02020600040205080304" pitchFamily="18" charset="-128"/>
              </a:rPr>
              <a:t>１．クラブの住所など基本情報の入力</a:t>
            </a:r>
            <a:endParaRPr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２．会長、幹事、担当委員長、カウンセラーの情報を入力</a:t>
            </a:r>
            <a:endParaRPr kumimoji="1" lang="en-US" altLang="ja-JP" dirty="0">
              <a:latin typeface="ＭＳ Ｐ明朝" panose="02020600040205080304" pitchFamily="18" charset="-128"/>
              <a:ea typeface="ＭＳ Ｐ明朝" panose="02020600040205080304" pitchFamily="18" charset="-128"/>
            </a:endParaRPr>
          </a:p>
          <a:p>
            <a:r>
              <a:rPr lang="ja-JP" altLang="en-US" dirty="0">
                <a:latin typeface="ＭＳ Ｐ明朝" panose="02020600040205080304" pitchFamily="18" charset="-128"/>
                <a:ea typeface="ＭＳ Ｐ明朝" panose="02020600040205080304" pitchFamily="18" charset="-128"/>
              </a:rPr>
              <a:t>３．カウンセラー届けのアップロード</a:t>
            </a:r>
            <a:endParaRPr lang="en-US" altLang="ja-JP" dirty="0">
              <a:latin typeface="ＭＳ Ｐ明朝" panose="02020600040205080304" pitchFamily="18" charset="-128"/>
              <a:ea typeface="ＭＳ Ｐ明朝" panose="02020600040205080304" pitchFamily="18" charset="-128"/>
            </a:endParaRPr>
          </a:p>
          <a:p>
            <a:endParaRPr kumimoji="1" lang="en-US" altLang="ja-JP" dirty="0">
              <a:latin typeface="ＭＳ Ｐ明朝" panose="02020600040205080304" pitchFamily="18" charset="-128"/>
              <a:ea typeface="ＭＳ Ｐ明朝" panose="02020600040205080304" pitchFamily="18" charset="-128"/>
            </a:endParaRPr>
          </a:p>
          <a:p>
            <a:endParaRPr lang="en-US" altLang="ja-JP" dirty="0">
              <a:latin typeface="ＭＳ Ｐ明朝" panose="02020600040205080304" pitchFamily="18" charset="-128"/>
              <a:ea typeface="ＭＳ Ｐ明朝" panose="02020600040205080304" pitchFamily="18" charset="-128"/>
            </a:endParaRPr>
          </a:p>
          <a:p>
            <a:endParaRPr kumimoji="1" lang="ja-JP" altLang="en-US" dirty="0">
              <a:latin typeface="ＭＳ Ｐ明朝" panose="02020600040205080304" pitchFamily="18" charset="-128"/>
              <a:ea typeface="ＭＳ Ｐ明朝" panose="02020600040205080304" pitchFamily="18" charset="-128"/>
            </a:endParaRPr>
          </a:p>
        </p:txBody>
      </p:sp>
      <p:sp>
        <p:nvSpPr>
          <p:cNvPr id="2" name="テキスト ボックス 1">
            <a:extLst>
              <a:ext uri="{FF2B5EF4-FFF2-40B4-BE49-F238E27FC236}">
                <a16:creationId xmlns:a16="http://schemas.microsoft.com/office/drawing/2014/main" id="{7E5D77DF-0BDA-42D8-ADED-0723BBDF851C}"/>
              </a:ext>
            </a:extLst>
          </p:cNvPr>
          <p:cNvSpPr txBox="1"/>
          <p:nvPr/>
        </p:nvSpPr>
        <p:spPr bwMode="auto">
          <a:xfrm>
            <a:off x="642478" y="4158980"/>
            <a:ext cx="6804756" cy="523220"/>
          </a:xfrm>
          <a:prstGeom prst="rect">
            <a:avLst/>
          </a:prstGeom>
          <a:noFill/>
          <a:ln w="12700" cmpd="sng">
            <a:noFill/>
            <a:miter lim="800000"/>
            <a:headEnd/>
            <a:tailEnd/>
          </a:ln>
        </p:spPr>
        <p:txBody>
          <a:bodyPr wrap="square" rtlCol="0">
            <a:spAutoFit/>
          </a:bodyPr>
          <a:lstStyle/>
          <a:p>
            <a:r>
              <a:rPr kumimoji="1" lang="ja-JP" altLang="en-US" sz="2800" dirty="0"/>
              <a:t>よろしくお願いします。</a:t>
            </a:r>
          </a:p>
        </p:txBody>
      </p:sp>
    </p:spTree>
    <p:extLst>
      <p:ext uri="{BB962C8B-B14F-4D97-AF65-F5344CB8AC3E}">
        <p14:creationId xmlns:p14="http://schemas.microsoft.com/office/powerpoint/2010/main" val="205838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B5089C-252E-44EA-9B88-A7CD4F1EB8D8}"/>
              </a:ext>
            </a:extLst>
          </p:cNvPr>
          <p:cNvSpPr>
            <a:spLocks noGrp="1"/>
          </p:cNvSpPr>
          <p:nvPr>
            <p:ph type="title"/>
          </p:nvPr>
        </p:nvSpPr>
        <p:spPr>
          <a:xfrm>
            <a:off x="800100" y="2420888"/>
            <a:ext cx="7543800" cy="583450"/>
          </a:xfrm>
        </p:spPr>
        <p:txBody>
          <a:bodyPr/>
          <a:lstStyle/>
          <a:p>
            <a:r>
              <a:rPr lang="ja-JP" altLang="en-US" sz="3200" dirty="0"/>
              <a:t>第一回目</a:t>
            </a:r>
            <a:r>
              <a:rPr lang="en-US" altLang="ja-JP" sz="3200" dirty="0"/>
              <a:t>YESS</a:t>
            </a:r>
            <a:r>
              <a:rPr lang="ja-JP" altLang="en-US" sz="3200" dirty="0"/>
              <a:t>の説明を終わります。</a:t>
            </a:r>
            <a:endParaRPr kumimoji="1" lang="ja-JP" altLang="en-US" sz="3200" dirty="0"/>
          </a:p>
        </p:txBody>
      </p:sp>
      <p:sp>
        <p:nvSpPr>
          <p:cNvPr id="4" name="スライド番号プレースホルダー 3">
            <a:extLst>
              <a:ext uri="{FF2B5EF4-FFF2-40B4-BE49-F238E27FC236}">
                <a16:creationId xmlns:a16="http://schemas.microsoft.com/office/drawing/2014/main" id="{FC79402D-91E5-4459-A916-0F60319ECACA}"/>
              </a:ext>
            </a:extLst>
          </p:cNvPr>
          <p:cNvSpPr>
            <a:spLocks noGrp="1"/>
          </p:cNvSpPr>
          <p:nvPr>
            <p:ph type="sldNum" sz="quarter" idx="12"/>
          </p:nvPr>
        </p:nvSpPr>
        <p:spPr/>
        <p:txBody>
          <a:bodyPr/>
          <a:lstStyle/>
          <a:p>
            <a:pPr>
              <a:defRPr/>
            </a:pPr>
            <a:fld id="{0331EEB5-871C-3C46-BA86-090CCFE8305C}" type="slidenum">
              <a:rPr lang="en-US" altLang="ja-JP" smtClean="0"/>
              <a:pPr>
                <a:defRPr/>
              </a:pPr>
              <a:t>7</a:t>
            </a:fld>
            <a:endParaRPr lang="en-US" altLang="ja-JP" dirty="0"/>
          </a:p>
        </p:txBody>
      </p:sp>
    </p:spTree>
    <p:extLst>
      <p:ext uri="{BB962C8B-B14F-4D97-AF65-F5344CB8AC3E}">
        <p14:creationId xmlns:p14="http://schemas.microsoft.com/office/powerpoint/2010/main" val="3258759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p:cNvGraphicFramePr>
            <a:graphicFrameLocks noChangeAspect="1"/>
          </p:cNvGraphicFramePr>
          <p:nvPr>
            <p:extLst>
              <p:ext uri="{D42A27DB-BD31-4B8C-83A1-F6EECF244321}">
                <p14:modId xmlns:p14="http://schemas.microsoft.com/office/powerpoint/2010/main" val="2306349033"/>
              </p:ext>
            </p:extLst>
          </p:nvPr>
        </p:nvGraphicFramePr>
        <p:xfrm>
          <a:off x="755576" y="1916832"/>
          <a:ext cx="5472608" cy="2059353"/>
        </p:xfrm>
        <a:graphic>
          <a:graphicData uri="http://schemas.openxmlformats.org/presentationml/2006/ole">
            <mc:AlternateContent xmlns:mc="http://schemas.openxmlformats.org/markup-compatibility/2006">
              <mc:Choice xmlns:v="urn:schemas-microsoft-com:vml" Requires="v">
                <p:oleObj r:id="rId3" imgW="15999840" imgH="6018840" progId="">
                  <p:embed/>
                </p:oleObj>
              </mc:Choice>
              <mc:Fallback>
                <p:oleObj r:id="rId3" imgW="15999840" imgH="6018840" progId="">
                  <p:embed/>
                  <p:pic>
                    <p:nvPicPr>
                      <p:cNvPr id="6" name="オブジェクト 5"/>
                      <p:cNvPicPr/>
                      <p:nvPr/>
                    </p:nvPicPr>
                    <p:blipFill>
                      <a:blip r:embed="rId4"/>
                      <a:stretch>
                        <a:fillRect/>
                      </a:stretch>
                    </p:blipFill>
                    <p:spPr>
                      <a:xfrm>
                        <a:off x="755576" y="1916832"/>
                        <a:ext cx="5472608" cy="2059353"/>
                      </a:xfrm>
                      <a:prstGeom prst="rect">
                        <a:avLst/>
                      </a:prstGeom>
                      <a:ln>
                        <a:solidFill>
                          <a:schemeClr val="tx1">
                            <a:lumMod val="65000"/>
                            <a:lumOff val="35000"/>
                          </a:schemeClr>
                        </a:solidFill>
                      </a:ln>
                    </p:spPr>
                  </p:pic>
                </p:oleObj>
              </mc:Fallback>
            </mc:AlternateContent>
          </a:graphicData>
        </a:graphic>
      </p:graphicFrame>
      <p:sp>
        <p:nvSpPr>
          <p:cNvPr id="2" name="タイトル 1"/>
          <p:cNvSpPr>
            <a:spLocks noGrp="1"/>
          </p:cNvSpPr>
          <p:nvPr>
            <p:ph type="title"/>
          </p:nvPr>
        </p:nvSpPr>
        <p:spPr>
          <a:xfrm>
            <a:off x="283488" y="832416"/>
            <a:ext cx="8001000" cy="436344"/>
          </a:xfrm>
        </p:spPr>
        <p:txBody>
          <a:bodyPr/>
          <a:lstStyle/>
          <a:p>
            <a:r>
              <a:rPr lang="ja-JP" altLang="en-US" sz="2800" dirty="0"/>
              <a:t>クラブ情報の入力方法</a:t>
            </a:r>
          </a:p>
        </p:txBody>
      </p:sp>
      <p:cxnSp>
        <p:nvCxnSpPr>
          <p:cNvPr id="4" name="直線コネクタ 3"/>
          <p:cNvCxnSpPr/>
          <p:nvPr/>
        </p:nvCxnSpPr>
        <p:spPr>
          <a:xfrm>
            <a:off x="224928" y="1340768"/>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188640"/>
            <a:ext cx="1512168" cy="568128"/>
          </a:xfrm>
          <a:prstGeom prst="rect">
            <a:avLst/>
          </a:prstGeom>
        </p:spPr>
      </p:pic>
      <p:sp>
        <p:nvSpPr>
          <p:cNvPr id="3" name="スライド番号プレースホルダー 2"/>
          <p:cNvSpPr>
            <a:spLocks noGrp="1"/>
          </p:cNvSpPr>
          <p:nvPr>
            <p:ph type="sldNum" sz="quarter" idx="12"/>
          </p:nvPr>
        </p:nvSpPr>
        <p:spPr>
          <a:xfrm>
            <a:off x="6813274" y="6431103"/>
            <a:ext cx="2133600" cy="457200"/>
          </a:xfrm>
        </p:spPr>
        <p:txBody>
          <a:bodyPr/>
          <a:lstStyle/>
          <a:p>
            <a:pPr>
              <a:defRPr/>
            </a:pPr>
            <a:fld id="{0331EEB5-871C-3C46-BA86-090CCFE8305C}" type="slidenum">
              <a:rPr lang="en-US" altLang="ja-JP" smtClean="0"/>
              <a:pPr>
                <a:defRPr/>
              </a:pPr>
              <a:t>8</a:t>
            </a:fld>
            <a:endParaRPr lang="en-US" altLang="ja-JP" dirty="0"/>
          </a:p>
        </p:txBody>
      </p:sp>
      <p:sp>
        <p:nvSpPr>
          <p:cNvPr id="9" name="テキスト ボックス 8"/>
          <p:cNvSpPr txBox="1"/>
          <p:nvPr/>
        </p:nvSpPr>
        <p:spPr bwMode="auto">
          <a:xfrm>
            <a:off x="6541970" y="2652966"/>
            <a:ext cx="2169173" cy="830997"/>
          </a:xfrm>
          <a:prstGeom prst="rect">
            <a:avLst/>
          </a:prstGeom>
          <a:solidFill>
            <a:schemeClr val="bg1"/>
          </a:solidFill>
          <a:ln w="9525" cmpd="sng">
            <a:solidFill>
              <a:schemeClr val="tx1"/>
            </a:solidFill>
            <a:miter lim="800000"/>
            <a:headEnd/>
            <a:tailEnd/>
          </a:ln>
        </p:spPr>
        <p:txBody>
          <a:bodyPr wrap="square" rtlCol="0">
            <a:spAutoFit/>
          </a:bodyPr>
          <a:lstStyle/>
          <a:p>
            <a:r>
              <a:rPr kumimoji="1" lang="ja-JP" altLang="en-US" sz="1200" dirty="0"/>
              <a:t>クラブの情報をこちらのボタンで編集できます。</a:t>
            </a:r>
            <a:endParaRPr kumimoji="1" lang="en-US" altLang="ja-JP" sz="1200" dirty="0"/>
          </a:p>
          <a:p>
            <a:r>
              <a:rPr lang="ja-JP" altLang="en-US" sz="1200" dirty="0"/>
              <a:t>クラブの住所や電話番号を編集しましょう。</a:t>
            </a:r>
            <a:endParaRPr kumimoji="1" lang="ja-JP" altLang="en-US" sz="1200" dirty="0"/>
          </a:p>
        </p:txBody>
      </p:sp>
      <p:cxnSp>
        <p:nvCxnSpPr>
          <p:cNvPr id="11" name="直線矢印コネクタ 10"/>
          <p:cNvCxnSpPr/>
          <p:nvPr/>
        </p:nvCxnSpPr>
        <p:spPr>
          <a:xfrm flipH="1" flipV="1">
            <a:off x="6156176" y="2276872"/>
            <a:ext cx="576064" cy="3147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1043608" y="3068960"/>
            <a:ext cx="576064" cy="288032"/>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3725128106"/>
              </p:ext>
            </p:extLst>
          </p:nvPr>
        </p:nvGraphicFramePr>
        <p:xfrm>
          <a:off x="2639254" y="3776857"/>
          <a:ext cx="5056684" cy="2418890"/>
        </p:xfrm>
        <a:graphic>
          <a:graphicData uri="http://schemas.openxmlformats.org/presentationml/2006/ole">
            <mc:AlternateContent xmlns:mc="http://schemas.openxmlformats.org/markup-compatibility/2006">
              <mc:Choice xmlns:v="urn:schemas-microsoft-com:vml" Requires="v">
                <p:oleObj r:id="rId6" imgW="11733120" imgH="5612400" progId="">
                  <p:embed/>
                </p:oleObj>
              </mc:Choice>
              <mc:Fallback>
                <p:oleObj r:id="rId6" imgW="11733120" imgH="5612400" progId="">
                  <p:embed/>
                  <p:pic>
                    <p:nvPicPr>
                      <p:cNvPr id="10" name="オブジェクト 9"/>
                      <p:cNvPicPr/>
                      <p:nvPr/>
                    </p:nvPicPr>
                    <p:blipFill>
                      <a:blip r:embed="rId7"/>
                      <a:stretch>
                        <a:fillRect/>
                      </a:stretch>
                    </p:blipFill>
                    <p:spPr>
                      <a:xfrm>
                        <a:off x="2639254" y="3776857"/>
                        <a:ext cx="5056684" cy="2418890"/>
                      </a:xfrm>
                      <a:prstGeom prst="rect">
                        <a:avLst/>
                      </a:prstGeom>
                      <a:ln>
                        <a:solidFill>
                          <a:schemeClr val="tx1">
                            <a:lumMod val="65000"/>
                            <a:lumOff val="35000"/>
                          </a:schemeClr>
                        </a:solidFill>
                      </a:ln>
                    </p:spPr>
                  </p:pic>
                </p:oleObj>
              </mc:Fallback>
            </mc:AlternateContent>
          </a:graphicData>
        </a:graphic>
      </p:graphicFrame>
      <p:sp>
        <p:nvSpPr>
          <p:cNvPr id="18" name="下矢印 17"/>
          <p:cNvSpPr/>
          <p:nvPr/>
        </p:nvSpPr>
        <p:spPr>
          <a:xfrm rot="18192129">
            <a:off x="1835704" y="3511529"/>
            <a:ext cx="745935" cy="329209"/>
          </a:xfrm>
          <a:prstGeom prst="downArrow">
            <a:avLst/>
          </a:prstGeom>
          <a:solidFill>
            <a:schemeClr val="bg1"/>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20" name="直線矢印コネクタ 19"/>
          <p:cNvCxnSpPr/>
          <p:nvPr/>
        </p:nvCxnSpPr>
        <p:spPr>
          <a:xfrm flipH="1" flipV="1">
            <a:off x="4644008" y="4114261"/>
            <a:ext cx="288032" cy="3909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bwMode="auto">
          <a:xfrm>
            <a:off x="4773623" y="4505226"/>
            <a:ext cx="1728192" cy="738664"/>
          </a:xfrm>
          <a:prstGeom prst="rect">
            <a:avLst/>
          </a:prstGeom>
          <a:solidFill>
            <a:schemeClr val="bg1"/>
          </a:solidFill>
          <a:ln w="12700" cmpd="sng">
            <a:solidFill>
              <a:schemeClr val="tx1"/>
            </a:solidFill>
            <a:miter lim="800000"/>
            <a:headEnd/>
            <a:tailEnd/>
          </a:ln>
        </p:spPr>
        <p:txBody>
          <a:bodyPr wrap="square" rtlCol="0">
            <a:spAutoFit/>
          </a:bodyPr>
          <a:lstStyle/>
          <a:p>
            <a:r>
              <a:rPr lang="ja-JP" altLang="en-US" sz="1400" dirty="0"/>
              <a:t>会長、幹事、担当委員長、カウンセラーの情報を入力</a:t>
            </a:r>
            <a:endParaRPr lang="en-US" altLang="ja-JP" sz="1400" dirty="0"/>
          </a:p>
        </p:txBody>
      </p:sp>
      <p:sp>
        <p:nvSpPr>
          <p:cNvPr id="17" name="テキスト ボックス 16"/>
          <p:cNvSpPr txBox="1"/>
          <p:nvPr/>
        </p:nvSpPr>
        <p:spPr bwMode="auto">
          <a:xfrm>
            <a:off x="4260841" y="1058244"/>
            <a:ext cx="4248472" cy="954107"/>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1400" dirty="0"/>
              <a:t>ログイン情報</a:t>
            </a:r>
            <a:endParaRPr kumimoji="1" lang="en-US" altLang="ja-JP" sz="1400" dirty="0"/>
          </a:p>
          <a:p>
            <a:r>
              <a:rPr lang="en-US" altLang="ja-JP" sz="1400" dirty="0"/>
              <a:t>URL</a:t>
            </a:r>
            <a:r>
              <a:rPr lang="ja-JP" altLang="en-US" sz="1400" dirty="0"/>
              <a:t>　　</a:t>
            </a:r>
            <a:r>
              <a:rPr lang="en-US" altLang="ja-JP" sz="1400" dirty="0"/>
              <a:t>https</a:t>
            </a:r>
            <a:r>
              <a:rPr lang="en-US" altLang="ja-JP" sz="1400"/>
              <a:t>://yess.rijyec.org/mp/rijyec/mypage.php</a:t>
            </a:r>
            <a:endParaRPr lang="en-US" altLang="ja-JP" sz="1400" dirty="0"/>
          </a:p>
          <a:p>
            <a:r>
              <a:rPr lang="ja-JP" altLang="en-US" sz="1400" dirty="0"/>
              <a:t>ログイン</a:t>
            </a:r>
            <a:r>
              <a:rPr lang="en-US" altLang="ja-JP" sz="1400" dirty="0"/>
              <a:t>ID</a:t>
            </a:r>
            <a:r>
              <a:rPr lang="ja-JP" altLang="en-US" sz="1400" dirty="0"/>
              <a:t>：国際ロータリークラブ</a:t>
            </a:r>
            <a:r>
              <a:rPr lang="en-US" altLang="ja-JP" sz="1400" dirty="0"/>
              <a:t>ID</a:t>
            </a:r>
            <a:r>
              <a:rPr lang="ja-JP" altLang="en-US" sz="1400" dirty="0"/>
              <a:t>番号</a:t>
            </a:r>
            <a:endParaRPr lang="en-US" altLang="ja-JP" sz="1400" dirty="0"/>
          </a:p>
          <a:p>
            <a:r>
              <a:rPr kumimoji="1" lang="ja-JP" altLang="en-US" sz="1400" dirty="0"/>
              <a:t>パスワード：国際ロータリークラブ</a:t>
            </a:r>
            <a:r>
              <a:rPr kumimoji="1" lang="en-US" altLang="ja-JP" sz="1400" dirty="0"/>
              <a:t>ID</a:t>
            </a:r>
            <a:r>
              <a:rPr kumimoji="1" lang="ja-JP" altLang="en-US" sz="1400" dirty="0"/>
              <a:t>番号</a:t>
            </a:r>
            <a:endParaRPr kumimoji="1" lang="en-US" altLang="ja-JP" sz="1400" dirty="0"/>
          </a:p>
        </p:txBody>
      </p:sp>
      <p:sp>
        <p:nvSpPr>
          <p:cNvPr id="5" name="テキスト ボックス 4"/>
          <p:cNvSpPr txBox="1"/>
          <p:nvPr/>
        </p:nvSpPr>
        <p:spPr bwMode="auto">
          <a:xfrm>
            <a:off x="539552" y="6323392"/>
            <a:ext cx="3816424" cy="292388"/>
          </a:xfrm>
          <a:prstGeom prst="rect">
            <a:avLst/>
          </a:prstGeom>
          <a:noFill/>
          <a:ln w="12700" cmpd="sng">
            <a:noFill/>
            <a:miter lim="800000"/>
            <a:headEnd/>
            <a:tailEnd/>
          </a:ln>
        </p:spPr>
        <p:txBody>
          <a:bodyPr wrap="square" rtlCol="0">
            <a:spAutoFit/>
          </a:bodyPr>
          <a:lstStyle/>
          <a:p>
            <a:r>
              <a:rPr kumimoji="1" lang="ja-JP" altLang="en-US" sz="1300" b="1" dirty="0">
                <a:solidFill>
                  <a:srgbClr val="FF0000"/>
                </a:solidFill>
              </a:rPr>
              <a:t>パスワードは各クラブで変更してお使いください。</a:t>
            </a:r>
          </a:p>
        </p:txBody>
      </p:sp>
    </p:spTree>
    <p:extLst>
      <p:ext uri="{BB962C8B-B14F-4D97-AF65-F5344CB8AC3E}">
        <p14:creationId xmlns:p14="http://schemas.microsoft.com/office/powerpoint/2010/main" val="181690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1"/>
                                        </p:tgtEl>
                                        <p:attrNameLst>
                                          <p:attrName>r</p:attrName>
                                        </p:attrNameLst>
                                      </p:cBhvr>
                                    </p:animRot>
                                  </p:childTnLst>
                                </p:cTn>
                              </p:par>
                            </p:childTnLst>
                          </p:cTn>
                        </p:par>
                        <p:par>
                          <p:cTn id="7" fill="hold">
                            <p:stCondLst>
                              <p:cond delay="2000"/>
                            </p:stCondLst>
                            <p:childTnLst>
                              <p:par>
                                <p:cTn id="8" presetID="26" presetClass="emph" presetSubtype="0" repeatCount="5000" fill="hold" grpId="0" nodeType="afterEffect">
                                  <p:stCondLst>
                                    <p:cond delay="0"/>
                                  </p:stCondLst>
                                  <p:childTnLst>
                                    <p:animEffect transition="out" filter="fade">
                                      <p:cBhvr>
                                        <p:cTn id="9" dur="500" tmFilter="0, 0; .2, .5; .8, .5; 1, 0"/>
                                        <p:tgtEl>
                                          <p:spTgt spid="9"/>
                                        </p:tgtEl>
                                      </p:cBhvr>
                                    </p:animEffect>
                                    <p:animScale>
                                      <p:cBhvr>
                                        <p:cTn id="10" dur="250" autoRev="1" fill="hold"/>
                                        <p:tgtEl>
                                          <p:spTgt spid="9"/>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repeatCount="5000" fill="hold" grpId="0" nodeType="clickEffect">
                                  <p:stCondLst>
                                    <p:cond delay="0"/>
                                  </p:stCondLst>
                                  <p:childTnLst>
                                    <p:animEffect transition="out" filter="fade">
                                      <p:cBhvr>
                                        <p:cTn id="14" dur="500" tmFilter="0, 0; .2, .5; .8, .5; 1, 0"/>
                                        <p:tgtEl>
                                          <p:spTgt spid="13"/>
                                        </p:tgtEl>
                                      </p:cBhvr>
                                    </p:animEffect>
                                    <p:animScale>
                                      <p:cBhvr>
                                        <p:cTn id="15" dur="250" autoRev="1" fill="hold"/>
                                        <p:tgtEl>
                                          <p:spTgt spid="13"/>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26" presetClass="emph" presetSubtype="0" repeatCount="5000" fill="hold" grpId="0" nodeType="clickEffect">
                                  <p:stCondLst>
                                    <p:cond delay="0"/>
                                  </p:stCondLst>
                                  <p:childTnLst>
                                    <p:animEffect transition="out" filter="fade">
                                      <p:cBhvr>
                                        <p:cTn id="19" dur="500" tmFilter="0, 0; .2, .5; .8, .5; 1, 0"/>
                                        <p:tgtEl>
                                          <p:spTgt spid="27"/>
                                        </p:tgtEl>
                                      </p:cBhvr>
                                    </p:animEffect>
                                    <p:animScale>
                                      <p:cBhvr>
                                        <p:cTn id="20" dur="250" autoRev="1" fill="hold"/>
                                        <p:tgtEl>
                                          <p:spTgt spid="27"/>
                                        </p:tgtEl>
                                      </p:cBhvr>
                                      <p:by x="105000" y="105000"/>
                                    </p:animScale>
                                  </p:childTnLst>
                                </p:cTn>
                              </p:par>
                              <p:par>
                                <p:cTn id="21" presetID="26" presetClass="emph" presetSubtype="0" repeatCount="5000" fill="hold" nodeType="withEffect">
                                  <p:stCondLst>
                                    <p:cond delay="0"/>
                                  </p:stCondLst>
                                  <p:childTnLst>
                                    <p:animEffect transition="out" filter="fade">
                                      <p:cBhvr>
                                        <p:cTn id="22" dur="500" tmFilter="0, 0; .2, .5; .8, .5; 1, 0"/>
                                        <p:tgtEl>
                                          <p:spTgt spid="20"/>
                                        </p:tgtEl>
                                      </p:cBhvr>
                                    </p:animEffect>
                                    <p:animScale>
                                      <p:cBhvr>
                                        <p:cTn id="23"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p:cNvGraphicFramePr>
            <a:graphicFrameLocks noChangeAspect="1"/>
          </p:cNvGraphicFramePr>
          <p:nvPr/>
        </p:nvGraphicFramePr>
        <p:xfrm>
          <a:off x="532399" y="2195083"/>
          <a:ext cx="2730787" cy="1956359"/>
        </p:xfrm>
        <a:graphic>
          <a:graphicData uri="http://schemas.openxmlformats.org/presentationml/2006/ole">
            <mc:AlternateContent xmlns:mc="http://schemas.openxmlformats.org/markup-compatibility/2006">
              <mc:Choice xmlns:v="urn:schemas-microsoft-com:vml" Requires="v">
                <p:oleObj name="Image" r:id="rId3" imgW="7479360" imgH="5358600" progId="Photoshop.Image.13">
                  <p:embed/>
                </p:oleObj>
              </mc:Choice>
              <mc:Fallback>
                <p:oleObj name="Image" r:id="rId3" imgW="7479360" imgH="5358600" progId="Photoshop.Image.13">
                  <p:embed/>
                  <p:pic>
                    <p:nvPicPr>
                      <p:cNvPr id="3" name="オブジェクト 2"/>
                      <p:cNvPicPr/>
                      <p:nvPr/>
                    </p:nvPicPr>
                    <p:blipFill>
                      <a:blip r:embed="rId4"/>
                      <a:stretch>
                        <a:fillRect/>
                      </a:stretch>
                    </p:blipFill>
                    <p:spPr>
                      <a:xfrm>
                        <a:off x="532399" y="2195083"/>
                        <a:ext cx="2730787" cy="1956359"/>
                      </a:xfrm>
                      <a:prstGeom prst="rect">
                        <a:avLst/>
                      </a:prstGeom>
                      <a:ln w="12700">
                        <a:solidFill>
                          <a:schemeClr val="tx1"/>
                        </a:solidFill>
                      </a:ln>
                    </p:spPr>
                  </p:pic>
                </p:oleObj>
              </mc:Fallback>
            </mc:AlternateContent>
          </a:graphicData>
        </a:graphic>
      </p:graphicFrame>
      <p:sp>
        <p:nvSpPr>
          <p:cNvPr id="2" name="タイトル 1"/>
          <p:cNvSpPr>
            <a:spLocks noGrp="1"/>
          </p:cNvSpPr>
          <p:nvPr>
            <p:ph type="title"/>
          </p:nvPr>
        </p:nvSpPr>
        <p:spPr>
          <a:xfrm>
            <a:off x="283488" y="836711"/>
            <a:ext cx="8001000" cy="618117"/>
          </a:xfrm>
        </p:spPr>
        <p:txBody>
          <a:bodyPr/>
          <a:lstStyle/>
          <a:p>
            <a:r>
              <a:rPr lang="ja-JP" altLang="en-US" sz="2800" dirty="0"/>
              <a:t>クラブ担当者情報の入力</a:t>
            </a:r>
          </a:p>
        </p:txBody>
      </p:sp>
      <p:cxnSp>
        <p:nvCxnSpPr>
          <p:cNvPr id="4" name="直線コネクタ 3"/>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bwMode="auto">
          <a:xfrm>
            <a:off x="251519" y="1599834"/>
            <a:ext cx="4248473" cy="400110"/>
          </a:xfrm>
          <a:prstGeom prst="rect">
            <a:avLst/>
          </a:prstGeom>
          <a:noFill/>
          <a:ln w="38100" cmpd="dbl">
            <a:noFill/>
            <a:miter lim="800000"/>
            <a:headEnd/>
            <a:tailEnd/>
          </a:ln>
        </p:spPr>
        <p:txBody>
          <a:bodyPr wrap="square" rtlCol="0">
            <a:spAutoFit/>
          </a:bodyPr>
          <a:lstStyle/>
          <a:p>
            <a:r>
              <a:rPr lang="ja-JP" altLang="en-US" sz="2000" kern="0" dirty="0"/>
              <a:t>受入（派遣）クラブが入力する</a:t>
            </a:r>
            <a:endParaRPr lang="en-US" altLang="ja-JP" sz="2000" kern="0" dirty="0"/>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268584"/>
            <a:ext cx="1512168" cy="568128"/>
          </a:xfrm>
          <a:prstGeom prst="rect">
            <a:avLst/>
          </a:prstGeom>
        </p:spPr>
      </p:pic>
      <p:cxnSp>
        <p:nvCxnSpPr>
          <p:cNvPr id="19" name="直線矢印コネクタ 18"/>
          <p:cNvCxnSpPr/>
          <p:nvPr/>
        </p:nvCxnSpPr>
        <p:spPr>
          <a:xfrm flipH="1" flipV="1">
            <a:off x="2267744" y="2551618"/>
            <a:ext cx="59448" cy="5962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bwMode="auto">
          <a:xfrm>
            <a:off x="1967152" y="3147902"/>
            <a:ext cx="1541840" cy="492443"/>
          </a:xfrm>
          <a:prstGeom prst="rect">
            <a:avLst/>
          </a:prstGeom>
          <a:noFill/>
          <a:ln w="12700" cmpd="sng">
            <a:solidFill>
              <a:schemeClr val="tx1"/>
            </a:solidFill>
            <a:miter lim="800000"/>
            <a:headEnd/>
            <a:tailEnd/>
          </a:ln>
        </p:spPr>
        <p:txBody>
          <a:bodyPr wrap="square" rtlCol="0">
            <a:spAutoFit/>
          </a:bodyPr>
          <a:lstStyle/>
          <a:p>
            <a:r>
              <a:rPr lang="ja-JP" altLang="en-US" sz="1300" dirty="0"/>
              <a:t>「クラブ情報」を</a:t>
            </a:r>
            <a:r>
              <a:rPr kumimoji="1" lang="ja-JP" altLang="en-US" sz="1300" dirty="0"/>
              <a:t>クリックする。</a:t>
            </a:r>
          </a:p>
        </p:txBody>
      </p:sp>
      <p:graphicFrame>
        <p:nvGraphicFramePr>
          <p:cNvPr id="31" name="オブジェクト 30"/>
          <p:cNvGraphicFramePr>
            <a:graphicFrameLocks noChangeAspect="1"/>
          </p:cNvGraphicFramePr>
          <p:nvPr/>
        </p:nvGraphicFramePr>
        <p:xfrm>
          <a:off x="4001417" y="1813272"/>
          <a:ext cx="4976813" cy="4064000"/>
        </p:xfrm>
        <a:graphic>
          <a:graphicData uri="http://schemas.openxmlformats.org/presentationml/2006/ole">
            <mc:AlternateContent xmlns:mc="http://schemas.openxmlformats.org/markup-compatibility/2006">
              <mc:Choice xmlns:v="urn:schemas-microsoft-com:vml" Requires="v">
                <p:oleObj name="Image" r:id="rId6" imgW="12596760" imgH="10285560" progId="Photoshop.Image.13">
                  <p:embed/>
                </p:oleObj>
              </mc:Choice>
              <mc:Fallback>
                <p:oleObj name="Image" r:id="rId6" imgW="12596760" imgH="10285560" progId="Photoshop.Image.13">
                  <p:embed/>
                  <p:pic>
                    <p:nvPicPr>
                      <p:cNvPr id="31" name="オブジェクト 30"/>
                      <p:cNvPicPr/>
                      <p:nvPr/>
                    </p:nvPicPr>
                    <p:blipFill>
                      <a:blip r:embed="rId7"/>
                      <a:stretch>
                        <a:fillRect/>
                      </a:stretch>
                    </p:blipFill>
                    <p:spPr>
                      <a:xfrm>
                        <a:off x="4001417" y="1813272"/>
                        <a:ext cx="4976813" cy="4064000"/>
                      </a:xfrm>
                      <a:prstGeom prst="rect">
                        <a:avLst/>
                      </a:prstGeom>
                      <a:ln>
                        <a:solidFill>
                          <a:schemeClr val="tx1"/>
                        </a:solidFill>
                      </a:ln>
                    </p:spPr>
                  </p:pic>
                </p:oleObj>
              </mc:Fallback>
            </mc:AlternateContent>
          </a:graphicData>
        </a:graphic>
      </p:graphicFrame>
      <p:sp>
        <p:nvSpPr>
          <p:cNvPr id="32" name="右矢印 31"/>
          <p:cNvSpPr/>
          <p:nvPr/>
        </p:nvSpPr>
        <p:spPr>
          <a:xfrm>
            <a:off x="3419872" y="2551618"/>
            <a:ext cx="432048" cy="64807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bwMode="auto">
          <a:xfrm>
            <a:off x="6279656" y="2195083"/>
            <a:ext cx="1728192" cy="492443"/>
          </a:xfrm>
          <a:prstGeom prst="rect">
            <a:avLst/>
          </a:prstGeom>
          <a:noFill/>
          <a:ln w="12700" cmpd="sng">
            <a:solidFill>
              <a:schemeClr val="tx1"/>
            </a:solidFill>
            <a:miter lim="800000"/>
            <a:headEnd/>
            <a:tailEnd/>
          </a:ln>
        </p:spPr>
        <p:txBody>
          <a:bodyPr wrap="square" rtlCol="0">
            <a:spAutoFit/>
          </a:bodyPr>
          <a:lstStyle/>
          <a:p>
            <a:r>
              <a:rPr lang="ja-JP" altLang="en-US" sz="1300" dirty="0"/>
              <a:t>クラブの情報を編集する場合はこちらから。</a:t>
            </a:r>
            <a:endParaRPr kumimoji="1" lang="ja-JP" altLang="en-US" sz="1300" dirty="0"/>
          </a:p>
        </p:txBody>
      </p:sp>
      <p:cxnSp>
        <p:nvCxnSpPr>
          <p:cNvPr id="36" name="直線矢印コネクタ 35"/>
          <p:cNvCxnSpPr>
            <a:stCxn id="35" idx="3"/>
          </p:cNvCxnSpPr>
          <p:nvPr/>
        </p:nvCxnSpPr>
        <p:spPr>
          <a:xfrm flipV="1">
            <a:off x="8007848" y="2312353"/>
            <a:ext cx="389249" cy="12895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bwMode="auto">
          <a:xfrm>
            <a:off x="532399" y="4678381"/>
            <a:ext cx="2976593" cy="1092607"/>
          </a:xfrm>
          <a:prstGeom prst="rect">
            <a:avLst/>
          </a:prstGeom>
          <a:noFill/>
          <a:ln w="12700" cmpd="sng">
            <a:solidFill>
              <a:schemeClr val="tx1"/>
            </a:solidFill>
            <a:miter lim="800000"/>
            <a:headEnd/>
            <a:tailEnd/>
          </a:ln>
        </p:spPr>
        <p:txBody>
          <a:bodyPr wrap="square" rtlCol="0">
            <a:spAutoFit/>
          </a:bodyPr>
          <a:lstStyle/>
          <a:p>
            <a:r>
              <a:rPr lang="ja-JP" altLang="en-US" sz="1300" dirty="0"/>
              <a:t>ロータリアンの情報を入力してください。</a:t>
            </a:r>
            <a:endParaRPr lang="en-US" altLang="ja-JP" sz="1300" dirty="0"/>
          </a:p>
          <a:p>
            <a:r>
              <a:rPr kumimoji="1" lang="ja-JP" altLang="en-US" sz="1300" dirty="0"/>
              <a:t>会長や幹事などの関係者を</a:t>
            </a:r>
            <a:r>
              <a:rPr kumimoji="1" lang="en-US" altLang="ja-JP" sz="1300" dirty="0"/>
              <a:t>2</a:t>
            </a:r>
            <a:r>
              <a:rPr kumimoji="1" lang="ja-JP" altLang="en-US" sz="1300" dirty="0"/>
              <a:t>年分入力します。</a:t>
            </a:r>
            <a:endParaRPr kumimoji="1" lang="en-US" altLang="ja-JP" sz="1300" dirty="0"/>
          </a:p>
          <a:p>
            <a:r>
              <a:rPr lang="ja-JP" altLang="en-US" sz="1300" dirty="0"/>
              <a:t>理由は翌年度に学生が来日するからです。</a:t>
            </a:r>
            <a:endParaRPr kumimoji="1" lang="ja-JP" altLang="en-US" sz="1300" dirty="0"/>
          </a:p>
        </p:txBody>
      </p:sp>
      <p:cxnSp>
        <p:nvCxnSpPr>
          <p:cNvPr id="43" name="直線矢印コネクタ 42"/>
          <p:cNvCxnSpPr>
            <a:cxnSpLocks/>
            <a:stCxn id="38" idx="3"/>
          </p:cNvCxnSpPr>
          <p:nvPr/>
        </p:nvCxnSpPr>
        <p:spPr>
          <a:xfrm flipV="1">
            <a:off x="3508992" y="4151445"/>
            <a:ext cx="1351040" cy="10732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p:cNvSpPr>
            <a:spLocks noGrp="1"/>
          </p:cNvSpPr>
          <p:nvPr>
            <p:ph type="sldNum" sz="quarter" idx="12"/>
          </p:nvPr>
        </p:nvSpPr>
        <p:spPr/>
        <p:txBody>
          <a:bodyPr/>
          <a:lstStyle/>
          <a:p>
            <a:pPr>
              <a:defRPr/>
            </a:pPr>
            <a:fld id="{0331EEB5-871C-3C46-BA86-090CCFE8305C}" type="slidenum">
              <a:rPr lang="en-US" altLang="ja-JP" smtClean="0"/>
              <a:pPr>
                <a:defRPr/>
              </a:pPr>
              <a:t>9</a:t>
            </a:fld>
            <a:endParaRPr lang="en-US" altLang="ja-JP" dirty="0"/>
          </a:p>
        </p:txBody>
      </p:sp>
      <p:sp>
        <p:nvSpPr>
          <p:cNvPr id="18" name="円/楕円 12">
            <a:extLst>
              <a:ext uri="{FF2B5EF4-FFF2-40B4-BE49-F238E27FC236}">
                <a16:creationId xmlns:a16="http://schemas.microsoft.com/office/drawing/2014/main" id="{467B5421-8C0B-4BE0-83D6-FC6EAA79CFD8}"/>
              </a:ext>
            </a:extLst>
          </p:cNvPr>
          <p:cNvSpPr/>
          <p:nvPr/>
        </p:nvSpPr>
        <p:spPr>
          <a:xfrm>
            <a:off x="8244408" y="3356992"/>
            <a:ext cx="576064" cy="288032"/>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12">
            <a:extLst>
              <a:ext uri="{FF2B5EF4-FFF2-40B4-BE49-F238E27FC236}">
                <a16:creationId xmlns:a16="http://schemas.microsoft.com/office/drawing/2014/main" id="{992D483B-E386-4666-BB8F-E95557927603}"/>
              </a:ext>
            </a:extLst>
          </p:cNvPr>
          <p:cNvSpPr/>
          <p:nvPr/>
        </p:nvSpPr>
        <p:spPr>
          <a:xfrm>
            <a:off x="8397097" y="5373216"/>
            <a:ext cx="576064" cy="288032"/>
          </a:xfrm>
          <a:prstGeom prst="ellipse">
            <a:avLst/>
          </a:pr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6966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5000" fill="hold" grpId="0" nodeType="clickEffect">
                                  <p:stCondLst>
                                    <p:cond delay="0"/>
                                  </p:stCondLst>
                                  <p:childTnLst>
                                    <p:animEffect transition="out" filter="fade">
                                      <p:cBhvr>
                                        <p:cTn id="6" dur="500" tmFilter="0, 0; .2, .5; .8, .5; 1, 0"/>
                                        <p:tgtEl>
                                          <p:spTgt spid="20"/>
                                        </p:tgtEl>
                                      </p:cBhvr>
                                    </p:animEffect>
                                    <p:animScale>
                                      <p:cBhvr>
                                        <p:cTn id="7" dur="250" autoRev="1" fill="hold"/>
                                        <p:tgtEl>
                                          <p:spTgt spid="20"/>
                                        </p:tgtEl>
                                      </p:cBhvr>
                                      <p:by x="105000" y="105000"/>
                                    </p:animScale>
                                  </p:childTnLst>
                                </p:cTn>
                              </p:par>
                              <p:par>
                                <p:cTn id="8" presetID="26" presetClass="emph" presetSubtype="0" repeatCount="5000" fill="hold" nodeType="withEffect">
                                  <p:stCondLst>
                                    <p:cond delay="0"/>
                                  </p:stCondLst>
                                  <p:childTnLst>
                                    <p:animEffect transition="out" filter="fade">
                                      <p:cBhvr>
                                        <p:cTn id="9" dur="500" tmFilter="0, 0; .2, .5; .8, .5; 1, 0"/>
                                        <p:tgtEl>
                                          <p:spTgt spid="19"/>
                                        </p:tgtEl>
                                      </p:cBhvr>
                                    </p:animEffect>
                                    <p:animScale>
                                      <p:cBhvr>
                                        <p:cTn id="10" dur="250" autoRev="1" fill="hold"/>
                                        <p:tgtEl>
                                          <p:spTgt spid="19"/>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repeatCount="5000" fill="hold" grpId="0" nodeType="clickEffect">
                                  <p:stCondLst>
                                    <p:cond delay="0"/>
                                  </p:stCondLst>
                                  <p:childTnLst>
                                    <p:animEffect transition="out" filter="fade">
                                      <p:cBhvr>
                                        <p:cTn id="14" dur="500" tmFilter="0, 0; .2, .5; .8, .5; 1, 0"/>
                                        <p:tgtEl>
                                          <p:spTgt spid="18"/>
                                        </p:tgtEl>
                                      </p:cBhvr>
                                    </p:animEffect>
                                    <p:animScale>
                                      <p:cBhvr>
                                        <p:cTn id="15" dur="250" autoRev="1" fill="hold"/>
                                        <p:tgtEl>
                                          <p:spTgt spid="18"/>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26" presetClass="emph" presetSubtype="0" repeatCount="5000" fill="hold" grpId="0" nodeType="clickEffect">
                                  <p:stCondLst>
                                    <p:cond delay="0"/>
                                  </p:stCondLst>
                                  <p:childTnLst>
                                    <p:animEffect transition="out" filter="fade">
                                      <p:cBhvr>
                                        <p:cTn id="19" dur="500" tmFilter="0, 0; .2, .5; .8, .5; 1, 0"/>
                                        <p:tgtEl>
                                          <p:spTgt spid="21"/>
                                        </p:tgtEl>
                                      </p:cBhvr>
                                    </p:animEffect>
                                    <p:animScale>
                                      <p:cBhvr>
                                        <p:cTn id="20"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8" grpId="0" animBg="1"/>
      <p:bldP spid="21"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bwMode="auto">
        <a:noFill/>
        <a:ln w="12700" cmpd="sng">
          <a:solidFill>
            <a:schemeClr val="tx1"/>
          </a:solidFill>
          <a:miter lim="800000"/>
          <a:headEnd/>
          <a:tailEnd/>
        </a:ln>
      </a:spPr>
      <a:bodyPr wrap="square" rtlCol="0">
        <a:spAutoFit/>
      </a:bodyPr>
      <a:lstStyle>
        <a:defPPr>
          <a:defRPr kumimoji="1" sz="1300" dirty="0" smtClean="0"/>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22346</TotalTime>
  <Words>2762</Words>
  <Application>Microsoft Office PowerPoint</Application>
  <PresentationFormat>画面に合わせる (4:3)</PresentationFormat>
  <Paragraphs>388</Paragraphs>
  <Slides>20</Slides>
  <Notes>20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2</vt:i4>
      </vt:variant>
      <vt:variant>
        <vt:lpstr>スライド タイトル</vt:lpstr>
      </vt:variant>
      <vt:variant>
        <vt:i4>20</vt:i4>
      </vt:variant>
    </vt:vector>
  </HeadingPairs>
  <TitlesOfParts>
    <vt:vector size="27" baseType="lpstr">
      <vt:lpstr>ＭＳ Ｐゴシック</vt:lpstr>
      <vt:lpstr>ＭＳ Ｐ明朝</vt:lpstr>
      <vt:lpstr>Arial</vt:lpstr>
      <vt:lpstr>Wingdings</vt:lpstr>
      <vt:lpstr>Network</vt:lpstr>
      <vt:lpstr>文書</vt:lpstr>
      <vt:lpstr>Image</vt:lpstr>
      <vt:lpstr>YESSマニュアル（クラブ用） 国際ロータリー　青少年交換委員会</vt:lpstr>
      <vt:lpstr>YESS開発経緯</vt:lpstr>
      <vt:lpstr>以前のホストファミリー一覧表</vt:lpstr>
      <vt:lpstr>オリエンテーション時期</vt:lpstr>
      <vt:lpstr>受入派遣クラブのログイン情報</vt:lpstr>
      <vt:lpstr>クラブ基本情報入力</vt:lpstr>
      <vt:lpstr>第一回目YESSの説明を終わります。</vt:lpstr>
      <vt:lpstr>クラブ情報の入力方法</vt:lpstr>
      <vt:lpstr>クラブ担当者情報の入力</vt:lpstr>
      <vt:lpstr>カウンセラー届など</vt:lpstr>
      <vt:lpstr>第二回目YESSの説明を終わります。</vt:lpstr>
      <vt:lpstr>IBS、OBSホストファミリー情報</vt:lpstr>
      <vt:lpstr>IBSホスト高校情報</vt:lpstr>
      <vt:lpstr>IBSボランティア誓約書</vt:lpstr>
      <vt:lpstr>OBS、IBS自宅出発日の入力（学生もしくはクラブ）</vt:lpstr>
      <vt:lpstr>PowerPoint プレゼンテーション</vt:lpstr>
      <vt:lpstr>カウンセラー（HF）レポート</vt:lpstr>
      <vt:lpstr>IBS地区外移動届</vt:lpstr>
      <vt:lpstr>7月-8月　交換学生帰国処理</vt:lpstr>
      <vt:lpstr>これでYESSの説明を終わります。  ご清聴ありがとうございました。</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n.tsuchiya</dc:creator>
  <cp:lastModifiedBy>Keisuke Honma</cp:lastModifiedBy>
  <cp:revision>557</cp:revision>
  <cp:lastPrinted>2020-12-15T02:13:26Z</cp:lastPrinted>
  <dcterms:created xsi:type="dcterms:W3CDTF">2008-08-06T01:33:28Z</dcterms:created>
  <dcterms:modified xsi:type="dcterms:W3CDTF">2024-12-02T02:32:57Z</dcterms:modified>
</cp:coreProperties>
</file>